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 rtl="0"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0" d="100"/>
          <a:sy n="80" d="100"/>
        </p:scale>
        <p:origin x="3120" y="90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9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4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859C61-C013-481D-9627-97B2628453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D4B4FD-8C9A-4957-8592-8FD2FBD463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9FE7979-3D10-4E80-82E5-2E769F829FB4}" type="datetime1">
              <a:rPr lang="en-GB" smtClean="0"/>
              <a:t>20/12/2024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7889FB-5092-40FE-B087-D23541905C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3F7178-237D-4569-92DB-1A35F8162F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8E958FD-BD50-4982-BE3D-32265A1F0B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8199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13E585C-8647-4940-A45A-1A57A03CA82B}" type="datetime1">
              <a:rPr lang="en-GB" noProof="0" smtClean="0"/>
              <a:t>20/12/2024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8136092-2EDF-47BF-99B1-B87430F95B70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8136092-2EDF-47BF-99B1-B87430F95B7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153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 rtlCol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pPr rtl="0"/>
            <a:r>
              <a:rPr lang="en-GB" noProof="0"/>
              <a:t>SAVE MONEY</a:t>
            </a:r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n-GB" noProof="0"/>
              <a:t>HOW</a:t>
            </a:r>
            <a:br>
              <a:rPr lang="en-GB" noProof="0"/>
            </a:br>
            <a:r>
              <a:rPr lang="en-GB" noProof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en-GB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GB" noProof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75BE66-B004-4B62-93B5-6C3A07EE5DEC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13" Type="http://schemas.openxmlformats.org/officeDocument/2006/relationships/image" Target="../media/image39.png"/><Relationship Id="rId18" Type="http://schemas.openxmlformats.org/officeDocument/2006/relationships/image" Target="../media/image4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svg"/><Relationship Id="rId17" Type="http://schemas.openxmlformats.org/officeDocument/2006/relationships/image" Target="../media/image4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42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sv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svg"/><Relationship Id="rId19" Type="http://schemas.openxmlformats.org/officeDocument/2006/relationships/image" Target="../media/image45.jpeg"/><Relationship Id="rId4" Type="http://schemas.openxmlformats.org/officeDocument/2006/relationships/image" Target="../media/image30.svg"/><Relationship Id="rId9" Type="http://schemas.openxmlformats.org/officeDocument/2006/relationships/image" Target="../media/image35.png"/><Relationship Id="rId14" Type="http://schemas.openxmlformats.org/officeDocument/2006/relationships/image" Target="../media/image4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DD287D76-1A69-8B01-D852-C9EBFF1CAD57}"/>
              </a:ext>
            </a:extLst>
          </p:cNvPr>
          <p:cNvSpPr/>
          <p:nvPr/>
        </p:nvSpPr>
        <p:spPr>
          <a:xfrm>
            <a:off x="248473" y="209006"/>
            <a:ext cx="6364541" cy="98119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209" y="300739"/>
            <a:ext cx="6189544" cy="889458"/>
          </a:xfrm>
        </p:spPr>
        <p:txBody>
          <a:bodyPr rtlCol="0"/>
          <a:lstStyle/>
          <a:p>
            <a:pPr algn="ctr" rtl="0"/>
            <a:r>
              <a:rPr lang="en-GB" sz="3200" dirty="0">
                <a:solidFill>
                  <a:schemeClr val="accent4">
                    <a:lumMod val="75000"/>
                  </a:schemeClr>
                </a:solidFill>
              </a:rPr>
              <a:t>What North Ridge has to offer to staff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r>
              <a:rPr lang="en-GB" dirty="0"/>
              <a:t>Access to our school gym at the main site outside of working hours.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r>
              <a:rPr lang="en-GB" dirty="0"/>
              <a:t>Access to 24-hour helpline, personal, legal and financial support and guidance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r>
              <a:rPr lang="en-GB" dirty="0"/>
              <a:t>1:1 Staff sessions with our school counsellor.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r>
              <a:rPr lang="en-GB" dirty="0"/>
              <a:t>Comprehensive training programme for all staff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r>
              <a:rPr lang="en-GB" dirty="0"/>
              <a:t>Gym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r>
              <a:rPr lang="en-GB" dirty="0"/>
              <a:t>Employee Assistance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r>
              <a:rPr lang="en-GB" dirty="0"/>
              <a:t>Counsellor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r>
              <a:rPr lang="en-GB" dirty="0"/>
              <a:t>CPD Programme</a:t>
            </a:r>
          </a:p>
        </p:txBody>
      </p:sp>
      <p:pic>
        <p:nvPicPr>
          <p:cNvPr id="102" name="Picture Placeholder 101" descr="Bag icon">
            <a:extLst>
              <a:ext uri="{FF2B5EF4-FFF2-40B4-BE49-F238E27FC236}">
                <a16:creationId xmlns:a16="http://schemas.microsoft.com/office/drawing/2014/main" id="{42ACD4AD-5917-4342-88CB-C3C5DEE05F91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5607540" y="6978776"/>
            <a:ext cx="666182" cy="666181"/>
          </a:xfrm>
        </p:spPr>
      </p:pic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2038" y="7795017"/>
            <a:ext cx="1477445" cy="416000"/>
          </a:xfrm>
        </p:spPr>
        <p:txBody>
          <a:bodyPr rtlCol="0"/>
          <a:lstStyle/>
          <a:p>
            <a:pPr rtl="0"/>
            <a:r>
              <a:rPr lang="en-GB" sz="1600" dirty="0"/>
              <a:t>Progression Opportunities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r>
              <a:rPr lang="en-GB" dirty="0"/>
              <a:t>Mental Health First Aid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r>
              <a:rPr lang="en-GB" dirty="0"/>
              <a:t>MCC Cycle to Work Scheme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r>
              <a:rPr lang="en-GB" dirty="0"/>
              <a:t>Staff Rewards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r>
              <a:rPr lang="en-GB" dirty="0"/>
              <a:t>We have a range of career opportunities at North Ridge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en-GB" dirty="0"/>
              <a:t>Access support from our 5 Mental Health First Aiders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r>
              <a:rPr lang="en-GB" dirty="0"/>
              <a:t>Access to the cycle to work scheme through North Ridge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en-GB" dirty="0"/>
              <a:t>Inhouse incentive system including 100% rewards, half termly rewards, refreshments and lunch</a:t>
            </a:r>
          </a:p>
        </p:txBody>
      </p:sp>
      <p:pic>
        <p:nvPicPr>
          <p:cNvPr id="29" name="Picture Placeholder 28" descr="Dumbbell with solid fill">
            <a:extLst>
              <a:ext uri="{FF2B5EF4-FFF2-40B4-BE49-F238E27FC236}">
                <a16:creationId xmlns:a16="http://schemas.microsoft.com/office/drawing/2014/main" id="{A2AD47B6-CAC8-FBB0-CD94-166D79E257D3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/>
      </p:pic>
      <p:pic>
        <p:nvPicPr>
          <p:cNvPr id="31" name="Picture Placeholder 30" descr="Telephone with solid fill">
            <a:extLst>
              <a:ext uri="{FF2B5EF4-FFF2-40B4-BE49-F238E27FC236}">
                <a16:creationId xmlns:a16="http://schemas.microsoft.com/office/drawing/2014/main" id="{A2F02AD1-09FF-D1D4-BB23-96ED2A4C8DF7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/>
      </p:pic>
      <p:pic>
        <p:nvPicPr>
          <p:cNvPr id="35" name="Picture Placeholder 34" descr="Chat bubble with solid fill">
            <a:extLst>
              <a:ext uri="{FF2B5EF4-FFF2-40B4-BE49-F238E27FC236}">
                <a16:creationId xmlns:a16="http://schemas.microsoft.com/office/drawing/2014/main" id="{4735EA6C-6F6D-F74F-B988-2856C64091B0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Cycling with solid fill">
            <a:extLst>
              <a:ext uri="{FF2B5EF4-FFF2-40B4-BE49-F238E27FC236}">
                <a16:creationId xmlns:a16="http://schemas.microsoft.com/office/drawing/2014/main" id="{2B0C38D0-4292-6B4D-8CBD-C7303009AAD0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p:blipFill>
        <p:spPr>
          <a:xfrm>
            <a:off x="3989433" y="6978776"/>
            <a:ext cx="552185" cy="552184"/>
          </a:xfrm>
        </p:spPr>
      </p:pic>
      <p:pic>
        <p:nvPicPr>
          <p:cNvPr id="20" name="Picture Placeholder 19" descr="Medical with solid fill">
            <a:extLst>
              <a:ext uri="{FF2B5EF4-FFF2-40B4-BE49-F238E27FC236}">
                <a16:creationId xmlns:a16="http://schemas.microsoft.com/office/drawing/2014/main" id="{85B926D9-9457-0226-3D7F-A33ADF0E3C93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p:blipFill>
        <p:spPr>
          <a:xfrm>
            <a:off x="2257329" y="6978776"/>
            <a:ext cx="666182" cy="666181"/>
          </a:xfrm>
        </p:spPr>
      </p:pic>
      <p:pic>
        <p:nvPicPr>
          <p:cNvPr id="45" name="Picture Placeholder 44" descr="Briefcase with solid fill">
            <a:extLst>
              <a:ext uri="{FF2B5EF4-FFF2-40B4-BE49-F238E27FC236}">
                <a16:creationId xmlns:a16="http://schemas.microsoft.com/office/drawing/2014/main" id="{6C3345CA-2634-D2FB-AEA9-D281A88C327E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48" descr="Teacher with solid fill">
            <a:extLst>
              <a:ext uri="{FF2B5EF4-FFF2-40B4-BE49-F238E27FC236}">
                <a16:creationId xmlns:a16="http://schemas.microsoft.com/office/drawing/2014/main" id="{71DE3916-6C24-6C52-3D8A-E4DC9B9195A2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>
            <a:fillRect/>
          </a:stretch>
        </p:blipFill>
        <p:spPr/>
      </p:pic>
      <p:pic>
        <p:nvPicPr>
          <p:cNvPr id="50" name="Picture 1" descr="M:\## Images\School Logos\North Ridge Logo.jpg">
            <a:extLst>
              <a:ext uri="{FF2B5EF4-FFF2-40B4-BE49-F238E27FC236}">
                <a16:creationId xmlns:a16="http://schemas.microsoft.com/office/drawing/2014/main" id="{460AD69C-BAA3-DD1D-46EE-A7D51EA14A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46" y="3723875"/>
            <a:ext cx="2855941" cy="2855941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60958422_TF44594937_Win32" id="{D9EE1C62-5421-4E98-9B15-F616DBFAF0EA}" vid="{CD024DEE-0512-4A5F-A84A-ADF45A5074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0DFE0017D7484C9335DCAD55F8CEE2" ma:contentTypeVersion="15" ma:contentTypeDescription="Create a new document." ma:contentTypeScope="" ma:versionID="e5dccf06295513d26e8d7a040c0397d9">
  <xsd:schema xmlns:xsd="http://www.w3.org/2001/XMLSchema" xmlns:xs="http://www.w3.org/2001/XMLSchema" xmlns:p="http://schemas.microsoft.com/office/2006/metadata/properties" xmlns:ns2="eb4c19de-9e7a-45a5-8954-e0d6ff76179b" xmlns:ns3="08f8d82c-9ebc-4bf5-a5d5-9508a447b37d" targetNamespace="http://schemas.microsoft.com/office/2006/metadata/properties" ma:root="true" ma:fieldsID="3ba2250911a4c3036867fcfd4c17acaf" ns2:_="" ns3:_="">
    <xsd:import namespace="eb4c19de-9e7a-45a5-8954-e0d6ff76179b"/>
    <xsd:import namespace="08f8d82c-9ebc-4bf5-a5d5-9508a447b3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2:SharedWithUsers" minOccurs="0"/>
                <xsd:element ref="ns2:SharedWithDetail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4c19de-9e7a-45a5-8954-e0d6ff76179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1" nillable="true" ma:displayName="Taxonomy Catch All Column" ma:hidden="true" ma:list="{cd31bd5d-b15f-4f27-8c96-8e8cfb02ca31}" ma:internalName="TaxCatchAll" ma:showField="CatchAllData" ma:web="eb4c19de-9e7a-45a5-8954-e0d6ff7617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f8d82c-9ebc-4bf5-a5d5-9508a447b3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2eaaf6ef-445e-4ec1-97cd-7f4280b892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8f8d82c-9ebc-4bf5-a5d5-9508a447b37d">
      <Terms xmlns="http://schemas.microsoft.com/office/infopath/2007/PartnerControls"/>
    </lcf76f155ced4ddcb4097134ff3c332f>
    <TaxCatchAll xmlns="eb4c19de-9e7a-45a5-8954-e0d6ff76179b" xsi:nil="true"/>
    <_dlc_DocId xmlns="eb4c19de-9e7a-45a5-8954-e0d6ff76179b">R3CZ7SF74D6M-1229635315-1395676</_dlc_DocId>
    <_dlc_DocIdUrl xmlns="eb4c19de-9e7a-45a5-8954-e0d6ff76179b">
      <Url>https://northridgemanchesterschuk.sharepoint.com/sites/Staff-Area/_layouts/15/DocIdRedir.aspx?ID=R3CZ7SF74D6M-1229635315-1395676</Url>
      <Description>R3CZ7SF74D6M-1229635315-1395676</Description>
    </_dlc_DocIdUrl>
  </documentManagement>
</p:properties>
</file>

<file path=customXml/itemProps1.xml><?xml version="1.0" encoding="utf-8"?>
<ds:datastoreItem xmlns:ds="http://schemas.openxmlformats.org/officeDocument/2006/customXml" ds:itemID="{BC5ED10C-0FF0-42FA-B7BA-3A02B57218D9}"/>
</file>

<file path=customXml/itemProps2.xml><?xml version="1.0" encoding="utf-8"?>
<ds:datastoreItem xmlns:ds="http://schemas.openxmlformats.org/officeDocument/2006/customXml" ds:itemID="{AF04B41B-77B4-4FBE-ADD0-6C022BBA9A0B}"/>
</file>

<file path=customXml/itemProps3.xml><?xml version="1.0" encoding="utf-8"?>
<ds:datastoreItem xmlns:ds="http://schemas.openxmlformats.org/officeDocument/2006/customXml" ds:itemID="{75CE465A-E575-4DEF-B42D-85B8A757E63C}"/>
</file>

<file path=customXml/itemProps4.xml><?xml version="1.0" encoding="utf-8"?>
<ds:datastoreItem xmlns:ds="http://schemas.openxmlformats.org/officeDocument/2006/customXml" ds:itemID="{839B13A8-CD49-4671-8C7D-E2B8DA4286E3}"/>
</file>

<file path=docProps/app.xml><?xml version="1.0" encoding="utf-8"?>
<Properties xmlns="http://schemas.openxmlformats.org/officeDocument/2006/extended-properties" xmlns:vt="http://schemas.openxmlformats.org/officeDocument/2006/docPropsVTypes">
  <Template>Financial infographics poster</Template>
  <TotalTime>8</TotalTime>
  <Words>113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What North Ridge has to offer to staff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Shauna Johnson</dc:creator>
  <cp:lastModifiedBy>Sarah Read</cp:lastModifiedBy>
  <cp:revision>2</cp:revision>
  <dcterms:created xsi:type="dcterms:W3CDTF">2024-09-16T20:19:18Z</dcterms:created>
  <dcterms:modified xsi:type="dcterms:W3CDTF">2024-12-20T11:55:52Z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2024-09-16T20:31:20Z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93f2ae21-5a2d-46ae-a7da-080421aebdec</vt:lpwstr>
  </property>
  <property fmtid="{D5CDD505-2E9C-101B-9397-08002B2CF9AE}" pid="7" name="MSIP_Label_defa4170-0d19-0005-0004-bc88714345d2_ActionId">
    <vt:lpwstr>bd1369c7-79a7-41fc-8b7e-322b63e05c6e</vt:lpwstr>
  </property>
  <property fmtid="{D5CDD505-2E9C-101B-9397-08002B2CF9AE}" pid="8" name="MSIP_Label_defa4170-0d19-0005-0004-bc88714345d2_ContentBits">
    <vt:lpwstr>0</vt:lpwstr>
  </property>
  <property fmtid="{D5CDD505-2E9C-101B-9397-08002B2CF9AE}" pid="9" name="ContentTypeId">
    <vt:lpwstr>0x010100B60DFE0017D7484C9335DCAD55F8CEE2</vt:lpwstr>
  </property>
  <property fmtid="{D5CDD505-2E9C-101B-9397-08002B2CF9AE}" pid="10" name="_dlc_DocIdItemGuid">
    <vt:lpwstr>fb291784-ce7a-48a4-9521-9e074bc6ee83</vt:lpwstr>
  </property>
</Properties>
</file>