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258" r:id="rId4"/>
    <p:sldId id="257" r:id="rId5"/>
    <p:sldId id="276" r:id="rId6"/>
    <p:sldId id="278" r:id="rId7"/>
    <p:sldId id="272" r:id="rId8"/>
    <p:sldId id="273" r:id="rId9"/>
    <p:sldId id="261" r:id="rId10"/>
    <p:sldId id="274" r:id="rId11"/>
    <p:sldId id="271" r:id="rId12"/>
    <p:sldId id="275" r:id="rId13"/>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3"/>
    <a:srgbClr val="C58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336" y="50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F1411F7-B0C6-4721-9062-FFB258EF07B9}" type="datetimeFigureOut">
              <a:rPr lang="en-GB" smtClean="0"/>
              <a:t>22/01/2018</a:t>
            </a:fld>
            <a:endParaRPr lang="en-GB"/>
          </a:p>
        </p:txBody>
      </p:sp>
      <p:sp>
        <p:nvSpPr>
          <p:cNvPr id="4" name="Slide Image Placeholder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1F3F98-8F85-4C74-9F18-4745F5573879}" type="slidenum">
              <a:rPr lang="en-GB" smtClean="0"/>
              <a:t>‹#›</a:t>
            </a:fld>
            <a:endParaRPr lang="en-GB"/>
          </a:p>
        </p:txBody>
      </p:sp>
    </p:spTree>
    <p:extLst>
      <p:ext uri="{BB962C8B-B14F-4D97-AF65-F5344CB8AC3E}">
        <p14:creationId xmlns:p14="http://schemas.microsoft.com/office/powerpoint/2010/main" val="68622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1F3F98-8F85-4C74-9F18-4745F5573879}" type="slidenum">
              <a:rPr lang="en-GB" smtClean="0"/>
              <a:t>8</a:t>
            </a:fld>
            <a:endParaRPr lang="en-GB"/>
          </a:p>
        </p:txBody>
      </p:sp>
    </p:spTree>
    <p:extLst>
      <p:ext uri="{BB962C8B-B14F-4D97-AF65-F5344CB8AC3E}">
        <p14:creationId xmlns:p14="http://schemas.microsoft.com/office/powerpoint/2010/main" val="265381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0766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809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416641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63836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11F5E2-E7CF-4155-A7BD-943F50E8D16D}" type="datetimeFigureOut">
              <a:rPr lang="en-GB" smtClean="0"/>
              <a:t>22/01/2018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168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3544249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11F5E2-E7CF-4155-A7BD-943F50E8D16D}" type="datetimeFigureOut">
              <a:rPr lang="en-GB" smtClean="0"/>
              <a:t>22/01/2018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288194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11F5E2-E7CF-4155-A7BD-943F50E8D16D}" type="datetimeFigureOut">
              <a:rPr lang="en-GB" smtClean="0"/>
              <a:t>22/01/2018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59868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1F5E2-E7CF-4155-A7BD-943F50E8D16D}" type="datetimeFigureOut">
              <a:rPr lang="en-GB" smtClean="0"/>
              <a:t>22/01/2018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236609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181046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11F5E2-E7CF-4155-A7BD-943F50E8D16D}" type="datetimeFigureOut">
              <a:rPr lang="en-GB" smtClean="0"/>
              <a:t>22/01/2018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1A0C16-4FE8-4689-A4D5-BE3904439D8B}" type="slidenum">
              <a:rPr lang="en-GB" smtClean="0"/>
              <a:t>‹#›</a:t>
            </a:fld>
            <a:endParaRPr lang="en-GB"/>
          </a:p>
        </p:txBody>
      </p:sp>
    </p:spTree>
    <p:extLst>
      <p:ext uri="{BB962C8B-B14F-4D97-AF65-F5344CB8AC3E}">
        <p14:creationId xmlns:p14="http://schemas.microsoft.com/office/powerpoint/2010/main" val="9287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11F5E2-E7CF-4155-A7BD-943F50E8D16D}" type="datetimeFigureOut">
              <a:rPr lang="en-GB" smtClean="0"/>
              <a:t>22/01/2018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31A0C16-4FE8-4689-A4D5-BE3904439D8B}" type="slidenum">
              <a:rPr lang="en-GB" smtClean="0"/>
              <a:t>‹#›</a:t>
            </a:fld>
            <a:endParaRPr lang="en-GB"/>
          </a:p>
        </p:txBody>
      </p:sp>
    </p:spTree>
    <p:extLst>
      <p:ext uri="{BB962C8B-B14F-4D97-AF65-F5344CB8AC3E}">
        <p14:creationId xmlns:p14="http://schemas.microsoft.com/office/powerpoint/2010/main" val="160256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ellenwilkinson.ealing.sch.uk/1321/vacancies" TargetMode="External"/><Relationship Id="rId4" Type="http://schemas.openxmlformats.org/officeDocument/2006/relationships/hyperlink" Target="mailto:office@ellenwilkinson.ealing.sch.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H:\2014\11 Marketing\Photos for Marketing\EWS-308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65" t="11812" r="25158" b="2432"/>
          <a:stretch/>
        </p:blipFill>
        <p:spPr bwMode="auto">
          <a:xfrm>
            <a:off x="3471009" y="-7663"/>
            <a:ext cx="4188644" cy="9151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0"/>
            <a:ext cx="3573016"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6752" y="609422"/>
            <a:ext cx="1152128" cy="65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624" y="1302023"/>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The Ellen Wilkinson School</a:t>
            </a:r>
          </a:p>
          <a:p>
            <a:pPr algn="ctr"/>
            <a:r>
              <a:rPr lang="en-GB" sz="1200" dirty="0" smtClean="0">
                <a:solidFill>
                  <a:schemeClr val="bg1">
                    <a:lumMod val="85000"/>
                  </a:schemeClr>
                </a:solidFill>
                <a:latin typeface="Trajan Pro" pitchFamily="18" charset="0"/>
              </a:rPr>
              <a:t>For Girls </a:t>
            </a:r>
          </a:p>
        </p:txBody>
      </p:sp>
      <p:cxnSp>
        <p:nvCxnSpPr>
          <p:cNvPr id="7" name="Straight Connector 6"/>
          <p:cNvCxnSpPr/>
          <p:nvPr/>
        </p:nvCxnSpPr>
        <p:spPr>
          <a:xfrm>
            <a:off x="2276872" y="1590055"/>
            <a:ext cx="792088"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6672" y="1590055"/>
            <a:ext cx="764347" cy="0"/>
          </a:xfrm>
          <a:prstGeom prst="line">
            <a:avLst/>
          </a:prstGeom>
          <a:ln w="12700" cap="rnd">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6632" y="8316416"/>
            <a:ext cx="3384376" cy="461665"/>
          </a:xfrm>
          <a:prstGeom prst="rect">
            <a:avLst/>
          </a:prstGeom>
          <a:noFill/>
        </p:spPr>
        <p:txBody>
          <a:bodyPr wrap="square" rtlCol="0">
            <a:spAutoFit/>
          </a:bodyPr>
          <a:lstStyle/>
          <a:p>
            <a:pPr algn="ctr"/>
            <a:r>
              <a:rPr lang="en-GB" sz="1200" dirty="0" smtClean="0">
                <a:solidFill>
                  <a:schemeClr val="bg1">
                    <a:lumMod val="85000"/>
                  </a:schemeClr>
                </a:solidFill>
                <a:latin typeface="Trajan Pro" pitchFamily="18" charset="0"/>
              </a:rPr>
              <a:t>A Specialist College for</a:t>
            </a:r>
          </a:p>
          <a:p>
            <a:pPr algn="ctr"/>
            <a:r>
              <a:rPr lang="en-GB" sz="1200" dirty="0" smtClean="0">
                <a:solidFill>
                  <a:schemeClr val="bg1">
                    <a:lumMod val="85000"/>
                  </a:schemeClr>
                </a:solidFill>
                <a:latin typeface="Trajan Pro" pitchFamily="18" charset="0"/>
              </a:rPr>
              <a:t>Science &amp; Mathematics</a:t>
            </a:r>
          </a:p>
        </p:txBody>
      </p:sp>
      <p:cxnSp>
        <p:nvCxnSpPr>
          <p:cNvPr id="13" name="Straight Connector 12"/>
          <p:cNvCxnSpPr/>
          <p:nvPr/>
        </p:nvCxnSpPr>
        <p:spPr>
          <a:xfrm>
            <a:off x="116632" y="4522058"/>
            <a:ext cx="3312368" cy="0"/>
          </a:xfrm>
          <a:prstGeom prst="line">
            <a:avLst/>
          </a:prstGeom>
          <a:ln w="12700" cap="rnd">
            <a:solidFill>
              <a:srgbClr val="92BAB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6632" y="4594066"/>
            <a:ext cx="3384376" cy="553998"/>
          </a:xfrm>
          <a:prstGeom prst="rect">
            <a:avLst/>
          </a:prstGeom>
          <a:noFill/>
        </p:spPr>
        <p:txBody>
          <a:bodyPr wrap="square" rtlCol="0">
            <a:spAutoFit/>
          </a:bodyPr>
          <a:lstStyle/>
          <a:p>
            <a:r>
              <a:rPr lang="en-GB" dirty="0" smtClean="0">
                <a:solidFill>
                  <a:srgbClr val="92BAB3"/>
                </a:solidFill>
                <a:latin typeface="Trajan Pro" pitchFamily="18" charset="0"/>
              </a:rPr>
              <a:t>Learning Support Assistant</a:t>
            </a:r>
            <a:endParaRPr lang="en-GB" dirty="0" smtClean="0">
              <a:solidFill>
                <a:srgbClr val="92BAB3"/>
              </a:solidFill>
              <a:latin typeface="Trajan Pro" pitchFamily="18" charset="0"/>
            </a:endParaRPr>
          </a:p>
          <a:p>
            <a:r>
              <a:rPr lang="en-GB" sz="1200" dirty="0" smtClean="0">
                <a:solidFill>
                  <a:schemeClr val="bg1">
                    <a:lumMod val="85000"/>
                  </a:schemeClr>
                </a:solidFill>
                <a:latin typeface="Trajan Pro" pitchFamily="18" charset="0"/>
              </a:rPr>
              <a:t>RECRUITMENT INFORMATION</a:t>
            </a:r>
            <a:endParaRPr lang="en-GB" sz="1200" dirty="0">
              <a:solidFill>
                <a:schemeClr val="bg1">
                  <a:lumMod val="85000"/>
                </a:schemeClr>
              </a:solidFill>
              <a:latin typeface="Trajan Pro" pitchFamily="18" charset="0"/>
            </a:endParaRPr>
          </a:p>
        </p:txBody>
      </p:sp>
      <p:cxnSp>
        <p:nvCxnSpPr>
          <p:cNvPr id="17" name="Straight Connector 16"/>
          <p:cNvCxnSpPr/>
          <p:nvPr/>
        </p:nvCxnSpPr>
        <p:spPr>
          <a:xfrm>
            <a:off x="3573016" y="0"/>
            <a:ext cx="0" cy="9144000"/>
          </a:xfrm>
          <a:prstGeom prst="line">
            <a:avLst/>
          </a:prstGeom>
          <a:ln w="635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977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914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266" name="Picture 2" descr="H:\2014\11 Marketing\Photos for Marketing\EWS-34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45" r="8977"/>
          <a:stretch/>
        </p:blipFill>
        <p:spPr bwMode="auto">
          <a:xfrm>
            <a:off x="-1" y="755576"/>
            <a:ext cx="6873617" cy="770485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755576"/>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616" y="8460432"/>
            <a:ext cx="6873616" cy="0"/>
          </a:xfrm>
          <a:prstGeom prst="line">
            <a:avLst/>
          </a:prstGeom>
          <a:ln w="76200" cap="rnd">
            <a:solidFill>
              <a:srgbClr val="92BA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1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6858000" cy="9144000"/>
          </a:xfrm>
          <a:prstGeom prst="rect">
            <a:avLst/>
          </a:prstGeom>
          <a:solidFill>
            <a:srgbClr val="6A9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872716" y="8028384"/>
            <a:ext cx="5112568" cy="1015663"/>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a:t>
            </a:r>
          </a:p>
          <a:p>
            <a:pPr algn="ctr"/>
            <a:endParaRPr lang="en-GB" sz="1200" dirty="0">
              <a:solidFill>
                <a:schemeClr val="tx2">
                  <a:lumMod val="50000"/>
                </a:schemeClr>
              </a:solidFill>
              <a:latin typeface="Trajan Pro" pitchFamily="18" charset="0"/>
            </a:endParaRPr>
          </a:p>
          <a:p>
            <a:pPr algn="ctr"/>
            <a:r>
              <a:rPr lang="en-GB" sz="1200" dirty="0" smtClean="0">
                <a:solidFill>
                  <a:schemeClr val="tx2">
                    <a:lumMod val="50000"/>
                  </a:schemeClr>
                </a:solidFill>
                <a:latin typeface="Trajan Pro" pitchFamily="18" charset="0"/>
              </a:rPr>
              <a:t>Queens Drive, London </a:t>
            </a:r>
            <a:r>
              <a:rPr lang="en-GB" sz="1200" dirty="0">
                <a:solidFill>
                  <a:schemeClr val="tx2">
                    <a:lumMod val="50000"/>
                  </a:schemeClr>
                </a:solidFill>
                <a:latin typeface="Trajan Pro" pitchFamily="18" charset="0"/>
              </a:rPr>
              <a:t>W3 0HW</a:t>
            </a:r>
          </a:p>
          <a:p>
            <a:pPr algn="ctr"/>
            <a:r>
              <a:rPr lang="en-GB" sz="1200" dirty="0" smtClean="0">
                <a:solidFill>
                  <a:schemeClr val="tx2">
                    <a:lumMod val="50000"/>
                  </a:schemeClr>
                </a:solidFill>
                <a:latin typeface="Trajan Pro" pitchFamily="18" charset="0"/>
              </a:rPr>
              <a:t>0208 752 1525 | www.ellenwilkinson.ealing.sch.uk</a:t>
            </a:r>
          </a:p>
        </p:txBody>
      </p:sp>
    </p:spTree>
    <p:extLst>
      <p:ext uri="{BB962C8B-B14F-4D97-AF65-F5344CB8AC3E}">
        <p14:creationId xmlns:p14="http://schemas.microsoft.com/office/powerpoint/2010/main" val="4050281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6647" y="0"/>
            <a:ext cx="6864647" cy="36358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1" y="3779912"/>
            <a:ext cx="6864647" cy="1440160"/>
          </a:xfrm>
          <a:prstGeom prst="rect">
            <a:avLst/>
          </a:prstGeom>
          <a:solidFill>
            <a:schemeClr val="tx2">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24208"/>
          <a:stretch/>
        </p:blipFill>
        <p:spPr bwMode="auto">
          <a:xfrm>
            <a:off x="1" y="560742"/>
            <a:ext cx="6858000" cy="3219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278" y="77297"/>
            <a:ext cx="792087" cy="44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p:cNvCxnSpPr/>
          <p:nvPr/>
        </p:nvCxnSpPr>
        <p:spPr>
          <a:xfrm>
            <a:off x="5517232" y="1269510"/>
            <a:ext cx="0" cy="1718314"/>
          </a:xfrm>
          <a:prstGeom prst="line">
            <a:avLst/>
          </a:prstGeom>
          <a:ln w="12700">
            <a:solidFill>
              <a:srgbClr val="C5800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9240" y="1233498"/>
            <a:ext cx="1224136" cy="1754326"/>
          </a:xfrm>
          <a:prstGeom prst="rect">
            <a:avLst/>
          </a:prstGeom>
          <a:noFill/>
        </p:spPr>
        <p:txBody>
          <a:bodyPr wrap="square" rtlCol="0">
            <a:spAutoFit/>
          </a:bodyPr>
          <a:lstStyle/>
          <a:p>
            <a:pPr algn="r"/>
            <a:r>
              <a:rPr lang="en-GB" sz="1200" dirty="0" smtClean="0">
                <a:solidFill>
                  <a:srgbClr val="FCB330"/>
                </a:solidFill>
                <a:latin typeface="Trajan Pro" pitchFamily="18" charset="0"/>
              </a:rPr>
              <a:t>Inspiring</a:t>
            </a:r>
          </a:p>
          <a:p>
            <a:pPr algn="r"/>
            <a:endParaRPr lang="en-GB" sz="1200" dirty="0" smtClean="0">
              <a:solidFill>
                <a:schemeClr val="bg1">
                  <a:lumMod val="95000"/>
                </a:schemeClr>
              </a:solidFill>
              <a:latin typeface="Trajan Pro" pitchFamily="18" charset="0"/>
            </a:endParaRPr>
          </a:p>
          <a:p>
            <a:pPr algn="r"/>
            <a:r>
              <a:rPr lang="en-GB" sz="1200" dirty="0" smtClean="0">
                <a:solidFill>
                  <a:schemeClr val="accent1">
                    <a:lumMod val="20000"/>
                    <a:lumOff val="80000"/>
                  </a:schemeClr>
                </a:solidFill>
                <a:latin typeface="Trajan Pro" pitchFamily="18" charset="0"/>
              </a:rPr>
              <a:t>Passionate</a:t>
            </a:r>
          </a:p>
          <a:p>
            <a:pPr algn="r"/>
            <a:endParaRPr lang="en-GB" sz="1200" dirty="0">
              <a:solidFill>
                <a:srgbClr val="C58003"/>
              </a:solidFill>
              <a:latin typeface="Trajan Pro" pitchFamily="18" charset="0"/>
            </a:endParaRPr>
          </a:p>
          <a:p>
            <a:pPr algn="r"/>
            <a:r>
              <a:rPr lang="en-GB" sz="1200" dirty="0" smtClean="0">
                <a:solidFill>
                  <a:srgbClr val="FCB330"/>
                </a:solidFill>
                <a:latin typeface="Trajan Pro" pitchFamily="18" charset="0"/>
              </a:rPr>
              <a:t>Nurturing</a:t>
            </a:r>
          </a:p>
          <a:p>
            <a:pPr algn="r"/>
            <a:endParaRPr lang="en-GB" sz="1200" dirty="0" smtClean="0">
              <a:solidFill>
                <a:schemeClr val="bg1">
                  <a:lumMod val="95000"/>
                </a:schemeClr>
              </a:solidFill>
              <a:latin typeface="Trajan Pro" pitchFamily="18" charset="0"/>
            </a:endParaRPr>
          </a:p>
          <a:p>
            <a:pPr algn="r"/>
            <a:r>
              <a:rPr lang="en-GB" sz="1200" dirty="0">
                <a:solidFill>
                  <a:schemeClr val="accent1">
                    <a:lumMod val="20000"/>
                    <a:lumOff val="80000"/>
                  </a:schemeClr>
                </a:solidFill>
                <a:latin typeface="Trajan Pro" pitchFamily="18" charset="0"/>
              </a:rPr>
              <a:t>Successful</a:t>
            </a:r>
          </a:p>
          <a:p>
            <a:pPr algn="r"/>
            <a:endParaRPr lang="en-GB" sz="1200" dirty="0">
              <a:solidFill>
                <a:schemeClr val="bg1">
                  <a:lumMod val="95000"/>
                </a:schemeClr>
              </a:solidFill>
              <a:latin typeface="Trajan Pro" pitchFamily="18" charset="0"/>
            </a:endParaRPr>
          </a:p>
          <a:p>
            <a:pPr algn="r"/>
            <a:r>
              <a:rPr lang="en-GB" sz="1200" dirty="0" smtClean="0">
                <a:solidFill>
                  <a:srgbClr val="FCB330"/>
                </a:solidFill>
                <a:latin typeface="Trajan Pro" pitchFamily="18" charset="0"/>
              </a:rPr>
              <a:t>Creative</a:t>
            </a:r>
          </a:p>
        </p:txBody>
      </p:sp>
      <p:sp>
        <p:nvSpPr>
          <p:cNvPr id="23" name="Rectangle 22"/>
          <p:cNvSpPr/>
          <p:nvPr/>
        </p:nvSpPr>
        <p:spPr>
          <a:xfrm>
            <a:off x="-1" y="539552"/>
            <a:ext cx="6858000" cy="510304"/>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647" y="3318247"/>
            <a:ext cx="6864647" cy="461665"/>
          </a:xfrm>
          <a:prstGeom prst="rect">
            <a:avLst/>
          </a:prstGeom>
          <a:solidFill>
            <a:schemeClr val="tx2">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 y="3779912"/>
            <a:ext cx="6813375" cy="4985980"/>
          </a:xfrm>
          <a:prstGeom prst="rect">
            <a:avLst/>
          </a:prstGeom>
          <a:noFill/>
        </p:spPr>
        <p:txBody>
          <a:bodyPr wrap="square" rtlCol="0">
            <a:spAutoFit/>
          </a:bodyPr>
          <a:lstStyle/>
          <a:p>
            <a:pPr algn="ctr"/>
            <a:r>
              <a:rPr lang="en-GB" sz="1400" dirty="0">
                <a:solidFill>
                  <a:schemeClr val="tx2">
                    <a:lumMod val="50000"/>
                  </a:schemeClr>
                </a:solidFill>
                <a:latin typeface="+mj-lt"/>
              </a:rPr>
              <a:t>The Ellen Wilkinson School for Girls is a high achieving, creative and vibrant </a:t>
            </a:r>
            <a:r>
              <a:rPr lang="en-GB" sz="1400" dirty="0" smtClean="0">
                <a:solidFill>
                  <a:schemeClr val="tx2">
                    <a:lumMod val="50000"/>
                  </a:schemeClr>
                </a:solidFill>
                <a:latin typeface="+mj-lt"/>
              </a:rPr>
              <a:t> school superbly located in the heart of Ealing, where </a:t>
            </a:r>
            <a:r>
              <a:rPr lang="en-GB" sz="1400" dirty="0">
                <a:solidFill>
                  <a:schemeClr val="tx2">
                    <a:lumMod val="50000"/>
                  </a:schemeClr>
                </a:solidFill>
                <a:latin typeface="+mj-lt"/>
              </a:rPr>
              <a:t>girls receive the encouragement and support to become successful, determined and confident young women. </a:t>
            </a:r>
            <a:r>
              <a:rPr lang="en-GB" sz="1400" dirty="0" smtClean="0">
                <a:solidFill>
                  <a:schemeClr val="tx2">
                    <a:lumMod val="50000"/>
                  </a:schemeClr>
                </a:solidFill>
                <a:latin typeface="+mj-lt"/>
              </a:rPr>
              <a:t> </a:t>
            </a:r>
          </a:p>
          <a:p>
            <a:pPr algn="ctr"/>
            <a:endParaRPr lang="en-GB" sz="1400" dirty="0">
              <a:solidFill>
                <a:schemeClr val="tx2">
                  <a:lumMod val="50000"/>
                </a:schemeClr>
              </a:solidFill>
              <a:latin typeface="+mj-lt"/>
            </a:endParaRPr>
          </a:p>
          <a:p>
            <a:pPr algn="ctr"/>
            <a:r>
              <a:rPr lang="en-GB" sz="1400" dirty="0" smtClean="0">
                <a:solidFill>
                  <a:schemeClr val="tx2">
                    <a:lumMod val="50000"/>
                  </a:schemeClr>
                </a:solidFill>
                <a:latin typeface="+mj-lt"/>
              </a:rPr>
              <a:t>This year, the school achieved outstanding GCSE results including a </a:t>
            </a:r>
          </a:p>
          <a:p>
            <a:pPr algn="ctr"/>
            <a:r>
              <a:rPr lang="en-GB" sz="1400" dirty="0" smtClean="0">
                <a:solidFill>
                  <a:schemeClr val="tx2">
                    <a:lumMod val="50000"/>
                  </a:schemeClr>
                </a:solidFill>
                <a:latin typeface="+mj-lt"/>
              </a:rPr>
              <a:t>Progress 8 of +0.86 (Top in the Borough)</a:t>
            </a:r>
          </a:p>
          <a:p>
            <a:pPr algn="ctr"/>
            <a:endParaRPr lang="en-GB" sz="1000" b="1" dirty="0" smtClean="0">
              <a:solidFill>
                <a:schemeClr val="tx1">
                  <a:lumMod val="95000"/>
                  <a:lumOff val="5000"/>
                </a:schemeClr>
              </a:solidFill>
              <a:latin typeface="Trajan Pro" pitchFamily="18" charset="0"/>
            </a:endParaRPr>
          </a:p>
          <a:p>
            <a:pPr algn="ctr"/>
            <a:r>
              <a:rPr lang="en-GB" sz="2000" b="1" dirty="0" smtClean="0">
                <a:latin typeface="Trajan Pro" pitchFamily="18" charset="0"/>
              </a:rPr>
              <a:t>Learning Support Assistant</a:t>
            </a:r>
          </a:p>
          <a:p>
            <a:pPr algn="ctr"/>
            <a:r>
              <a:rPr lang="en-GB" sz="1200" b="1" dirty="0">
                <a:solidFill>
                  <a:schemeClr val="tx1">
                    <a:lumMod val="95000"/>
                    <a:lumOff val="5000"/>
                  </a:schemeClr>
                </a:solidFill>
              </a:rPr>
              <a:t>2 days per week, Term time only (39 weeks per year)</a:t>
            </a:r>
          </a:p>
          <a:p>
            <a:pPr algn="ctr"/>
            <a:r>
              <a:rPr lang="en-GB" sz="1200" b="1" dirty="0">
                <a:solidFill>
                  <a:schemeClr val="tx1">
                    <a:lumMod val="95000"/>
                    <a:lumOff val="5000"/>
                  </a:schemeClr>
                </a:solidFill>
              </a:rPr>
              <a:t>Salary: NJC Scale 3 (</a:t>
            </a:r>
            <a:r>
              <a:rPr lang="en-GB" sz="1200" b="1" dirty="0" err="1">
                <a:solidFill>
                  <a:schemeClr val="tx1">
                    <a:lumMod val="95000"/>
                    <a:lumOff val="5000"/>
                  </a:schemeClr>
                </a:solidFill>
              </a:rPr>
              <a:t>approx</a:t>
            </a:r>
            <a:r>
              <a:rPr lang="en-GB" sz="1200" b="1" dirty="0">
                <a:solidFill>
                  <a:schemeClr val="tx1">
                    <a:lumMod val="95000"/>
                    <a:lumOff val="5000"/>
                  </a:schemeClr>
                </a:solidFill>
              </a:rPr>
              <a:t> £14,500 per annum inclusive of allowances pro rata)</a:t>
            </a:r>
          </a:p>
          <a:p>
            <a:pPr algn="ctr"/>
            <a:r>
              <a:rPr lang="en-GB" sz="1200" b="1" dirty="0">
                <a:solidFill>
                  <a:schemeClr val="tx1">
                    <a:lumMod val="95000"/>
                    <a:lumOff val="5000"/>
                  </a:schemeClr>
                </a:solidFill>
              </a:rPr>
              <a:t>This post has a probationary period of six months</a:t>
            </a:r>
          </a:p>
          <a:p>
            <a:pPr algn="ctr"/>
            <a:endParaRPr lang="en-GB" sz="1200" b="1" dirty="0">
              <a:solidFill>
                <a:schemeClr val="tx1">
                  <a:lumMod val="95000"/>
                  <a:lumOff val="5000"/>
                </a:schemeClr>
              </a:solidFill>
            </a:endParaRPr>
          </a:p>
          <a:p>
            <a:r>
              <a:rPr lang="en-GB" sz="1200" dirty="0"/>
              <a:t>An exciting opportunity has arisen for </a:t>
            </a:r>
            <a:r>
              <a:rPr lang="en-GB" sz="1200" dirty="0" smtClean="0"/>
              <a:t>a </a:t>
            </a:r>
            <a:r>
              <a:rPr lang="en-GB" sz="1200" dirty="0" smtClean="0"/>
              <a:t>Learning Support Assistant </a:t>
            </a:r>
            <a:r>
              <a:rPr lang="en-GB" sz="1200" dirty="0" smtClean="0"/>
              <a:t>within </a:t>
            </a:r>
            <a:r>
              <a:rPr lang="en-GB" sz="1200" dirty="0"/>
              <a:t>our school. We are looking for a well-qualified, motivated and experienced individual to take on this rewarding and fulfilling role.</a:t>
            </a:r>
          </a:p>
          <a:p>
            <a:r>
              <a:rPr lang="en-GB" sz="1200" dirty="0"/>
              <a:t> </a:t>
            </a:r>
          </a:p>
          <a:p>
            <a:r>
              <a:rPr lang="en-GB" sz="1200" dirty="0"/>
              <a:t>We would like to hear from you if you have recent experience working within a Secondary school setting. You will need to have the skills to meet the range of needs of our </a:t>
            </a:r>
            <a:r>
              <a:rPr lang="en-GB" sz="1200" dirty="0" smtClean="0"/>
              <a:t>SEN </a:t>
            </a:r>
            <a:r>
              <a:rPr lang="en-GB" sz="1200" dirty="0"/>
              <a:t>pupils and ensure that your input makes a difference to their confidence, progress and achievement in school.</a:t>
            </a:r>
            <a:br>
              <a:rPr lang="en-GB" sz="1200" dirty="0"/>
            </a:br>
            <a:r>
              <a:rPr lang="en-GB" sz="1200" dirty="0"/>
              <a:t>	</a:t>
            </a:r>
          </a:p>
          <a:p>
            <a:r>
              <a:rPr lang="en-GB" sz="1200" dirty="0"/>
              <a:t>You must be a pleasant and willing individual with the ability to remain calm and cheerful under pressure.</a:t>
            </a:r>
          </a:p>
          <a:p>
            <a:pPr algn="ctr"/>
            <a:endParaRPr lang="en-GB" sz="1200" b="1" dirty="0" smtClean="0"/>
          </a:p>
          <a:p>
            <a:pPr algn="ctr"/>
            <a:r>
              <a:rPr lang="en-GB" sz="1200" b="1" dirty="0" smtClean="0"/>
              <a:t>Closing </a:t>
            </a:r>
            <a:r>
              <a:rPr lang="en-GB" sz="1200" b="1" dirty="0"/>
              <a:t>Date </a:t>
            </a:r>
            <a:r>
              <a:rPr lang="en-GB" sz="1200" b="1" dirty="0" smtClean="0"/>
              <a:t>for the post is </a:t>
            </a:r>
            <a:r>
              <a:rPr lang="en-GB" sz="1200" b="1" dirty="0" smtClean="0"/>
              <a:t>Friday </a:t>
            </a:r>
            <a:r>
              <a:rPr lang="en-GB" sz="1200" b="1" smtClean="0"/>
              <a:t>2</a:t>
            </a:r>
            <a:r>
              <a:rPr lang="en-GB" sz="1200" b="1" baseline="30000" smtClean="0"/>
              <a:t>nd</a:t>
            </a:r>
            <a:r>
              <a:rPr lang="en-GB" sz="1200" b="1" smtClean="0"/>
              <a:t> February 2018 </a:t>
            </a:r>
            <a:r>
              <a:rPr lang="en-GB" sz="1200" b="1" smtClean="0"/>
              <a:t>at </a:t>
            </a:r>
            <a:r>
              <a:rPr lang="en-GB" sz="1200" b="1" smtClean="0"/>
              <a:t>12 noon.</a:t>
            </a:r>
            <a:endParaRPr lang="en-GB" sz="1200" b="1" dirty="0" smtClean="0"/>
          </a:p>
          <a:p>
            <a:pPr algn="ctr"/>
            <a:r>
              <a:rPr lang="en-GB" sz="1200" dirty="0" smtClean="0"/>
              <a:t>Recruitment Pack and Application Forms can be obtained from www.ellenwilkinson.ealing.sch.uk/1321/vacancies or by contacting +44 (0)208 752 1525</a:t>
            </a:r>
            <a:endParaRPr lang="en-GB" sz="1000" dirty="0" smtClean="0"/>
          </a:p>
        </p:txBody>
      </p:sp>
      <p:sp>
        <p:nvSpPr>
          <p:cNvPr id="12" name="TextBox 11"/>
          <p:cNvSpPr txBox="1"/>
          <p:nvPr/>
        </p:nvSpPr>
        <p:spPr>
          <a:xfrm>
            <a:off x="1844824" y="611560"/>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The Ellen Wilkinson School</a:t>
            </a:r>
          </a:p>
          <a:p>
            <a:pPr algn="ctr"/>
            <a:r>
              <a:rPr lang="en-GB" sz="1200" dirty="0" smtClean="0">
                <a:solidFill>
                  <a:schemeClr val="bg1">
                    <a:lumMod val="95000"/>
                  </a:schemeClr>
                </a:solidFill>
                <a:latin typeface="Trajan Pro" pitchFamily="18" charset="0"/>
              </a:rPr>
              <a:t>For Girls </a:t>
            </a:r>
          </a:p>
        </p:txBody>
      </p:sp>
      <p:cxnSp>
        <p:nvCxnSpPr>
          <p:cNvPr id="14" name="Straight Connector 13"/>
          <p:cNvCxnSpPr/>
          <p:nvPr/>
        </p:nvCxnSpPr>
        <p:spPr>
          <a:xfrm>
            <a:off x="2312877" y="877352"/>
            <a:ext cx="72008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13077" y="877352"/>
            <a:ext cx="648072"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7484" y="3326822"/>
            <a:ext cx="3456383" cy="461665"/>
          </a:xfrm>
          <a:prstGeom prst="rect">
            <a:avLst/>
          </a:prstGeom>
          <a:noFill/>
        </p:spPr>
        <p:txBody>
          <a:bodyPr wrap="square" rtlCol="0">
            <a:spAutoFit/>
          </a:bodyPr>
          <a:lstStyle/>
          <a:p>
            <a:pPr algn="ctr"/>
            <a:r>
              <a:rPr lang="en-GB" sz="1200" dirty="0" smtClean="0">
                <a:solidFill>
                  <a:schemeClr val="bg1">
                    <a:lumMod val="95000"/>
                  </a:schemeClr>
                </a:solidFill>
                <a:latin typeface="Trajan Pro" pitchFamily="18" charset="0"/>
              </a:rPr>
              <a:t>A Specialist College for</a:t>
            </a:r>
          </a:p>
          <a:p>
            <a:pPr algn="ctr"/>
            <a:r>
              <a:rPr lang="en-GB" sz="1200" dirty="0" smtClean="0">
                <a:solidFill>
                  <a:schemeClr val="bg1">
                    <a:lumMod val="95000"/>
                  </a:schemeClr>
                </a:solidFill>
                <a:latin typeface="Trajan Pro" pitchFamily="18" charset="0"/>
              </a:rPr>
              <a:t>Science and Mathematics</a:t>
            </a:r>
          </a:p>
        </p:txBody>
      </p:sp>
    </p:spTree>
    <p:extLst>
      <p:ext uri="{BB962C8B-B14F-4D97-AF65-F5344CB8AC3E}">
        <p14:creationId xmlns:p14="http://schemas.microsoft.com/office/powerpoint/2010/main" val="228537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IDANSO\AppData\Local\Microsoft\Windows\Temporary Internet Files\Content.IE5\3JN1BDY5\EWS-307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18" t="-153" r="44180" b="153"/>
          <a:stretch/>
        </p:blipFill>
        <p:spPr bwMode="auto">
          <a:xfrm>
            <a:off x="0" y="-13991"/>
            <a:ext cx="6858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WRGECH1O\EWS-314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l="168" t="2776" b="1820"/>
          <a:stretch/>
        </p:blipFill>
        <p:spPr bwMode="auto">
          <a:xfrm>
            <a:off x="1" y="0"/>
            <a:ext cx="6858000" cy="4206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69330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Background</a:t>
            </a:r>
            <a:endParaRPr lang="en-GB" sz="2000" dirty="0">
              <a:solidFill>
                <a:schemeClr val="bg1">
                  <a:lumMod val="85000"/>
                </a:schemeClr>
              </a:solidFill>
              <a:latin typeface="Trajan Pro" pitchFamily="18" charset="0"/>
            </a:endParaRPr>
          </a:p>
        </p:txBody>
      </p:sp>
      <p:sp>
        <p:nvSpPr>
          <p:cNvPr id="4" name="TextBox 3"/>
          <p:cNvSpPr txBox="1"/>
          <p:nvPr/>
        </p:nvSpPr>
        <p:spPr>
          <a:xfrm>
            <a:off x="260647" y="4530764"/>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5" name="TextBox 4"/>
          <p:cNvSpPr txBox="1"/>
          <p:nvPr/>
        </p:nvSpPr>
        <p:spPr>
          <a:xfrm>
            <a:off x="1011028" y="4458756"/>
            <a:ext cx="2345964" cy="861774"/>
          </a:xfrm>
          <a:prstGeom prst="rect">
            <a:avLst/>
          </a:prstGeom>
          <a:noFill/>
        </p:spPr>
        <p:txBody>
          <a:bodyPr wrap="square" rtlCol="0">
            <a:spAutoFit/>
          </a:bodyPr>
          <a:lstStyle/>
          <a:p>
            <a:pPr algn="just"/>
            <a:r>
              <a:rPr lang="en-GB" sz="1000" dirty="0" smtClean="0">
                <a:latin typeface="Calibri" panose="020F0502020204030204" pitchFamily="34" charset="0"/>
              </a:rPr>
              <a:t>he </a:t>
            </a:r>
            <a:r>
              <a:rPr lang="en-GB" sz="1000" dirty="0">
                <a:latin typeface="Calibri" panose="020F0502020204030204" pitchFamily="34" charset="0"/>
              </a:rPr>
              <a:t>Ellen Wilkinson School for Girls aims to represent excellence, independence and empowerment in the education of women.  The school is fortunate to employ over 200 staff, educate </a:t>
            </a:r>
            <a:r>
              <a:rPr lang="en-GB" sz="1000" dirty="0" smtClean="0">
                <a:latin typeface="Calibri" panose="020F0502020204030204" pitchFamily="34" charset="0"/>
              </a:rPr>
              <a:t>over</a:t>
            </a:r>
            <a:endParaRPr lang="en-GB" sz="1000" dirty="0">
              <a:latin typeface="Calibri" panose="020F0502020204030204" pitchFamily="34" charset="0"/>
            </a:endParaRPr>
          </a:p>
        </p:txBody>
      </p:sp>
      <p:sp>
        <p:nvSpPr>
          <p:cNvPr id="6" name="TextBox 5"/>
          <p:cNvSpPr txBox="1"/>
          <p:nvPr/>
        </p:nvSpPr>
        <p:spPr>
          <a:xfrm>
            <a:off x="188640" y="5250844"/>
            <a:ext cx="3168352" cy="3631763"/>
          </a:xfrm>
          <a:prstGeom prst="rect">
            <a:avLst/>
          </a:prstGeom>
          <a:noFill/>
        </p:spPr>
        <p:txBody>
          <a:bodyPr wrap="square" rtlCol="0">
            <a:spAutoFit/>
          </a:bodyPr>
          <a:lstStyle/>
          <a:p>
            <a:pPr algn="just"/>
            <a:r>
              <a:rPr lang="en-GB" sz="1000" dirty="0">
                <a:latin typeface="Calibri" panose="020F0502020204030204" pitchFamily="34" charset="0"/>
              </a:rPr>
              <a:t>1,400 girls, and boast a 5,000m</a:t>
            </a:r>
            <a:r>
              <a:rPr lang="en-GB" sz="1000" baseline="30000" dirty="0">
                <a:latin typeface="Calibri" panose="020F0502020204030204" pitchFamily="34" charset="0"/>
              </a:rPr>
              <a:t>2</a:t>
            </a:r>
            <a:r>
              <a:rPr lang="en-GB" sz="1000" dirty="0">
                <a:latin typeface="Calibri" panose="020F0502020204030204" pitchFamily="34" charset="0"/>
              </a:rPr>
              <a:t> site</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a:latin typeface="Calibri" panose="020F0502020204030204" pitchFamily="34" charset="0"/>
              </a:rPr>
              <a:t>We are proud to provide a curriculum that </a:t>
            </a:r>
            <a:r>
              <a:rPr lang="en-GB" sz="1000" dirty="0" smtClean="0">
                <a:latin typeface="Calibri" panose="020F0502020204030204" pitchFamily="34" charset="0"/>
              </a:rPr>
              <a:t>is not </a:t>
            </a:r>
            <a:r>
              <a:rPr lang="en-GB" sz="1000" dirty="0">
                <a:latin typeface="Calibri" panose="020F0502020204030204" pitchFamily="34" charset="0"/>
              </a:rPr>
              <a:t>only challenging and engaging to </a:t>
            </a:r>
            <a:r>
              <a:rPr lang="en-GB" sz="1000" dirty="0" smtClean="0">
                <a:latin typeface="Calibri" panose="020F0502020204030204" pitchFamily="34" charset="0"/>
              </a:rPr>
              <a:t>our students, </a:t>
            </a:r>
            <a:r>
              <a:rPr lang="en-GB" sz="1000" dirty="0">
                <a:latin typeface="Calibri" panose="020F0502020204030204" pitchFamily="34" charset="0"/>
              </a:rPr>
              <a:t>but also creates the best </a:t>
            </a:r>
            <a:r>
              <a:rPr lang="en-GB" sz="1000" dirty="0" smtClean="0">
                <a:latin typeface="Calibri" panose="020F0502020204030204" pitchFamily="34" charset="0"/>
              </a:rPr>
              <a:t>opportunity for </a:t>
            </a:r>
            <a:r>
              <a:rPr lang="en-GB" sz="1000" dirty="0">
                <a:latin typeface="Calibri" panose="020F0502020204030204" pitchFamily="34" charset="0"/>
              </a:rPr>
              <a:t>every </a:t>
            </a:r>
            <a:r>
              <a:rPr lang="en-GB" sz="1000" dirty="0" smtClean="0">
                <a:latin typeface="Calibri" panose="020F0502020204030204" pitchFamily="34" charset="0"/>
              </a:rPr>
              <a:t>woman in the school to </a:t>
            </a:r>
            <a:r>
              <a:rPr lang="en-GB" sz="1000" dirty="0">
                <a:latin typeface="Calibri" panose="020F0502020204030204" pitchFamily="34" charset="0"/>
              </a:rPr>
              <a:t>become </a:t>
            </a:r>
            <a:r>
              <a:rPr lang="en-GB" sz="1000" dirty="0" smtClean="0">
                <a:latin typeface="Calibri" panose="020F0502020204030204" pitchFamily="34" charset="0"/>
              </a:rPr>
              <a:t>independent and </a:t>
            </a:r>
            <a:r>
              <a:rPr lang="en-GB" sz="1000" dirty="0">
                <a:latin typeface="Calibri" panose="020F0502020204030204" pitchFamily="34" charset="0"/>
              </a:rPr>
              <a:t>confident to face the challenges of a complex and challenging world.</a:t>
            </a:r>
          </a:p>
          <a:p>
            <a:pPr algn="just"/>
            <a:endParaRPr lang="en-GB" sz="1000" dirty="0">
              <a:latin typeface="Calibri" panose="020F0502020204030204" pitchFamily="34" charset="0"/>
            </a:endParaRPr>
          </a:p>
          <a:p>
            <a:pPr algn="just"/>
            <a:r>
              <a:rPr lang="en-GB" sz="1000" dirty="0">
                <a:latin typeface="Calibri" panose="020F0502020204030204" pitchFamily="34" charset="0"/>
              </a:rPr>
              <a:t>Our curriculum is developed with the interest of every</a:t>
            </a:r>
          </a:p>
          <a:p>
            <a:pPr algn="just"/>
            <a:r>
              <a:rPr lang="en-GB" sz="1000" dirty="0">
                <a:latin typeface="Calibri" panose="020F0502020204030204" pitchFamily="34" charset="0"/>
              </a:rPr>
              <a:t>student at it’s core, with the primary purpose of ensuring they leave with the life skills to reach their potential and lead fulfilling lives. The rich curriculum we offer allows our students to thrive equally in academic and creative disciplines. </a:t>
            </a:r>
            <a:r>
              <a:rPr lang="en-GB" sz="1000" dirty="0" smtClean="0">
                <a:latin typeface="Calibri" panose="020F0502020204030204" pitchFamily="34" charset="0"/>
              </a:rPr>
              <a:t>This is complimented </a:t>
            </a:r>
            <a:r>
              <a:rPr lang="en-GB" sz="1000" dirty="0">
                <a:latin typeface="Calibri" panose="020F0502020204030204" pitchFamily="34" charset="0"/>
              </a:rPr>
              <a:t>with an extensive range of extra curricular activities which are designed to enhance the </a:t>
            </a:r>
            <a:r>
              <a:rPr lang="en-GB" sz="1000" dirty="0" smtClean="0">
                <a:latin typeface="Calibri" panose="020F0502020204030204" pitchFamily="34" charset="0"/>
              </a:rPr>
              <a:t>students’ </a:t>
            </a:r>
            <a:r>
              <a:rPr lang="en-GB" sz="1000" dirty="0">
                <a:latin typeface="Calibri" panose="020F0502020204030204" pitchFamily="34" charset="0"/>
              </a:rPr>
              <a:t>experience at every level.</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We are united with our stakeholders by a strong sense of community and service, for the purpose of ensuring that all of our students make exceptional progress in their own unique ways.  We are consistently amongst </a:t>
            </a:r>
            <a:r>
              <a:rPr lang="en-GB" sz="1000" dirty="0">
                <a:latin typeface="Calibri" panose="020F0502020204030204" pitchFamily="34" charset="0"/>
              </a:rPr>
              <a:t>the top </a:t>
            </a:r>
            <a:r>
              <a:rPr lang="en-GB" sz="1000" dirty="0" smtClean="0">
                <a:latin typeface="Calibri" panose="020F0502020204030204" pitchFamily="34" charset="0"/>
              </a:rPr>
              <a:t>schools for </a:t>
            </a:r>
            <a:r>
              <a:rPr lang="en-GB" sz="1000" dirty="0">
                <a:latin typeface="Calibri" panose="020F0502020204030204" pitchFamily="34" charset="0"/>
              </a:rPr>
              <a:t>value </a:t>
            </a:r>
            <a:r>
              <a:rPr lang="en-GB" sz="1000" dirty="0" smtClean="0">
                <a:latin typeface="Calibri" panose="020F0502020204030204" pitchFamily="34" charset="0"/>
              </a:rPr>
              <a:t> added; that </a:t>
            </a:r>
            <a:r>
              <a:rPr lang="en-GB" sz="1000" dirty="0">
                <a:latin typeface="Calibri" panose="020F0502020204030204" pitchFamily="34" charset="0"/>
              </a:rPr>
              <a:t>is to say our students</a:t>
            </a:r>
          </a:p>
          <a:p>
            <a:pPr algn="just"/>
            <a:r>
              <a:rPr lang="en-GB" sz="1000" dirty="0">
                <a:latin typeface="Calibri" panose="020F0502020204030204" pitchFamily="34" charset="0"/>
              </a:rPr>
              <a:t>demonstrate amongst the highest rates </a:t>
            </a:r>
            <a:r>
              <a:rPr lang="en-GB" sz="1000" dirty="0" smtClean="0">
                <a:latin typeface="Calibri" panose="020F0502020204030204" pitchFamily="34" charset="0"/>
              </a:rPr>
              <a:t>of growth and</a:t>
            </a:r>
            <a:endParaRPr lang="en-GB" sz="1000" dirty="0">
              <a:latin typeface="Calibri" panose="020F0502020204030204" pitchFamily="34" charset="0"/>
            </a:endParaRPr>
          </a:p>
        </p:txBody>
      </p:sp>
      <p:sp>
        <p:nvSpPr>
          <p:cNvPr id="7" name="TextBox 6"/>
          <p:cNvSpPr txBox="1"/>
          <p:nvPr/>
        </p:nvSpPr>
        <p:spPr>
          <a:xfrm>
            <a:off x="3645024" y="4458756"/>
            <a:ext cx="3024336" cy="2246769"/>
          </a:xfrm>
          <a:prstGeom prst="rect">
            <a:avLst/>
          </a:prstGeom>
          <a:noFill/>
        </p:spPr>
        <p:txBody>
          <a:bodyPr wrap="square" rtlCol="0">
            <a:spAutoFit/>
          </a:bodyPr>
          <a:lstStyle/>
          <a:p>
            <a:pPr algn="just"/>
            <a:r>
              <a:rPr lang="en-GB" sz="1000" dirty="0">
                <a:latin typeface="Calibri" panose="020F0502020204030204" pitchFamily="34" charset="0"/>
              </a:rPr>
              <a:t>development between the moment they arrive at the school and the time they leave.  Of course, our very top students perform exceptionally well and advance on to top universities across the </a:t>
            </a:r>
            <a:r>
              <a:rPr lang="en-GB" sz="1000" dirty="0" smtClean="0">
                <a:latin typeface="Calibri" panose="020F0502020204030204" pitchFamily="34" charset="0"/>
              </a:rPr>
              <a:t>country.</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The Ellen Wilkinson girl, by </a:t>
            </a:r>
            <a:r>
              <a:rPr lang="en-GB" sz="1000" dirty="0">
                <a:latin typeface="Calibri" panose="020F0502020204030204" pitchFamily="34" charset="0"/>
              </a:rPr>
              <a:t>the end of her time at the school, </a:t>
            </a:r>
            <a:r>
              <a:rPr lang="en-GB" sz="1000" dirty="0" smtClean="0">
                <a:latin typeface="Calibri" panose="020F0502020204030204" pitchFamily="34" charset="0"/>
              </a:rPr>
              <a:t>will have achieved outstanding personal success and have developed a genuine love of learning.  She will continue her pursuit of education and excellence and will, above all else, leave confident and prepared to play a vital role in society – It is this anchor which underpins all of the work we do individually and collectively as a staff. </a:t>
            </a:r>
            <a:endParaRPr lang="en-GB" sz="1000" dirty="0">
              <a:latin typeface="Calibri" panose="020F0502020204030204" pitchFamily="34" charset="0"/>
            </a:endParaRPr>
          </a:p>
          <a:p>
            <a:pPr algn="just"/>
            <a:endParaRPr lang="en-GB" sz="1000" dirty="0">
              <a:latin typeface="Calibri" panose="020F0502020204030204" pitchFamily="34" charset="0"/>
            </a:endParaRPr>
          </a:p>
        </p:txBody>
      </p:sp>
      <p:pic>
        <p:nvPicPr>
          <p:cNvPr id="1028" name="Picture 4" descr="http://www.northlanarkshire.gov.uk/media/image/8/d/investors-in-people-340.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3300" y="6804248"/>
            <a:ext cx="721687" cy="721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risconnect.co.uk/wp-content/uploads/2014/10/SSAT-National-Conference-2014.jp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75218" y="7078426"/>
            <a:ext cx="1007629" cy="2763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echfestsetpoint.org.uk/uploads/media/CREST%20logo%20RGB%20recommended.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6188" y="6804248"/>
            <a:ext cx="777736" cy="6905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lps"/>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1708" y="8000183"/>
            <a:ext cx="905272" cy="2534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56786" y="8235955"/>
            <a:ext cx="1030194" cy="215444"/>
          </a:xfrm>
          <a:prstGeom prst="rect">
            <a:avLst/>
          </a:prstGeom>
          <a:noFill/>
        </p:spPr>
        <p:txBody>
          <a:bodyPr wrap="square" rtlCol="0">
            <a:spAutoFit/>
          </a:bodyPr>
          <a:lstStyle/>
          <a:p>
            <a:pPr algn="r"/>
            <a:r>
              <a:rPr lang="en-GB" sz="800" b="1" dirty="0" smtClean="0">
                <a:solidFill>
                  <a:schemeClr val="bg1">
                    <a:lumMod val="65000"/>
                  </a:schemeClr>
                </a:solidFill>
                <a:latin typeface="Trajan Pro" pitchFamily="18" charset="0"/>
              </a:rPr>
              <a:t>Top 25% IN UK</a:t>
            </a:r>
            <a:endParaRPr lang="en-GB" sz="800" b="1" dirty="0">
              <a:solidFill>
                <a:schemeClr val="bg1">
                  <a:lumMod val="65000"/>
                </a:schemeClr>
              </a:solidFill>
              <a:latin typeface="Trajan Pro" pitchFamily="18" charset="0"/>
            </a:endParaRPr>
          </a:p>
        </p:txBody>
      </p:sp>
      <p:pic>
        <p:nvPicPr>
          <p:cNvPr id="1036" name="Picture 12" descr="http://www.supernatant.co.uk/wp-content/uploads/RoyalSocietyofChemistryLogo-600x400.jp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66999" y="7928175"/>
            <a:ext cx="756085" cy="50405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oriel.w-sussex.sch.uk/wp-content/uploads/2013/06/New-IiClogo-JPEG.gif"/>
          <p:cNvPicPr>
            <a:picLocks noChangeAspect="1" noChangeArrowheads="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032" y="7938735"/>
            <a:ext cx="595312" cy="59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250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5951" y="3347864"/>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a:t>
            </a:r>
            <a:endParaRPr lang="en-GB" sz="2000" dirty="0">
              <a:solidFill>
                <a:srgbClr val="92BAB3"/>
              </a:solidFill>
              <a:latin typeface="Trajan Pro" pitchFamily="18" charset="0"/>
            </a:endParaRPr>
          </a:p>
        </p:txBody>
      </p:sp>
      <p:sp>
        <p:nvSpPr>
          <p:cNvPr id="14" name="TextBox 13"/>
          <p:cNvSpPr txBox="1"/>
          <p:nvPr/>
        </p:nvSpPr>
        <p:spPr>
          <a:xfrm>
            <a:off x="-3832" y="4478523"/>
            <a:ext cx="6854168" cy="1785104"/>
          </a:xfrm>
          <a:prstGeom prst="rect">
            <a:avLst/>
          </a:prstGeom>
          <a:noFill/>
        </p:spPr>
        <p:txBody>
          <a:bodyPr wrap="square" rtlCol="0">
            <a:spAutoFit/>
          </a:bodyPr>
          <a:lstStyle/>
          <a:p>
            <a:r>
              <a:rPr lang="en-GB" sz="1000" b="1" dirty="0"/>
              <a:t>Post Title:		</a:t>
            </a:r>
            <a:r>
              <a:rPr lang="en-GB" sz="1000" b="1" dirty="0" smtClean="0"/>
              <a:t>Learning Support Assistant</a:t>
            </a:r>
            <a:endParaRPr lang="en-GB" sz="1000" dirty="0"/>
          </a:p>
          <a:p>
            <a:r>
              <a:rPr lang="en-GB" sz="1000" b="1" dirty="0"/>
              <a:t> </a:t>
            </a:r>
            <a:endParaRPr lang="en-GB" sz="1000" dirty="0"/>
          </a:p>
          <a:p>
            <a:r>
              <a:rPr lang="en-GB" sz="1000" b="1" dirty="0"/>
              <a:t>Report to:		Under the direction of </a:t>
            </a:r>
            <a:r>
              <a:rPr lang="en-GB" sz="1000" b="1" dirty="0" smtClean="0"/>
              <a:t>Special Educational Needs Co-ordinator (SENCO)</a:t>
            </a:r>
          </a:p>
          <a:p>
            <a:r>
              <a:rPr lang="en-GB" sz="1000" b="1" dirty="0"/>
              <a:t> </a:t>
            </a:r>
            <a:endParaRPr lang="en-GB" sz="1000" dirty="0"/>
          </a:p>
          <a:p>
            <a:r>
              <a:rPr lang="en-GB" sz="1000" b="1" dirty="0"/>
              <a:t>Salary:		</a:t>
            </a:r>
            <a:r>
              <a:rPr lang="en-GB" sz="1000" b="1" dirty="0" smtClean="0"/>
              <a:t>NJC Scale Point </a:t>
            </a:r>
            <a:r>
              <a:rPr lang="en-GB" sz="1000" b="1" dirty="0" smtClean="0"/>
              <a:t>3 </a:t>
            </a:r>
            <a:r>
              <a:rPr lang="en-GB" sz="1000" b="1" dirty="0" smtClean="0"/>
              <a:t>(approximately </a:t>
            </a:r>
            <a:r>
              <a:rPr lang="en-GB" sz="1000" b="1" dirty="0" smtClean="0"/>
              <a:t>£14,500 </a:t>
            </a:r>
            <a:r>
              <a:rPr lang="en-GB" sz="1000" b="1" dirty="0" smtClean="0"/>
              <a:t>per annum Inclusive of allowances pro rata)</a:t>
            </a:r>
            <a:endParaRPr lang="en-GB" sz="1000" dirty="0"/>
          </a:p>
          <a:p>
            <a:endParaRPr lang="en-GB" sz="1000" b="1" dirty="0" smtClean="0"/>
          </a:p>
          <a:p>
            <a:r>
              <a:rPr lang="en-GB" sz="1000" b="1" dirty="0" smtClean="0"/>
              <a:t>Hours</a:t>
            </a:r>
            <a:r>
              <a:rPr lang="en-GB" sz="1000" b="1" dirty="0"/>
              <a:t>:	</a:t>
            </a:r>
            <a:r>
              <a:rPr lang="en-GB" sz="1000" b="1" dirty="0" smtClean="0"/>
              <a:t>	</a:t>
            </a:r>
            <a:r>
              <a:rPr lang="en-GB" sz="1000" b="1" dirty="0" smtClean="0"/>
              <a:t>2 </a:t>
            </a:r>
            <a:r>
              <a:rPr lang="en-GB" sz="1000" b="1" dirty="0"/>
              <a:t>days per week , term time only, 39 weeks per year </a:t>
            </a:r>
            <a:endParaRPr lang="en-GB" sz="1000" dirty="0">
              <a:solidFill>
                <a:srgbClr val="FF0000"/>
              </a:solidFill>
            </a:endParaRPr>
          </a:p>
          <a:p>
            <a:r>
              <a:rPr lang="en-GB" sz="1000" b="1" dirty="0"/>
              <a:t> </a:t>
            </a:r>
            <a:endParaRPr lang="en-GB" sz="1000" dirty="0"/>
          </a:p>
          <a:p>
            <a:r>
              <a:rPr lang="en-GB" sz="1000" dirty="0"/>
              <a:t> </a:t>
            </a:r>
          </a:p>
          <a:p>
            <a:r>
              <a:rPr lang="en-GB" sz="1000" dirty="0"/>
              <a:t>The post has a probationary period of six months.</a:t>
            </a:r>
          </a:p>
          <a:p>
            <a:r>
              <a:rPr lang="en-GB" sz="1000" b="1" dirty="0"/>
              <a:t> </a:t>
            </a:r>
            <a:endParaRPr lang="en-GB" sz="1000" b="1" dirty="0" smtClean="0"/>
          </a:p>
        </p:txBody>
      </p:sp>
      <p:sp>
        <p:nvSpPr>
          <p:cNvPr id="2" name="Rectangle 1"/>
          <p:cNvSpPr/>
          <p:nvPr/>
        </p:nvSpPr>
        <p:spPr>
          <a:xfrm>
            <a:off x="0" y="6156176"/>
            <a:ext cx="6735619" cy="2862322"/>
          </a:xfrm>
          <a:prstGeom prst="rect">
            <a:avLst/>
          </a:prstGeom>
        </p:spPr>
        <p:txBody>
          <a:bodyPr wrap="square">
            <a:spAutoFit/>
          </a:bodyPr>
          <a:lstStyle/>
          <a:p>
            <a:pPr lvl="0"/>
            <a:r>
              <a:rPr lang="en-GB" sz="1000" b="1" u="sng" dirty="0">
                <a:solidFill>
                  <a:prstClr val="black"/>
                </a:solidFill>
              </a:rPr>
              <a:t>Main Purpose of the Post</a:t>
            </a:r>
            <a:endParaRPr lang="en-GB" sz="1000" dirty="0">
              <a:solidFill>
                <a:prstClr val="black"/>
              </a:solidFill>
            </a:endParaRPr>
          </a:p>
          <a:p>
            <a:pPr lvl="0"/>
            <a:r>
              <a:rPr lang="en-GB" sz="1000" dirty="0">
                <a:solidFill>
                  <a:prstClr val="black"/>
                </a:solidFill>
              </a:rPr>
              <a:t> </a:t>
            </a:r>
          </a:p>
          <a:p>
            <a:pPr lvl="0"/>
            <a:r>
              <a:rPr lang="en-GB" sz="1000" dirty="0">
                <a:solidFill>
                  <a:prstClr val="black"/>
                </a:solidFill>
              </a:rPr>
              <a:t>To support the learning needs and/or physical needs of identified pupils, in the context of the school community, class, small groups and on school visits.</a:t>
            </a:r>
          </a:p>
          <a:p>
            <a:pPr lvl="0"/>
            <a:r>
              <a:rPr lang="en-GB" sz="1000" dirty="0">
                <a:solidFill>
                  <a:prstClr val="black"/>
                </a:solidFill>
              </a:rPr>
              <a:t> </a:t>
            </a:r>
          </a:p>
          <a:p>
            <a:pPr lvl="0"/>
            <a:r>
              <a:rPr lang="en-GB" sz="1000" dirty="0">
                <a:solidFill>
                  <a:prstClr val="black"/>
                </a:solidFill>
              </a:rPr>
              <a:t>To work with and supervise individuals and groups of children under the direction/instruction of teaching and/or senior staff, inclusive of specific individual learning needs. This support will enable access to learning for all pupils.</a:t>
            </a:r>
          </a:p>
          <a:p>
            <a:pPr lvl="0"/>
            <a:r>
              <a:rPr lang="en-GB" sz="1000" dirty="0">
                <a:solidFill>
                  <a:prstClr val="black"/>
                </a:solidFill>
              </a:rPr>
              <a:t> </a:t>
            </a:r>
          </a:p>
          <a:p>
            <a:pPr lvl="0"/>
            <a:r>
              <a:rPr lang="en-GB" sz="1000" b="1" u="sng" dirty="0">
                <a:solidFill>
                  <a:prstClr val="black"/>
                </a:solidFill>
              </a:rPr>
              <a:t>Duties and Responsibilities</a:t>
            </a:r>
            <a:endParaRPr lang="en-GB" sz="1000" dirty="0">
              <a:solidFill>
                <a:prstClr val="black"/>
              </a:solidFill>
            </a:endParaRPr>
          </a:p>
          <a:p>
            <a:pPr lvl="0"/>
            <a:r>
              <a:rPr lang="en-GB" sz="1000" dirty="0">
                <a:solidFill>
                  <a:prstClr val="black"/>
                </a:solidFill>
              </a:rPr>
              <a:t> </a:t>
            </a:r>
          </a:p>
          <a:p>
            <a:pPr marL="171450" lvl="0" indent="-171450">
              <a:buFont typeface="Arial" panose="020B0604020202020204" pitchFamily="34" charset="0"/>
              <a:buChar char="•"/>
            </a:pPr>
            <a:r>
              <a:rPr lang="en-GB" sz="1000" dirty="0">
                <a:solidFill>
                  <a:prstClr val="black"/>
                </a:solidFill>
              </a:rPr>
              <a:t>Establish effective working relationships with pupils, acting as a role model and setting high expectations.</a:t>
            </a:r>
          </a:p>
          <a:p>
            <a:pPr marL="171450" lvl="0" indent="-171450">
              <a:buFont typeface="Arial" panose="020B0604020202020204" pitchFamily="34" charset="0"/>
              <a:buChar char="•"/>
            </a:pPr>
            <a:r>
              <a:rPr lang="en-GB" sz="1000" dirty="0">
                <a:solidFill>
                  <a:prstClr val="black"/>
                </a:solidFill>
              </a:rPr>
              <a:t>Provide consistent support to all pupils, responding appropriately to individual pupil needs.</a:t>
            </a:r>
          </a:p>
          <a:p>
            <a:pPr marL="171450" lvl="0" indent="-171450">
              <a:buFont typeface="Arial" panose="020B0604020202020204" pitchFamily="34" charset="0"/>
              <a:buChar char="•"/>
            </a:pPr>
            <a:r>
              <a:rPr lang="en-GB" sz="1000" dirty="0">
                <a:solidFill>
                  <a:prstClr val="black"/>
                </a:solidFill>
              </a:rPr>
              <a:t>Promote inclusion and acceptance of all pupils.</a:t>
            </a:r>
          </a:p>
          <a:p>
            <a:pPr marL="171450" lvl="0" indent="-171450">
              <a:buFont typeface="Arial" panose="020B0604020202020204" pitchFamily="34" charset="0"/>
              <a:buChar char="•"/>
            </a:pPr>
            <a:r>
              <a:rPr lang="en-GB" sz="1000" dirty="0">
                <a:solidFill>
                  <a:prstClr val="black"/>
                </a:solidFill>
              </a:rPr>
              <a:t>Encourage pupils to interact with others and engage in activities led by the teacher.</a:t>
            </a:r>
          </a:p>
          <a:p>
            <a:pPr marL="171450" lvl="0" indent="-171450">
              <a:buFont typeface="Arial" panose="020B0604020202020204" pitchFamily="34" charset="0"/>
              <a:buChar char="•"/>
            </a:pPr>
            <a:r>
              <a:rPr lang="en-GB" sz="1000" dirty="0">
                <a:solidFill>
                  <a:prstClr val="black"/>
                </a:solidFill>
              </a:rPr>
              <a:t>Promote self-esteem and independence, employing strategies to recognise and reward achievement within established school procedure.</a:t>
            </a:r>
          </a:p>
          <a:p>
            <a:pPr marL="171450" lvl="0" indent="-171450">
              <a:buFont typeface="Arial" panose="020B0604020202020204" pitchFamily="34" charset="0"/>
              <a:buChar char="•"/>
            </a:pPr>
            <a:r>
              <a:rPr lang="en-GB" sz="1000" dirty="0">
                <a:solidFill>
                  <a:prstClr val="black"/>
                </a:solidFill>
              </a:rPr>
              <a:t>Provide feedback to pupils in relation to progress and achievement under the guidance and direction of the teacher.</a:t>
            </a:r>
          </a:p>
          <a:p>
            <a:pPr marL="171450" lvl="0" indent="-171450">
              <a:buFont typeface="Arial" panose="020B0604020202020204" pitchFamily="34" charset="0"/>
              <a:buChar char="•"/>
            </a:pPr>
            <a:r>
              <a:rPr lang="en-GB" sz="1000" dirty="0">
                <a:solidFill>
                  <a:prstClr val="black"/>
                </a:solidFill>
              </a:rPr>
              <a:t>Use specialist skills/training/experience to support pupils.</a:t>
            </a:r>
          </a:p>
        </p:txBody>
      </p:sp>
    </p:spTree>
    <p:extLst>
      <p:ext uri="{BB962C8B-B14F-4D97-AF65-F5344CB8AC3E}">
        <p14:creationId xmlns:p14="http://schemas.microsoft.com/office/powerpoint/2010/main" val="144632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87408" y="3275856"/>
            <a:ext cx="3384376" cy="1015663"/>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a:t>
            </a:r>
            <a:endParaRPr lang="en-GB" sz="2000" dirty="0">
              <a:solidFill>
                <a:srgbClr val="92BAB3"/>
              </a:solidFill>
              <a:latin typeface="Trajan Pro" pitchFamily="18" charset="0"/>
            </a:endParaRPr>
          </a:p>
        </p:txBody>
      </p:sp>
      <p:sp>
        <p:nvSpPr>
          <p:cNvPr id="6" name="TextBox 5"/>
          <p:cNvSpPr txBox="1"/>
          <p:nvPr/>
        </p:nvSpPr>
        <p:spPr>
          <a:xfrm>
            <a:off x="7664" y="4567469"/>
            <a:ext cx="6854168" cy="4708981"/>
          </a:xfrm>
          <a:prstGeom prst="rect">
            <a:avLst/>
          </a:prstGeom>
          <a:noFill/>
        </p:spPr>
        <p:txBody>
          <a:bodyPr wrap="square" rtlCol="0">
            <a:spAutoFit/>
          </a:bodyPr>
          <a:lstStyle/>
          <a:p>
            <a:pPr marL="171450" indent="-171450">
              <a:buFont typeface="Arial" panose="020B0604020202020204" pitchFamily="34" charset="0"/>
              <a:buChar char="•"/>
            </a:pPr>
            <a:r>
              <a:rPr lang="en-GB" sz="1000" dirty="0"/>
              <a:t>Provide clerical/administration support (e.g. SEND administration, maintain up-to-date student record files)</a:t>
            </a:r>
            <a:endParaRPr lang="en-GB" sz="1000" dirty="0">
              <a:latin typeface="Arial"/>
              <a:ea typeface="Times New Roman"/>
            </a:endParaRPr>
          </a:p>
          <a:p>
            <a:pPr marL="171450" lvl="0" indent="-171450">
              <a:buFont typeface="Arial" panose="020B0604020202020204" pitchFamily="34" charset="0"/>
              <a:buChar char="•"/>
            </a:pPr>
            <a:r>
              <a:rPr lang="en-GB" sz="1000" dirty="0" smtClean="0"/>
              <a:t>Establish </a:t>
            </a:r>
            <a:r>
              <a:rPr lang="en-GB" sz="1000" dirty="0"/>
              <a:t>and maintain an appropriate learning environment under the supervision of the teacher.</a:t>
            </a:r>
          </a:p>
          <a:p>
            <a:pPr marL="171450" lvl="0" indent="-171450">
              <a:buFont typeface="Arial" panose="020B0604020202020204" pitchFamily="34" charset="0"/>
              <a:buChar char="•"/>
            </a:pPr>
            <a:r>
              <a:rPr lang="en-GB" sz="1000" dirty="0"/>
              <a:t>Contribute to lesson planning, evaluating and adjusting lessons/work plans as appropriate.</a:t>
            </a:r>
          </a:p>
          <a:p>
            <a:pPr marL="171450" lvl="0" indent="-171450">
              <a:buFont typeface="Arial" panose="020B0604020202020204" pitchFamily="34" charset="0"/>
              <a:buChar char="•"/>
            </a:pPr>
            <a:r>
              <a:rPr lang="en-GB" sz="1000" dirty="0"/>
              <a:t>Monitor and evaluate pupils’ responses to learning activities through observation and planned recording of achievement against pre-determined learning objectives.</a:t>
            </a:r>
          </a:p>
          <a:p>
            <a:pPr marL="171450" lvl="0" indent="-171450">
              <a:buFont typeface="Arial" panose="020B0604020202020204" pitchFamily="34" charset="0"/>
              <a:buChar char="•"/>
            </a:pPr>
            <a:r>
              <a:rPr lang="en-GB" sz="1000" dirty="0"/>
              <a:t>Provide objective and accurate feedback and reports as required to the teacher on pupil achievement, progress and other matters, ensuring the availability of appropriate evidence.</a:t>
            </a:r>
          </a:p>
          <a:p>
            <a:pPr marL="171450" lvl="0" indent="-171450">
              <a:buFont typeface="Arial" panose="020B0604020202020204" pitchFamily="34" charset="0"/>
              <a:buChar char="•"/>
            </a:pPr>
            <a:r>
              <a:rPr lang="en-GB" sz="1000" dirty="0"/>
              <a:t>Be responsible for keeping and updating records, contributing to reviews of systems/records as requested.</a:t>
            </a:r>
          </a:p>
          <a:p>
            <a:pPr marL="171450" lvl="0" indent="-171450">
              <a:buFont typeface="Arial" panose="020B0604020202020204" pitchFamily="34" charset="0"/>
              <a:buChar char="•"/>
            </a:pPr>
            <a:r>
              <a:rPr lang="en-GB" sz="1000" dirty="0"/>
              <a:t>Administer and assess routine tests and accurately record achievement/progress.</a:t>
            </a:r>
          </a:p>
          <a:p>
            <a:pPr marL="171450" lvl="0" indent="-171450">
              <a:buFont typeface="Arial" panose="020B0604020202020204" pitchFamily="34" charset="0"/>
              <a:buChar char="•"/>
            </a:pPr>
            <a:r>
              <a:rPr lang="en-GB" sz="1000" dirty="0"/>
              <a:t>Promote positive values, attitudes and good pupil behaviour and encourage pupils to take responsibility for their own behaviour in line with whole school policies</a:t>
            </a:r>
          </a:p>
          <a:p>
            <a:pPr marL="171450" lvl="0" indent="-171450">
              <a:buFont typeface="Arial" panose="020B0604020202020204" pitchFamily="34" charset="0"/>
              <a:buChar char="•"/>
            </a:pPr>
            <a:r>
              <a:rPr lang="en-GB" sz="1000" dirty="0"/>
              <a:t>Liaise sensitively and effectively with parents/carers as agreed with the teacher within your role/responsibility and participate in feedback sessions/meetings with parents under teacher’s supervision.</a:t>
            </a:r>
          </a:p>
          <a:p>
            <a:pPr marL="171450" lvl="0" indent="-171450">
              <a:buFont typeface="Arial" panose="020B0604020202020204" pitchFamily="34" charset="0"/>
              <a:buChar char="•"/>
            </a:pPr>
            <a:r>
              <a:rPr lang="en-GB" sz="1000" dirty="0"/>
              <a:t>Work with individual pupils or groups of pupils using prepared resources including the use of software packages designed to support pupils’ learning.</a:t>
            </a:r>
          </a:p>
          <a:p>
            <a:pPr marL="171450" lvl="0" indent="-171450">
              <a:buFont typeface="Arial" panose="020B0604020202020204" pitchFamily="34" charset="0"/>
              <a:buChar char="•"/>
            </a:pPr>
            <a:r>
              <a:rPr lang="en-GB" sz="1000" dirty="0"/>
              <a:t>Read and scribe for pupils with SEND as directed by the </a:t>
            </a:r>
            <a:r>
              <a:rPr lang="en-GB" sz="1000" dirty="0" smtClean="0"/>
              <a:t>SENCO</a:t>
            </a:r>
          </a:p>
          <a:p>
            <a:pPr marL="171450" lvl="0" indent="-171450">
              <a:buFont typeface="Arial" panose="020B0604020202020204" pitchFamily="34" charset="0"/>
              <a:buChar char="•"/>
            </a:pPr>
            <a:r>
              <a:rPr lang="en-GB" sz="1000" dirty="0"/>
              <a:t>Support teaching staff in preparing internal examinations</a:t>
            </a:r>
          </a:p>
          <a:p>
            <a:pPr marL="171450" lvl="0" indent="-171450">
              <a:buFont typeface="Arial" panose="020B0604020202020204" pitchFamily="34" charset="0"/>
              <a:buChar char="•"/>
            </a:pPr>
            <a:r>
              <a:rPr lang="en-GB" sz="1000" dirty="0"/>
              <a:t>Escort pupils with physical or mobility needs around the school site as directed by the SENCO</a:t>
            </a:r>
          </a:p>
          <a:p>
            <a:r>
              <a:rPr lang="en-GB" sz="1000" b="1" dirty="0"/>
              <a:t> </a:t>
            </a:r>
            <a:endParaRPr lang="en-GB" sz="1000" dirty="0"/>
          </a:p>
          <a:p>
            <a:r>
              <a:rPr lang="en-GB" sz="1000" b="1" dirty="0"/>
              <a:t>Support for the Curriculum</a:t>
            </a:r>
            <a:endParaRPr lang="en-GB" sz="1000" dirty="0"/>
          </a:p>
          <a:p>
            <a:pPr marL="171450" lvl="0" indent="-171450">
              <a:buFont typeface="Arial" panose="020B0604020202020204" pitchFamily="34" charset="0"/>
              <a:buChar char="•"/>
            </a:pPr>
            <a:r>
              <a:rPr lang="en-GB" sz="1000" dirty="0"/>
              <a:t>Support the delivery of agreed learning activities/learning programmes, adjusting activities according to pupil learning styles and individual needs.</a:t>
            </a:r>
          </a:p>
          <a:p>
            <a:pPr marL="171450" lvl="0" indent="-171450">
              <a:buFont typeface="Arial" panose="020B0604020202020204" pitchFamily="34" charset="0"/>
              <a:buChar char="•"/>
            </a:pPr>
            <a:r>
              <a:rPr lang="en-GB" sz="1000" dirty="0"/>
              <a:t>Support the delivery of literacy/numeracy programmes, effectively utilising all alternative learning opportunities to support extended development.</a:t>
            </a:r>
          </a:p>
          <a:p>
            <a:pPr marL="171450" lvl="0" indent="-171450">
              <a:buFont typeface="Arial" panose="020B0604020202020204" pitchFamily="34" charset="0"/>
              <a:buChar char="•"/>
            </a:pPr>
            <a:r>
              <a:rPr lang="en-GB" sz="1000" dirty="0"/>
              <a:t>Support the use of ICT in learning activities and develop pupils’ competence and independence in its use.</a:t>
            </a:r>
          </a:p>
          <a:p>
            <a:pPr marL="171450" lvl="0" indent="-171450">
              <a:buFont typeface="Arial" panose="020B0604020202020204" pitchFamily="34" charset="0"/>
              <a:buChar char="•"/>
            </a:pPr>
            <a:r>
              <a:rPr lang="en-GB" sz="1000" dirty="0"/>
              <a:t>Assist pupils to access learning activities through specialist support, e.g. curriculum/SEND specialism.</a:t>
            </a:r>
          </a:p>
          <a:p>
            <a:pPr marL="171450" lvl="0" indent="-171450">
              <a:buFont typeface="Arial" panose="020B0604020202020204" pitchFamily="34" charset="0"/>
              <a:buChar char="•"/>
            </a:pPr>
            <a:r>
              <a:rPr lang="en-GB" sz="1000" dirty="0"/>
              <a:t>Determine the need for, prepare and maintain general and specialist equipment and resources</a:t>
            </a:r>
            <a:r>
              <a:rPr lang="en-GB" sz="1000" dirty="0" smtClean="0"/>
              <a:t>.</a:t>
            </a:r>
          </a:p>
          <a:p>
            <a:pPr marL="171450" lvl="0" indent="-171450">
              <a:buFont typeface="Arial" panose="020B0604020202020204" pitchFamily="34" charset="0"/>
              <a:buChar char="•"/>
            </a:pPr>
            <a:endParaRPr lang="en-GB" sz="1000" dirty="0"/>
          </a:p>
          <a:p>
            <a:pPr marL="171450" lvl="0" indent="-171450">
              <a:buFont typeface="Arial" panose="020B0604020202020204" pitchFamily="34" charset="0"/>
              <a:buChar char="•"/>
            </a:pPr>
            <a:endParaRPr lang="en-GB" sz="1000" dirty="0"/>
          </a:p>
        </p:txBody>
      </p:sp>
    </p:spTree>
    <p:extLst>
      <p:ext uri="{BB962C8B-B14F-4D97-AF65-F5344CB8AC3E}">
        <p14:creationId xmlns:p14="http://schemas.microsoft.com/office/powerpoint/2010/main" val="83452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Outlook\1D304N6K\Ellen Post 03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10301" t="11430" r="17785" b="18448"/>
          <a:stretch/>
        </p:blipFill>
        <p:spPr bwMode="auto">
          <a:xfrm>
            <a:off x="3832" y="-1472"/>
            <a:ext cx="6858000" cy="4457960"/>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55103" y="3347864"/>
            <a:ext cx="3384376" cy="1015663"/>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Role</a:t>
            </a:r>
          </a:p>
          <a:p>
            <a:pPr algn="r"/>
            <a:r>
              <a:rPr lang="en-GB" sz="2000" dirty="0" smtClean="0">
                <a:solidFill>
                  <a:srgbClr val="92BAB3"/>
                </a:solidFill>
                <a:latin typeface="Trajan Pro" pitchFamily="18" charset="0"/>
              </a:rPr>
              <a:t>Learning Support Assistant </a:t>
            </a:r>
            <a:endParaRPr lang="en-GB" sz="2000" dirty="0">
              <a:solidFill>
                <a:srgbClr val="92BAB3"/>
              </a:solidFill>
              <a:latin typeface="Trajan Pro" pitchFamily="18" charset="0"/>
            </a:endParaRPr>
          </a:p>
        </p:txBody>
      </p:sp>
      <p:sp>
        <p:nvSpPr>
          <p:cNvPr id="5" name="Rectangle 4"/>
          <p:cNvSpPr/>
          <p:nvPr/>
        </p:nvSpPr>
        <p:spPr>
          <a:xfrm>
            <a:off x="116632" y="4572000"/>
            <a:ext cx="6624736" cy="4401205"/>
          </a:xfrm>
          <a:prstGeom prst="rect">
            <a:avLst/>
          </a:prstGeom>
        </p:spPr>
        <p:txBody>
          <a:bodyPr wrap="square">
            <a:spAutoFit/>
          </a:bodyPr>
          <a:lstStyle/>
          <a:p>
            <a:r>
              <a:rPr lang="en-GB" sz="1000" b="1" dirty="0"/>
              <a:t>Support for the </a:t>
            </a:r>
            <a:r>
              <a:rPr lang="en-GB" sz="1000" b="1" dirty="0" smtClean="0"/>
              <a:t>School</a:t>
            </a:r>
          </a:p>
          <a:p>
            <a:endParaRPr lang="en-GB" sz="1000" dirty="0"/>
          </a:p>
          <a:p>
            <a:pPr marL="171450" lvl="0" indent="-171450">
              <a:buFont typeface="Arial" panose="020B0604020202020204" pitchFamily="34" charset="0"/>
              <a:buChar char="•"/>
            </a:pPr>
            <a:r>
              <a:rPr lang="en-GB" sz="1000" dirty="0"/>
              <a:t>Be aware of and comply with school policies and procedures relating to child protection, health, safety and security, confidentiality and data protection. Report all concerns to the appropriate person (as named in the policy concerned).</a:t>
            </a:r>
          </a:p>
          <a:p>
            <a:pPr marL="171450" lvl="0" indent="-171450">
              <a:buFont typeface="Arial" panose="020B0604020202020204" pitchFamily="34" charset="0"/>
              <a:buChar char="•"/>
            </a:pPr>
            <a:r>
              <a:rPr lang="en-GB" sz="1000" dirty="0"/>
              <a:t>Be aware of and support difference and ensure all pupils have equal access to opportunities to learn and develop.</a:t>
            </a:r>
          </a:p>
          <a:p>
            <a:pPr marL="171450" lvl="0" indent="-171450">
              <a:buFont typeface="Arial" panose="020B0604020202020204" pitchFamily="34" charset="0"/>
              <a:buChar char="•"/>
            </a:pPr>
            <a:r>
              <a:rPr lang="en-GB" sz="1000" dirty="0"/>
              <a:t>Contribute to the school ethos, aims and development/improvement plan.</a:t>
            </a:r>
          </a:p>
          <a:p>
            <a:pPr marL="171450" lvl="0" indent="-171450">
              <a:buFont typeface="Arial" panose="020B0604020202020204" pitchFamily="34" charset="0"/>
              <a:buChar char="•"/>
            </a:pPr>
            <a:r>
              <a:rPr lang="en-GB" sz="1000" dirty="0"/>
              <a:t>Establish constructive relationships and communicate with other agencies/professionals, in liaison with the teacher, to support achievement and progress of pupils.</a:t>
            </a:r>
          </a:p>
          <a:p>
            <a:pPr marL="171450" lvl="0" indent="-171450">
              <a:buFont typeface="Arial" panose="020B0604020202020204" pitchFamily="34" charset="0"/>
              <a:buChar char="•"/>
            </a:pPr>
            <a:r>
              <a:rPr lang="en-GB" sz="1000" dirty="0"/>
              <a:t>Attend and participate in regular meetings as appropriate.</a:t>
            </a:r>
          </a:p>
          <a:p>
            <a:pPr marL="171450" lvl="0" indent="-171450">
              <a:buFont typeface="Arial" panose="020B0604020202020204" pitchFamily="34" charset="0"/>
              <a:buChar char="•"/>
            </a:pPr>
            <a:r>
              <a:rPr lang="en-GB" sz="1000" dirty="0"/>
              <a:t>Participate in training and other learning activities as required.</a:t>
            </a:r>
          </a:p>
          <a:p>
            <a:pPr marL="171450" lvl="0" indent="-171450">
              <a:buFont typeface="Arial" panose="020B0604020202020204" pitchFamily="34" charset="0"/>
              <a:buChar char="•"/>
            </a:pPr>
            <a:r>
              <a:rPr lang="en-GB" sz="1000" dirty="0"/>
              <a:t>Establish own best practice and use to support others.</a:t>
            </a:r>
          </a:p>
          <a:p>
            <a:pPr marL="171450" lvl="0" indent="-171450">
              <a:buFont typeface="Arial" panose="020B0604020202020204" pitchFamily="34" charset="0"/>
              <a:buChar char="•"/>
            </a:pPr>
            <a:r>
              <a:rPr lang="en-GB" sz="1000" dirty="0"/>
              <a:t>Assist in the supervision, training and development of classroom support staff.</a:t>
            </a:r>
          </a:p>
          <a:p>
            <a:pPr marL="171450" lvl="0" indent="-171450">
              <a:buFont typeface="Arial" panose="020B0604020202020204" pitchFamily="34" charset="0"/>
              <a:buChar char="•"/>
            </a:pPr>
            <a:r>
              <a:rPr lang="en-GB" sz="1000" dirty="0"/>
              <a:t>Assist with the planning of opportunities for pupils to learn in out-of-school contexts, according to school policies and procedures and within working hours.</a:t>
            </a:r>
          </a:p>
          <a:p>
            <a:pPr marL="171450" lvl="0" indent="-171450">
              <a:buFont typeface="Arial" panose="020B0604020202020204" pitchFamily="34" charset="0"/>
              <a:buChar char="•"/>
            </a:pPr>
            <a:r>
              <a:rPr lang="en-GB" sz="1000" dirty="0"/>
              <a:t>Accompany teaching staff and pupils on visits, trips and out of school activities as required.</a:t>
            </a:r>
          </a:p>
          <a:p>
            <a:pPr marL="171450" lvl="0" indent="-171450">
              <a:buFont typeface="Arial" panose="020B0604020202020204" pitchFamily="34" charset="0"/>
              <a:buChar char="•"/>
            </a:pPr>
            <a:endParaRPr lang="en-GB" sz="1000" dirty="0">
              <a:solidFill>
                <a:prstClr val="black"/>
              </a:solidFill>
            </a:endParaRPr>
          </a:p>
          <a:p>
            <a:r>
              <a:rPr lang="en-GB" sz="1000" dirty="0"/>
              <a:t>The post holder may reasonably be expected to undertake other duties commensurate with the level of responsibility that may be allocated from time to time.</a:t>
            </a:r>
          </a:p>
          <a:p>
            <a:pPr lvl="0"/>
            <a:endParaRPr lang="en-GB" sz="1000" dirty="0">
              <a:solidFill>
                <a:prstClr val="black"/>
              </a:solidFill>
            </a:endParaRPr>
          </a:p>
          <a:p>
            <a:r>
              <a:rPr lang="en-GB" sz="1000" b="1" dirty="0"/>
              <a:t>This is a Job Description only and is not necessarily a comprehensive definition of the post.  It sets out the duties of the post at the time it was drawn up and should be seen as describing in more detail aspects of the duties set out in the Education Act (School Teachers’ Pay and Conditions of Employment) Order 1987 Schedule 3.</a:t>
            </a:r>
            <a:endParaRPr lang="en-GB" sz="1000" dirty="0"/>
          </a:p>
          <a:p>
            <a:r>
              <a:rPr lang="en-GB" sz="1000" b="1" dirty="0"/>
              <a:t> </a:t>
            </a:r>
            <a:endParaRPr lang="en-GB" sz="1000" dirty="0"/>
          </a:p>
          <a:p>
            <a:r>
              <a:rPr lang="en-GB" sz="1000" b="1" dirty="0"/>
              <a:t>The Head of the School may vary the duties from time to time without changing their general character or the level of responsibility entailed.  Any modification or amendment will be made after consultation with the holder of the post.</a:t>
            </a:r>
            <a:endParaRPr lang="en-GB" sz="1000" dirty="0"/>
          </a:p>
          <a:p>
            <a:r>
              <a:rPr lang="en-GB" sz="1000" b="1" dirty="0"/>
              <a:t> </a:t>
            </a:r>
            <a:endParaRPr lang="en-GB" sz="1000" dirty="0"/>
          </a:p>
          <a:p>
            <a:r>
              <a:rPr lang="en-GB" sz="1000" b="1" dirty="0"/>
              <a:t>Our school is committed to safeguarding and promoting the welfare of the children and expects all staff to share this </a:t>
            </a:r>
            <a:r>
              <a:rPr lang="en-GB" sz="1000" b="1" dirty="0" smtClean="0"/>
              <a:t>commitment</a:t>
            </a:r>
            <a:endParaRPr lang="en-GB" sz="1000" dirty="0">
              <a:solidFill>
                <a:prstClr val="black"/>
              </a:solidFill>
            </a:endParaRPr>
          </a:p>
        </p:txBody>
      </p:sp>
    </p:spTree>
    <p:extLst>
      <p:ext uri="{BB962C8B-B14F-4D97-AF65-F5344CB8AC3E}">
        <p14:creationId xmlns:p14="http://schemas.microsoft.com/office/powerpoint/2010/main" val="34082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H:\2014\11 Marketing\Photos for Marketing\EWS-286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1338"/>
          <a:stretch/>
        </p:blipFill>
        <p:spPr bwMode="auto">
          <a:xfrm>
            <a:off x="0" y="0"/>
            <a:ext cx="6858000" cy="377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10187" y="2902613"/>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The Person Specification</a:t>
            </a:r>
            <a:endParaRPr lang="en-GB" sz="2000" dirty="0">
              <a:solidFill>
                <a:schemeClr val="bg1">
                  <a:lumMod val="85000"/>
                </a:schemeClr>
              </a:solidFill>
              <a:latin typeface="Trajan Pro" pitchFamily="18" charset="0"/>
            </a:endParaRPr>
          </a:p>
        </p:txBody>
      </p:sp>
      <p:sp>
        <p:nvSpPr>
          <p:cNvPr id="4" name="Rectangle 3"/>
          <p:cNvSpPr/>
          <p:nvPr/>
        </p:nvSpPr>
        <p:spPr>
          <a:xfrm>
            <a:off x="116632" y="3851920"/>
            <a:ext cx="6624736" cy="400110"/>
          </a:xfrm>
          <a:prstGeom prst="rect">
            <a:avLst/>
          </a:prstGeom>
        </p:spPr>
        <p:txBody>
          <a:bodyPr wrap="square">
            <a:spAutoFit/>
          </a:bodyPr>
          <a:lstStyle/>
          <a:p>
            <a:endParaRPr lang="en-GB" sz="1000" b="1" u="sng" dirty="0" smtClean="0"/>
          </a:p>
          <a:p>
            <a:endParaRPr lang="en-GB" sz="1000" b="1" u="sng" dirty="0" smtClean="0"/>
          </a:p>
        </p:txBody>
      </p:sp>
      <p:sp>
        <p:nvSpPr>
          <p:cNvPr id="6" name="Rectangle 5"/>
          <p:cNvSpPr/>
          <p:nvPr/>
        </p:nvSpPr>
        <p:spPr>
          <a:xfrm>
            <a:off x="116632" y="3851920"/>
            <a:ext cx="6624736" cy="4862870"/>
          </a:xfrm>
          <a:prstGeom prst="rect">
            <a:avLst/>
          </a:prstGeom>
        </p:spPr>
        <p:txBody>
          <a:bodyPr wrap="square">
            <a:spAutoFit/>
          </a:bodyPr>
          <a:lstStyle/>
          <a:p>
            <a:r>
              <a:rPr lang="en-GB" sz="1000" b="1" u="sng" dirty="0"/>
              <a:t>Essential Requirements</a:t>
            </a:r>
            <a:endParaRPr lang="en-GB" sz="1000" dirty="0"/>
          </a:p>
          <a:p>
            <a:r>
              <a:rPr lang="en-GB" sz="1000" b="1" dirty="0"/>
              <a:t> </a:t>
            </a:r>
            <a:endParaRPr lang="en-GB" sz="1000" dirty="0"/>
          </a:p>
          <a:p>
            <a:r>
              <a:rPr lang="en-GB" sz="1000" b="1" u="sng" dirty="0"/>
              <a:t>Knowledge, Skills, Abilities</a:t>
            </a:r>
            <a:endParaRPr lang="en-GB" sz="1000" u="sng" dirty="0"/>
          </a:p>
          <a:p>
            <a:pPr marL="171450" lvl="0" indent="-171450">
              <a:buFont typeface="Arial" panose="020B0604020202020204" pitchFamily="34" charset="0"/>
              <a:buChar char="•"/>
            </a:pPr>
            <a:r>
              <a:rPr lang="en-GB" sz="1000" dirty="0" smtClean="0"/>
              <a:t>Ability </a:t>
            </a:r>
            <a:r>
              <a:rPr lang="en-GB" sz="1000" dirty="0"/>
              <a:t>to work in collaboration with others, as a member of a team both within the classroom and as part of the whole school team.</a:t>
            </a:r>
          </a:p>
          <a:p>
            <a:pPr marL="171450" lvl="0" indent="-171450">
              <a:buFont typeface="Arial" panose="020B0604020202020204" pitchFamily="34" charset="0"/>
              <a:buChar char="•"/>
            </a:pPr>
            <a:r>
              <a:rPr lang="en-GB" sz="1000" dirty="0" smtClean="0"/>
              <a:t>Ability </a:t>
            </a:r>
            <a:r>
              <a:rPr lang="en-GB" sz="1000" dirty="0"/>
              <a:t>to supervise and support pupils of all ages with a wide range of physical/learning needs.</a:t>
            </a:r>
          </a:p>
          <a:p>
            <a:pPr marL="171450" indent="-171450">
              <a:buFont typeface="Arial" panose="020B0604020202020204" pitchFamily="34" charset="0"/>
              <a:buChar char="•"/>
            </a:pPr>
            <a:r>
              <a:rPr lang="en-GB" sz="1000" dirty="0" smtClean="0"/>
              <a:t>To </a:t>
            </a:r>
            <a:r>
              <a:rPr lang="en-GB" sz="1000" dirty="0"/>
              <a:t>communicate effectively both verbally and in writing, with colleagues, parents/carers and other agencies in order to carry out the tasks as directed by the teacher.</a:t>
            </a:r>
          </a:p>
          <a:p>
            <a:pPr marL="171450" lvl="0" indent="-171450">
              <a:buFont typeface="Arial" panose="020B0604020202020204" pitchFamily="34" charset="0"/>
              <a:buChar char="•"/>
            </a:pPr>
            <a:r>
              <a:rPr lang="en-GB" sz="1000" dirty="0" smtClean="0"/>
              <a:t>Willingness </a:t>
            </a:r>
            <a:r>
              <a:rPr lang="en-GB" sz="1000" dirty="0"/>
              <a:t>to learn how to set up and use resources and equipment, e.g. low vision and hearing aids, audio visual equipment and information technology.</a:t>
            </a:r>
          </a:p>
          <a:p>
            <a:pPr marL="171450" lvl="0" indent="-171450">
              <a:buFont typeface="Arial" panose="020B0604020202020204" pitchFamily="34" charset="0"/>
              <a:buChar char="•"/>
            </a:pPr>
            <a:r>
              <a:rPr lang="en-GB" sz="1000" dirty="0" smtClean="0"/>
              <a:t>To </a:t>
            </a:r>
            <a:r>
              <a:rPr lang="en-GB" sz="1000" dirty="0"/>
              <a:t>be numerate and literate in order to carry out the written and numeric aspects of the posts, both with regards to the curriculum and other tasks as directed by the teacher.</a:t>
            </a:r>
          </a:p>
          <a:p>
            <a:pPr marL="171450" lvl="0" indent="-171450">
              <a:buFont typeface="Arial" panose="020B0604020202020204" pitchFamily="34" charset="0"/>
              <a:buChar char="•"/>
            </a:pPr>
            <a:r>
              <a:rPr lang="en-GB" sz="1000" dirty="0" smtClean="0"/>
              <a:t>To </a:t>
            </a:r>
            <a:r>
              <a:rPr lang="en-GB" sz="1000" dirty="0"/>
              <a:t>be aware of the need for confidentiality concerning issues linked to home/pupil/teacher and school and to keep confidences appropriately.</a:t>
            </a:r>
          </a:p>
          <a:p>
            <a:pPr marL="171450" lvl="0" indent="-171450">
              <a:buFont typeface="Arial" panose="020B0604020202020204" pitchFamily="34" charset="0"/>
              <a:buChar char="•"/>
            </a:pPr>
            <a:r>
              <a:rPr lang="en-GB" sz="1000" dirty="0" smtClean="0"/>
              <a:t>Ability</a:t>
            </a:r>
            <a:r>
              <a:rPr lang="en-GB" sz="1000" dirty="0"/>
              <a:t>, with training, to develop skills to meet the needs of pupils with a wide range of behaviour in various settings.</a:t>
            </a:r>
          </a:p>
          <a:p>
            <a:pPr marL="171450" lvl="0" indent="-171450">
              <a:buFont typeface="Arial" panose="020B0604020202020204" pitchFamily="34" charset="0"/>
              <a:buChar char="•"/>
            </a:pPr>
            <a:r>
              <a:rPr lang="en-GB" sz="1000" dirty="0" smtClean="0"/>
              <a:t>Ability </a:t>
            </a:r>
            <a:r>
              <a:rPr lang="en-GB" sz="1000" dirty="0"/>
              <a:t>to make assessments by observing children and feed these back to the teacher.</a:t>
            </a:r>
          </a:p>
          <a:p>
            <a:pPr marL="171450" lvl="0" indent="-171450">
              <a:buFont typeface="Arial" panose="020B0604020202020204" pitchFamily="34" charset="0"/>
              <a:buChar char="•"/>
            </a:pPr>
            <a:r>
              <a:rPr lang="en-GB" sz="1000" dirty="0" smtClean="0"/>
              <a:t>Ability </a:t>
            </a:r>
            <a:r>
              <a:rPr lang="en-GB" sz="1000" dirty="0"/>
              <a:t>to work without close supervision.</a:t>
            </a:r>
          </a:p>
          <a:p>
            <a:pPr marL="171450" indent="-171450">
              <a:buFont typeface="Arial" panose="020B0604020202020204" pitchFamily="34" charset="0"/>
              <a:buChar char="•"/>
            </a:pPr>
            <a:r>
              <a:rPr lang="en-GB" sz="1000" dirty="0" smtClean="0"/>
              <a:t>Ability </a:t>
            </a:r>
            <a:r>
              <a:rPr lang="en-GB" sz="1000" dirty="0"/>
              <a:t>to be sensitive and efficient when carrying out duties in connection with pupil illness and accidents and other individual needs</a:t>
            </a:r>
            <a:r>
              <a:rPr lang="en-GB" sz="1000" dirty="0" smtClean="0"/>
              <a:t>.</a:t>
            </a:r>
          </a:p>
          <a:p>
            <a:pPr marL="171450" indent="-171450">
              <a:buFont typeface="Arial" panose="020B0604020202020204" pitchFamily="34" charset="0"/>
              <a:buChar char="•"/>
            </a:pPr>
            <a:endParaRPr lang="en-GB" sz="1000" dirty="0"/>
          </a:p>
          <a:p>
            <a:r>
              <a:rPr lang="en-GB" sz="1000" b="1" u="sng" dirty="0" smtClean="0"/>
              <a:t>Education </a:t>
            </a:r>
            <a:r>
              <a:rPr lang="en-GB" sz="1000" b="1" u="sng" dirty="0"/>
              <a:t>and Experience</a:t>
            </a:r>
          </a:p>
          <a:p>
            <a:pPr marL="171450" lvl="0" indent="-171450">
              <a:buFont typeface="Arial" panose="020B0604020202020204" pitchFamily="34" charset="0"/>
              <a:buChar char="•"/>
            </a:pPr>
            <a:r>
              <a:rPr lang="en-GB" sz="1000" dirty="0" smtClean="0"/>
              <a:t>Education </a:t>
            </a:r>
            <a:r>
              <a:rPr lang="en-GB" sz="1000" dirty="0"/>
              <a:t>to at least GCSE level (or equivalent) in Maths and English.</a:t>
            </a:r>
          </a:p>
          <a:p>
            <a:pPr marL="171450" lvl="0" indent="-171450">
              <a:buFont typeface="Arial" panose="020B0604020202020204" pitchFamily="34" charset="0"/>
              <a:buChar char="•"/>
            </a:pPr>
            <a:r>
              <a:rPr lang="en-GB" sz="1000" dirty="0" smtClean="0"/>
              <a:t>Experience </a:t>
            </a:r>
            <a:r>
              <a:rPr lang="en-GB" sz="1000" dirty="0"/>
              <a:t>of working with children and young people in a voluntary or work capacity.</a:t>
            </a:r>
          </a:p>
          <a:p>
            <a:r>
              <a:rPr lang="en-GB" sz="1000" b="1" dirty="0"/>
              <a:t> </a:t>
            </a:r>
            <a:r>
              <a:rPr lang="en-GB" sz="1000" dirty="0"/>
              <a:t> </a:t>
            </a:r>
          </a:p>
          <a:p>
            <a:r>
              <a:rPr lang="en-GB" sz="1000" b="1" u="sng" dirty="0"/>
              <a:t>Personal Qualities</a:t>
            </a:r>
          </a:p>
          <a:p>
            <a:pPr marL="171450" lvl="0" indent="-171450">
              <a:buFont typeface="Arial" panose="020B0604020202020204" pitchFamily="34" charset="0"/>
              <a:buChar char="•"/>
            </a:pPr>
            <a:r>
              <a:rPr lang="en-GB" sz="1000" dirty="0" smtClean="0"/>
              <a:t>Ability </a:t>
            </a:r>
            <a:r>
              <a:rPr lang="en-GB" sz="1000" dirty="0"/>
              <a:t>to demonstrate an excellent record of punctuality and attendance.</a:t>
            </a:r>
          </a:p>
          <a:p>
            <a:pPr marL="171450" lvl="0" indent="-171450">
              <a:buFont typeface="Arial" panose="020B0604020202020204" pitchFamily="34" charset="0"/>
              <a:buChar char="•"/>
            </a:pPr>
            <a:r>
              <a:rPr lang="en-GB" sz="1000" dirty="0" smtClean="0"/>
              <a:t>Have </a:t>
            </a:r>
            <a:r>
              <a:rPr lang="en-GB" sz="1000" dirty="0"/>
              <a:t>an enthusiastic and positive attitude towards learning and a belief that all children can succeed..</a:t>
            </a:r>
          </a:p>
          <a:p>
            <a:pPr marL="171450" lvl="0" indent="-171450">
              <a:buFont typeface="Arial" panose="020B0604020202020204" pitchFamily="34" charset="0"/>
              <a:buChar char="•"/>
            </a:pPr>
            <a:r>
              <a:rPr lang="en-GB" sz="1000" dirty="0" smtClean="0"/>
              <a:t>Have </a:t>
            </a:r>
            <a:r>
              <a:rPr lang="en-GB" sz="1000" dirty="0"/>
              <a:t>confidence in supporting students’ learning up to at least the standards expected at GCSE level.</a:t>
            </a:r>
          </a:p>
          <a:p>
            <a:pPr marL="171450" lvl="0" indent="-171450">
              <a:buFont typeface="Arial" panose="020B0604020202020204" pitchFamily="34" charset="0"/>
              <a:buChar char="•"/>
            </a:pPr>
            <a:r>
              <a:rPr lang="en-GB" sz="1000" dirty="0" smtClean="0"/>
              <a:t>A </a:t>
            </a:r>
            <a:r>
              <a:rPr lang="en-GB" sz="1000" dirty="0"/>
              <a:t>willingness to learn about a range of physical disabilities and ways of supporting such pupils.</a:t>
            </a:r>
          </a:p>
          <a:p>
            <a:endParaRPr lang="en-GB" sz="1000" dirty="0"/>
          </a:p>
        </p:txBody>
      </p:sp>
    </p:spTree>
    <p:extLst>
      <p:ext uri="{BB962C8B-B14F-4D97-AF65-F5344CB8AC3E}">
        <p14:creationId xmlns:p14="http://schemas.microsoft.com/office/powerpoint/2010/main" val="256691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upload.wikimedia.org/wikipedia/commons/e/e9/Town_hall_ealing_80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911" r="15022" b="1274"/>
          <a:stretch/>
        </p:blipFill>
        <p:spPr bwMode="auto">
          <a:xfrm>
            <a:off x="1" y="0"/>
            <a:ext cx="6877132" cy="55801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29000" y="4872226"/>
            <a:ext cx="3384376" cy="707886"/>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Living and working in  Ealing</a:t>
            </a:r>
            <a:endParaRPr lang="en-GB" sz="2000" dirty="0">
              <a:solidFill>
                <a:schemeClr val="bg1">
                  <a:lumMod val="85000"/>
                </a:schemeClr>
              </a:solidFill>
              <a:latin typeface="Trajan Pro" pitchFamily="18" charset="0"/>
            </a:endParaRPr>
          </a:p>
        </p:txBody>
      </p:sp>
      <p:sp>
        <p:nvSpPr>
          <p:cNvPr id="11" name="TextBox 10"/>
          <p:cNvSpPr txBox="1"/>
          <p:nvPr/>
        </p:nvSpPr>
        <p:spPr>
          <a:xfrm>
            <a:off x="188640" y="575786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T</a:t>
            </a:r>
            <a:endParaRPr lang="en-GB" sz="4200" dirty="0" smtClean="0">
              <a:solidFill>
                <a:schemeClr val="bg1">
                  <a:lumMod val="95000"/>
                </a:schemeClr>
              </a:solidFill>
              <a:latin typeface="Trajan Pro" pitchFamily="18" charset="0"/>
            </a:endParaRPr>
          </a:p>
        </p:txBody>
      </p:sp>
      <p:sp>
        <p:nvSpPr>
          <p:cNvPr id="12" name="TextBox 11"/>
          <p:cNvSpPr txBox="1"/>
          <p:nvPr/>
        </p:nvSpPr>
        <p:spPr>
          <a:xfrm>
            <a:off x="974656" y="5696310"/>
            <a:ext cx="2345964" cy="861774"/>
          </a:xfrm>
          <a:prstGeom prst="rect">
            <a:avLst/>
          </a:prstGeom>
          <a:noFill/>
        </p:spPr>
        <p:txBody>
          <a:bodyPr wrap="square" rtlCol="0">
            <a:spAutoFit/>
          </a:bodyPr>
          <a:lstStyle/>
          <a:p>
            <a:pPr algn="just"/>
            <a:r>
              <a:rPr lang="en-GB" sz="1000" b="1" dirty="0" err="1" smtClean="0">
                <a:latin typeface="Trajan Pro" pitchFamily="18" charset="0"/>
              </a:rPr>
              <a:t>ransport</a:t>
            </a:r>
            <a:endParaRPr lang="en-GB" sz="1000" b="1" dirty="0" smtClean="0">
              <a:latin typeface="Trajan Pro" pitchFamily="18" charset="0"/>
            </a:endParaRPr>
          </a:p>
          <a:p>
            <a:pPr algn="just"/>
            <a:r>
              <a:rPr lang="en-GB" sz="1000" u="sng" dirty="0">
                <a:latin typeface="Calibri" panose="020F0502020204030204" pitchFamily="34" charset="0"/>
              </a:rPr>
              <a:t>Tube</a:t>
            </a:r>
            <a:r>
              <a:rPr lang="en-GB" sz="1000" dirty="0">
                <a:latin typeface="Calibri" panose="020F0502020204030204" pitchFamily="34" charset="0"/>
              </a:rPr>
              <a:t>: </a:t>
            </a:r>
            <a:r>
              <a:rPr lang="en-GB" sz="1000" dirty="0" smtClean="0">
                <a:latin typeface="Calibri" panose="020F0502020204030204" pitchFamily="34" charset="0"/>
              </a:rPr>
              <a:t>The school is a very short walking distance from West Acton Station (Central Line Zone 3) and North Ealing Station (Piccadilly Line Zone 3), offering</a:t>
            </a:r>
            <a:endParaRPr lang="en-GB" sz="1000" dirty="0">
              <a:latin typeface="Calibri" panose="020F0502020204030204" pitchFamily="34" charset="0"/>
            </a:endParaRPr>
          </a:p>
        </p:txBody>
      </p:sp>
      <p:sp>
        <p:nvSpPr>
          <p:cNvPr id="19" name="TextBox 18"/>
          <p:cNvSpPr txBox="1"/>
          <p:nvPr/>
        </p:nvSpPr>
        <p:spPr>
          <a:xfrm>
            <a:off x="3447672" y="5713675"/>
            <a:ext cx="792088" cy="738664"/>
          </a:xfrm>
          <a:prstGeom prst="rect">
            <a:avLst/>
          </a:prstGeom>
          <a:solidFill>
            <a:schemeClr val="tx2">
              <a:lumMod val="50000"/>
            </a:schemeClr>
          </a:solidFill>
        </p:spPr>
        <p:txBody>
          <a:bodyPr wrap="square" rtlCol="0">
            <a:spAutoFit/>
          </a:bodyPr>
          <a:lstStyle/>
          <a:p>
            <a:pPr algn="ctr"/>
            <a:r>
              <a:rPr lang="en-GB" sz="4200" dirty="0">
                <a:solidFill>
                  <a:schemeClr val="bg1">
                    <a:lumMod val="95000"/>
                  </a:schemeClr>
                </a:solidFill>
                <a:latin typeface="Trajan Pro" pitchFamily="18" charset="0"/>
              </a:rPr>
              <a:t>C</a:t>
            </a:r>
            <a:endParaRPr lang="en-GB" sz="4200" dirty="0" smtClean="0">
              <a:solidFill>
                <a:schemeClr val="bg1">
                  <a:lumMod val="95000"/>
                </a:schemeClr>
              </a:solidFill>
              <a:latin typeface="Trajan Pro" pitchFamily="18" charset="0"/>
            </a:endParaRPr>
          </a:p>
        </p:txBody>
      </p:sp>
      <p:sp>
        <p:nvSpPr>
          <p:cNvPr id="20" name="TextBox 19"/>
          <p:cNvSpPr txBox="1"/>
          <p:nvPr/>
        </p:nvSpPr>
        <p:spPr>
          <a:xfrm>
            <a:off x="4233688" y="5652120"/>
            <a:ext cx="2507680" cy="1015663"/>
          </a:xfrm>
          <a:prstGeom prst="rect">
            <a:avLst/>
          </a:prstGeom>
          <a:noFill/>
        </p:spPr>
        <p:txBody>
          <a:bodyPr wrap="square" rtlCol="0">
            <a:spAutoFit/>
          </a:bodyPr>
          <a:lstStyle/>
          <a:p>
            <a:pPr algn="just"/>
            <a:r>
              <a:rPr lang="en-GB" sz="1000" b="1" dirty="0" err="1" smtClean="0">
                <a:latin typeface="Trajan Pro" pitchFamily="18" charset="0"/>
              </a:rPr>
              <a:t>ulture</a:t>
            </a:r>
            <a:r>
              <a:rPr lang="en-GB" sz="1000" b="1" dirty="0" smtClean="0">
                <a:latin typeface="Trajan Pro" pitchFamily="18" charset="0"/>
              </a:rPr>
              <a:t> and Amenities</a:t>
            </a:r>
          </a:p>
          <a:p>
            <a:pPr algn="just"/>
            <a:r>
              <a:rPr lang="en-GB" sz="1000" dirty="0">
                <a:latin typeface="Calibri" panose="020F0502020204030204" pitchFamily="34" charset="0"/>
              </a:rPr>
              <a:t>Popular restaurants and bars include The Grapevine, The Grange, and Charlotte’s Place, historically winning the Good Food Guide Readers’ London Restaurant of the </a:t>
            </a:r>
            <a:r>
              <a:rPr lang="en-GB" sz="1000" dirty="0" smtClean="0">
                <a:latin typeface="Calibri" panose="020F0502020204030204" pitchFamily="34" charset="0"/>
              </a:rPr>
              <a:t>Year.</a:t>
            </a:r>
            <a:endParaRPr lang="en-GB" sz="1000" dirty="0">
              <a:latin typeface="Calibri" panose="020F0502020204030204" pitchFamily="34" charset="0"/>
            </a:endParaRPr>
          </a:p>
        </p:txBody>
      </p:sp>
      <p:sp>
        <p:nvSpPr>
          <p:cNvPr id="27" name="TextBox 26"/>
          <p:cNvSpPr txBox="1"/>
          <p:nvPr/>
        </p:nvSpPr>
        <p:spPr>
          <a:xfrm>
            <a:off x="146932" y="6456402"/>
            <a:ext cx="3210060" cy="2569934"/>
          </a:xfrm>
          <a:prstGeom prst="rect">
            <a:avLst/>
          </a:prstGeom>
          <a:noFill/>
        </p:spPr>
        <p:txBody>
          <a:bodyPr wrap="square" rtlCol="0">
            <a:spAutoFit/>
          </a:bodyPr>
          <a:lstStyle/>
          <a:p>
            <a:pPr algn="just"/>
            <a:r>
              <a:rPr lang="en-GB" sz="1000" dirty="0">
                <a:latin typeface="Calibri" panose="020F0502020204030204" pitchFamily="34" charset="0"/>
              </a:rPr>
              <a:t>very short travel times to and from the West End and Westfield Shopping Centre.</a:t>
            </a:r>
          </a:p>
          <a:p>
            <a:pPr algn="just"/>
            <a:endParaRPr lang="en-GB" sz="1000" u="sng" dirty="0">
              <a:latin typeface="Calibri" panose="020F0502020204030204" pitchFamily="34" charset="0"/>
            </a:endParaRPr>
          </a:p>
          <a:p>
            <a:pPr algn="just"/>
            <a:r>
              <a:rPr lang="en-GB" sz="1000" u="sng" dirty="0" smtClean="0">
                <a:latin typeface="Calibri" panose="020F0502020204030204" pitchFamily="34" charset="0"/>
              </a:rPr>
              <a:t>Rai</a:t>
            </a:r>
            <a:r>
              <a:rPr lang="en-GB" sz="1000" dirty="0" smtClean="0">
                <a:latin typeface="Calibri" panose="020F0502020204030204" pitchFamily="34" charset="0"/>
              </a:rPr>
              <a:t>l</a:t>
            </a:r>
            <a:r>
              <a:rPr lang="en-GB" sz="1000" dirty="0">
                <a:latin typeface="Calibri" panose="020F0502020204030204" pitchFamily="34" charset="0"/>
              </a:rPr>
              <a:t>: First Great Western trains from Ealing Broadway and West Ealing to Paddington take just 10 to 15 minutes, with the Heathrow Connect service getting you to the airport in less than 30 minutes.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Bus</a:t>
            </a:r>
            <a:r>
              <a:rPr lang="en-GB" sz="1000" dirty="0">
                <a:latin typeface="Calibri" panose="020F0502020204030204" pitchFamily="34" charset="0"/>
              </a:rPr>
              <a:t>: Ealing is served by an impressive number of bus routes, including the 65 (to Kingston), 83 (to Golders Green) and 297 (to Willesden). </a:t>
            </a:r>
          </a:p>
          <a:p>
            <a:pPr algn="just"/>
            <a:endParaRPr lang="en-GB" sz="700" dirty="0">
              <a:latin typeface="Calibri" panose="020F0502020204030204" pitchFamily="34" charset="0"/>
            </a:endParaRPr>
          </a:p>
          <a:p>
            <a:pPr algn="just"/>
            <a:r>
              <a:rPr lang="en-GB" sz="1000" u="sng" dirty="0">
                <a:latin typeface="Calibri" panose="020F0502020204030204" pitchFamily="34" charset="0"/>
              </a:rPr>
              <a:t>Cycle</a:t>
            </a:r>
            <a:r>
              <a:rPr lang="en-GB" sz="1000" dirty="0">
                <a:latin typeface="Calibri" panose="020F0502020204030204" pitchFamily="34" charset="0"/>
              </a:rPr>
              <a:t>: Proposals to build a Cycle Superhighway between Tower Hill and Acton could make life even easier for Ealing cyclists, who currently enjoy a 40 minute cycle to Hammersmith.</a:t>
            </a:r>
          </a:p>
          <a:p>
            <a:pPr algn="just"/>
            <a:endParaRPr lang="en-GB" sz="700" dirty="0">
              <a:latin typeface="Calibri" panose="020F0502020204030204" pitchFamily="34" charset="0"/>
            </a:endParaRPr>
          </a:p>
        </p:txBody>
      </p:sp>
      <p:sp>
        <p:nvSpPr>
          <p:cNvPr id="29" name="TextBox 28"/>
          <p:cNvSpPr txBox="1"/>
          <p:nvPr/>
        </p:nvSpPr>
        <p:spPr>
          <a:xfrm>
            <a:off x="3356992" y="6633517"/>
            <a:ext cx="3384376" cy="2000548"/>
          </a:xfrm>
          <a:prstGeom prst="rect">
            <a:avLst/>
          </a:prstGeom>
          <a:noFill/>
        </p:spPr>
        <p:txBody>
          <a:bodyPr wrap="square" rtlCol="0">
            <a:spAutoFit/>
          </a:bodyPr>
          <a:lstStyle/>
          <a:p>
            <a:pPr algn="just"/>
            <a:r>
              <a:rPr lang="en-GB" sz="1000" dirty="0" smtClean="0">
                <a:latin typeface="Calibri" panose="020F0502020204030204" pitchFamily="34" charset="0"/>
              </a:rPr>
              <a:t>The borough enjoys its very own Blues, Jazz, Comedy and Beer festivals throughout the year.</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Savvy shoppers in </a:t>
            </a:r>
            <a:r>
              <a:rPr lang="en-GB" sz="1000" dirty="0">
                <a:latin typeface="Calibri" panose="020F0502020204030204" pitchFamily="34" charset="0"/>
              </a:rPr>
              <a:t>the area go to Ealing Broadway Shopping Centre which has most high street chains and just a little further away, to Westfield Shopping Centre.</a:t>
            </a:r>
          </a:p>
          <a:p>
            <a:pPr algn="just"/>
            <a:endParaRPr lang="en-GB" sz="700" dirty="0">
              <a:latin typeface="Calibri" panose="020F0502020204030204" pitchFamily="34" charset="0"/>
            </a:endParaRPr>
          </a:p>
          <a:p>
            <a:pPr algn="just"/>
            <a:r>
              <a:rPr lang="en-GB" sz="1000" dirty="0" smtClean="0">
                <a:latin typeface="Calibri" panose="020F0502020204030204" pitchFamily="34" charset="0"/>
              </a:rPr>
              <a:t>The Pitshanger</a:t>
            </a:r>
            <a:r>
              <a:rPr lang="en-GB" sz="1000" dirty="0">
                <a:latin typeface="Calibri" panose="020F0502020204030204" pitchFamily="34" charset="0"/>
              </a:rPr>
              <a:t> </a:t>
            </a:r>
            <a:r>
              <a:rPr lang="en-GB" sz="1000" dirty="0" smtClean="0">
                <a:latin typeface="Calibri" panose="020F0502020204030204" pitchFamily="34" charset="0"/>
              </a:rPr>
              <a:t>Bookshop </a:t>
            </a:r>
            <a:r>
              <a:rPr lang="en-GB" sz="1000" dirty="0">
                <a:latin typeface="Calibri" panose="020F0502020204030204" pitchFamily="34" charset="0"/>
              </a:rPr>
              <a:t>is an Ealing institution and the independent store has been helping locals pick out their next must read for almost 20 years</a:t>
            </a:r>
            <a:r>
              <a:rPr lang="en-GB" sz="1000" dirty="0" smtClean="0">
                <a:latin typeface="Calibri" panose="020F0502020204030204" pitchFamily="34" charset="0"/>
              </a:rPr>
              <a:t>.</a:t>
            </a: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Ealing continues to prove itself as a perfect mix of green suburban charm and urban convenience and accessibility.</a:t>
            </a:r>
            <a:endParaRPr lang="en-GB" sz="1000" dirty="0">
              <a:latin typeface="Calibri" panose="020F0502020204030204" pitchFamily="34" charset="0"/>
            </a:endParaRPr>
          </a:p>
        </p:txBody>
      </p:sp>
    </p:spTree>
    <p:extLst>
      <p:ext uri="{BB962C8B-B14F-4D97-AF65-F5344CB8AC3E}">
        <p14:creationId xmlns:p14="http://schemas.microsoft.com/office/powerpoint/2010/main" val="306948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idanso\AppData\Local\Microsoft\Windows\Temporary Internet Files\Content.IE5\13JLV8FY\EWS-3756.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6810" t="13362" r="3896" b="873"/>
          <a:stretch/>
        </p:blipFill>
        <p:spPr bwMode="auto">
          <a:xfrm>
            <a:off x="0" y="1"/>
            <a:ext cx="6864084" cy="44378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84984" y="3883858"/>
            <a:ext cx="3384376" cy="400110"/>
          </a:xfrm>
          <a:prstGeom prst="rect">
            <a:avLst/>
          </a:prstGeom>
          <a:noFill/>
        </p:spPr>
        <p:txBody>
          <a:bodyPr wrap="square" rtlCol="0">
            <a:spAutoFit/>
          </a:bodyPr>
          <a:lstStyle/>
          <a:p>
            <a:pPr algn="r"/>
            <a:r>
              <a:rPr lang="en-GB" sz="2000" dirty="0" smtClean="0">
                <a:solidFill>
                  <a:schemeClr val="bg1">
                    <a:lumMod val="85000"/>
                  </a:schemeClr>
                </a:solidFill>
                <a:latin typeface="Trajan Pro" pitchFamily="18" charset="0"/>
              </a:rPr>
              <a:t>How to apply</a:t>
            </a:r>
            <a:endParaRPr lang="en-GB" sz="2000" dirty="0">
              <a:solidFill>
                <a:schemeClr val="bg1">
                  <a:lumMod val="85000"/>
                </a:schemeClr>
              </a:solidFill>
              <a:latin typeface="Trajan Pro" pitchFamily="18" charset="0"/>
            </a:endParaRPr>
          </a:p>
        </p:txBody>
      </p:sp>
      <p:sp>
        <p:nvSpPr>
          <p:cNvPr id="6" name="TextBox 5"/>
          <p:cNvSpPr txBox="1"/>
          <p:nvPr/>
        </p:nvSpPr>
        <p:spPr>
          <a:xfrm>
            <a:off x="260647" y="4705856"/>
            <a:ext cx="792088" cy="707886"/>
          </a:xfrm>
          <a:prstGeom prst="rect">
            <a:avLst/>
          </a:prstGeom>
          <a:solidFill>
            <a:schemeClr val="tx2">
              <a:lumMod val="50000"/>
            </a:schemeClr>
          </a:solidFill>
        </p:spPr>
        <p:txBody>
          <a:bodyPr wrap="square" rtlCol="0">
            <a:spAutoFit/>
          </a:bodyPr>
          <a:lstStyle/>
          <a:p>
            <a:pPr algn="ctr"/>
            <a:r>
              <a:rPr lang="en-GB" sz="4000" dirty="0">
                <a:solidFill>
                  <a:schemeClr val="bg1">
                    <a:lumMod val="95000"/>
                  </a:schemeClr>
                </a:solidFill>
                <a:latin typeface="Trajan Pro" pitchFamily="18" charset="0"/>
              </a:rPr>
              <a:t>T</a:t>
            </a:r>
            <a:endParaRPr lang="en-GB" sz="4000" dirty="0" smtClean="0">
              <a:solidFill>
                <a:schemeClr val="bg1">
                  <a:lumMod val="95000"/>
                </a:schemeClr>
              </a:solidFill>
              <a:latin typeface="Trajan Pro" pitchFamily="18" charset="0"/>
            </a:endParaRPr>
          </a:p>
        </p:txBody>
      </p:sp>
      <p:sp>
        <p:nvSpPr>
          <p:cNvPr id="7" name="TextBox 6"/>
          <p:cNvSpPr txBox="1"/>
          <p:nvPr/>
        </p:nvSpPr>
        <p:spPr>
          <a:xfrm>
            <a:off x="1011028" y="4668114"/>
            <a:ext cx="2345964" cy="861774"/>
          </a:xfrm>
          <a:prstGeom prst="rect">
            <a:avLst/>
          </a:prstGeom>
          <a:noFill/>
        </p:spPr>
        <p:txBody>
          <a:bodyPr wrap="square" rtlCol="0">
            <a:spAutoFit/>
          </a:bodyPr>
          <a:lstStyle/>
          <a:p>
            <a:pPr algn="just"/>
            <a:r>
              <a:rPr lang="en-GB" sz="1000" dirty="0">
                <a:latin typeface="Calibri" panose="020F0502020204030204" pitchFamily="34" charset="0"/>
              </a:rPr>
              <a:t>h</a:t>
            </a:r>
            <a:r>
              <a:rPr lang="en-GB" sz="1000" dirty="0" smtClean="0">
                <a:latin typeface="Calibri" panose="020F0502020204030204" pitchFamily="34" charset="0"/>
              </a:rPr>
              <a:t>e Ellen Wilkinson School for Girls seeks to appoint a Learning Support Assistant </a:t>
            </a:r>
            <a:r>
              <a:rPr lang="en-GB" sz="1000" dirty="0">
                <a:latin typeface="Calibri" panose="020F0502020204030204" pitchFamily="34" charset="0"/>
              </a:rPr>
              <a:t>to contribute towards the vision and effectiveness of a dedicated and successful </a:t>
            </a:r>
            <a:r>
              <a:rPr lang="en-GB" sz="1000" dirty="0" smtClean="0">
                <a:latin typeface="Calibri" panose="020F0502020204030204" pitchFamily="34" charset="0"/>
              </a:rPr>
              <a:t>school. </a:t>
            </a:r>
            <a:endParaRPr lang="en-GB" sz="1000" dirty="0">
              <a:solidFill>
                <a:schemeClr val="tx2">
                  <a:lumMod val="50000"/>
                </a:schemeClr>
              </a:solidFill>
            </a:endParaRPr>
          </a:p>
        </p:txBody>
      </p:sp>
      <p:sp>
        <p:nvSpPr>
          <p:cNvPr id="8" name="TextBox 7"/>
          <p:cNvSpPr txBox="1"/>
          <p:nvPr/>
        </p:nvSpPr>
        <p:spPr>
          <a:xfrm>
            <a:off x="188640" y="5684809"/>
            <a:ext cx="3168352" cy="2092881"/>
          </a:xfrm>
          <a:prstGeom prst="rect">
            <a:avLst/>
          </a:prstGeom>
          <a:noFill/>
        </p:spPr>
        <p:txBody>
          <a:bodyPr wrap="square" rtlCol="0">
            <a:spAutoFit/>
          </a:bodyPr>
          <a:lstStyle/>
          <a:p>
            <a:pPr algn="just"/>
            <a:r>
              <a:rPr lang="en-GB" sz="1000" dirty="0" smtClean="0">
                <a:latin typeface="Calibri" panose="020F0502020204030204" pitchFamily="34" charset="0"/>
              </a:rPr>
              <a:t>Closing date for applications </a:t>
            </a:r>
            <a:r>
              <a:rPr lang="en-GB" sz="1000" dirty="0">
                <a:latin typeface="Calibri" panose="020F0502020204030204" pitchFamily="34" charset="0"/>
              </a:rPr>
              <a:t>is on </a:t>
            </a:r>
            <a:r>
              <a:rPr lang="en-GB" sz="1000" b="1" dirty="0" smtClean="0">
                <a:latin typeface="Calibri" panose="020F0502020204030204" pitchFamily="34" charset="0"/>
              </a:rPr>
              <a:t>Friday 2</a:t>
            </a:r>
            <a:r>
              <a:rPr lang="en-GB" sz="1000" b="1" baseline="30000" dirty="0" smtClean="0">
                <a:latin typeface="Calibri" panose="020F0502020204030204" pitchFamily="34" charset="0"/>
              </a:rPr>
              <a:t>nd</a:t>
            </a:r>
            <a:r>
              <a:rPr lang="en-GB" sz="1000" b="1" dirty="0" smtClean="0">
                <a:latin typeface="Calibri" panose="020F0502020204030204" pitchFamily="34" charset="0"/>
              </a:rPr>
              <a:t> February 2018</a:t>
            </a:r>
            <a:r>
              <a:rPr lang="en-GB" sz="1000" b="1" baseline="30000" dirty="0" smtClean="0">
                <a:latin typeface="Calibri" panose="020F0502020204030204" pitchFamily="34" charset="0"/>
              </a:rPr>
              <a:t> </a:t>
            </a:r>
            <a:r>
              <a:rPr lang="en-GB" sz="1000" b="1" dirty="0" smtClean="0">
                <a:latin typeface="Calibri" panose="020F0502020204030204" pitchFamily="34" charset="0"/>
              </a:rPr>
              <a:t> at 12 noon.</a:t>
            </a:r>
            <a:r>
              <a:rPr lang="en-GB" sz="1000" dirty="0" smtClean="0">
                <a:latin typeface="Calibri" panose="020F0502020204030204" pitchFamily="34" charset="0"/>
              </a:rPr>
              <a:t> </a:t>
            </a:r>
            <a:r>
              <a:rPr lang="en-GB" sz="1000" dirty="0" smtClean="0">
                <a:latin typeface="Calibri" panose="020F0502020204030204" pitchFamily="34" charset="0"/>
              </a:rPr>
              <a:t>We will contact shortlisted applicants only. </a:t>
            </a:r>
          </a:p>
          <a:p>
            <a:pPr algn="just"/>
            <a:endParaRPr lang="en-GB" sz="1000" dirty="0" smtClean="0">
              <a:latin typeface="Calibri" panose="020F0502020204030204" pitchFamily="34" charset="0"/>
            </a:endParaRPr>
          </a:p>
          <a:p>
            <a:pPr algn="just"/>
            <a:r>
              <a:rPr lang="en-GB" sz="1000" dirty="0">
                <a:latin typeface="Calibri" panose="020F0502020204030204" pitchFamily="34" charset="0"/>
              </a:rPr>
              <a:t>The school is committed to safeguarding and promoting the welfare of children and young people and expects all staff and volunteers to share this commitment. </a:t>
            </a:r>
            <a:endParaRPr lang="en-GB" sz="1000" dirty="0" smtClean="0">
              <a:latin typeface="Calibri" panose="020F0502020204030204" pitchFamily="34" charset="0"/>
            </a:endParaRPr>
          </a:p>
          <a:p>
            <a:pPr algn="just"/>
            <a:endParaRPr lang="en-GB" sz="1000" dirty="0">
              <a:latin typeface="Calibri" panose="020F0502020204030204" pitchFamily="34" charset="0"/>
            </a:endParaRPr>
          </a:p>
          <a:p>
            <a:pPr algn="just"/>
            <a:r>
              <a:rPr lang="en-GB" sz="1000" dirty="0" smtClean="0">
                <a:latin typeface="Calibri" panose="020F0502020204030204" pitchFamily="34" charset="0"/>
              </a:rPr>
              <a:t>Successful </a:t>
            </a:r>
            <a:r>
              <a:rPr lang="en-GB" sz="1000" dirty="0">
                <a:latin typeface="Calibri" panose="020F0502020204030204" pitchFamily="34" charset="0"/>
              </a:rPr>
              <a:t>applicants will be subject to an enhanced DBS check and medical questionnaire.</a:t>
            </a: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a:p>
            <a:pPr algn="just"/>
            <a:endParaRPr lang="en-GB" sz="1000" dirty="0">
              <a:latin typeface="Calibri" panose="020F0502020204030204" pitchFamily="34" charset="0"/>
            </a:endParaRPr>
          </a:p>
        </p:txBody>
      </p:sp>
      <p:sp>
        <p:nvSpPr>
          <p:cNvPr id="4" name="Rectangle 3"/>
          <p:cNvSpPr/>
          <p:nvPr/>
        </p:nvSpPr>
        <p:spPr>
          <a:xfrm>
            <a:off x="3419405" y="4705856"/>
            <a:ext cx="3429000" cy="1477328"/>
          </a:xfrm>
          <a:prstGeom prst="rect">
            <a:avLst/>
          </a:prstGeom>
        </p:spPr>
        <p:txBody>
          <a:bodyPr>
            <a:spAutoFit/>
          </a:bodyPr>
          <a:lstStyle/>
          <a:p>
            <a:endParaRPr lang="en-GB" sz="1000" b="1" dirty="0"/>
          </a:p>
          <a:p>
            <a:endParaRPr lang="en-GB" sz="1000" b="1" dirty="0" smtClean="0"/>
          </a:p>
          <a:p>
            <a:endParaRPr lang="en-GB" sz="1000" b="1" dirty="0"/>
          </a:p>
          <a:p>
            <a:endParaRPr lang="en-GB" sz="1000" b="1" dirty="0" smtClean="0"/>
          </a:p>
          <a:p>
            <a:endParaRPr lang="en-GB" sz="1000" b="1" dirty="0"/>
          </a:p>
          <a:p>
            <a:endParaRPr lang="en-GB" sz="1000" b="1" dirty="0" smtClean="0"/>
          </a:p>
          <a:p>
            <a:endParaRPr lang="en-GB" sz="1000" b="1" dirty="0"/>
          </a:p>
          <a:p>
            <a:r>
              <a:rPr lang="en-GB" sz="1000" b="1" dirty="0"/>
              <a:t/>
            </a:r>
            <a:br>
              <a:rPr lang="en-GB" sz="1000" b="1" dirty="0"/>
            </a:br>
            <a:endParaRPr lang="en-GB" sz="1000" dirty="0"/>
          </a:p>
        </p:txBody>
      </p:sp>
      <p:sp>
        <p:nvSpPr>
          <p:cNvPr id="5" name="Rectangle 4"/>
          <p:cNvSpPr/>
          <p:nvPr/>
        </p:nvSpPr>
        <p:spPr>
          <a:xfrm>
            <a:off x="3418347" y="4704999"/>
            <a:ext cx="3429000" cy="2523768"/>
          </a:xfrm>
          <a:prstGeom prst="rect">
            <a:avLst/>
          </a:prstGeom>
        </p:spPr>
        <p:txBody>
          <a:bodyPr>
            <a:spAutoFit/>
          </a:bodyPr>
          <a:lstStyle/>
          <a:p>
            <a:pPr algn="just"/>
            <a:r>
              <a:rPr lang="en-GB" sz="1000" dirty="0" smtClean="0">
                <a:latin typeface="Calibri" panose="020F0502020204030204" pitchFamily="34" charset="0"/>
              </a:rPr>
              <a:t>Applications </a:t>
            </a:r>
            <a:r>
              <a:rPr lang="en-GB" sz="1000" dirty="0">
                <a:latin typeface="Calibri" panose="020F0502020204030204" pitchFamily="34" charset="0"/>
              </a:rPr>
              <a:t>should be submitted to </a:t>
            </a:r>
            <a:r>
              <a:rPr lang="en-GB" sz="1000" dirty="0" smtClean="0">
                <a:latin typeface="Calibri" panose="020F0502020204030204" pitchFamily="34" charset="0"/>
              </a:rPr>
              <a:t>the office, </a:t>
            </a:r>
            <a:r>
              <a:rPr lang="en-GB" sz="1000" dirty="0">
                <a:latin typeface="Calibri" panose="020F0502020204030204" pitchFamily="34" charset="0"/>
              </a:rPr>
              <a:t>via email, in the post or in person at:</a:t>
            </a:r>
          </a:p>
          <a:p>
            <a:pPr algn="just"/>
            <a:endParaRPr lang="en-GB" sz="1000" dirty="0" smtClean="0">
              <a:latin typeface="Calibri" panose="020F0502020204030204" pitchFamily="34" charset="0"/>
            </a:endParaRPr>
          </a:p>
          <a:p>
            <a:pPr algn="just"/>
            <a:r>
              <a:rPr lang="en-GB" sz="1000" b="1" dirty="0" smtClean="0">
                <a:latin typeface="Calibri" panose="020F0502020204030204" pitchFamily="34" charset="0"/>
              </a:rPr>
              <a:t>HR Administrator</a:t>
            </a:r>
            <a:endParaRPr lang="en-GB" sz="1000" b="1" dirty="0">
              <a:latin typeface="Calibri" panose="020F0502020204030204" pitchFamily="34" charset="0"/>
            </a:endParaRPr>
          </a:p>
          <a:p>
            <a:pPr algn="just"/>
            <a:r>
              <a:rPr lang="en-GB" sz="1000" b="1" dirty="0" smtClean="0">
                <a:latin typeface="Calibri" panose="020F0502020204030204" pitchFamily="34" charset="0"/>
              </a:rPr>
              <a:t>The </a:t>
            </a:r>
            <a:r>
              <a:rPr lang="en-GB" sz="1000" b="1" dirty="0">
                <a:latin typeface="Calibri" panose="020F0502020204030204" pitchFamily="34" charset="0"/>
              </a:rPr>
              <a:t>Ellen Wilkinson School for Girls</a:t>
            </a:r>
          </a:p>
          <a:p>
            <a:pPr algn="just"/>
            <a:r>
              <a:rPr lang="en-GB" sz="1000" b="1" dirty="0">
                <a:latin typeface="Calibri" panose="020F0502020204030204" pitchFamily="34" charset="0"/>
              </a:rPr>
              <a:t>Queens Drive</a:t>
            </a:r>
          </a:p>
          <a:p>
            <a:pPr algn="just"/>
            <a:r>
              <a:rPr lang="en-GB" sz="1000" b="1" dirty="0">
                <a:latin typeface="Calibri" panose="020F0502020204030204" pitchFamily="34" charset="0"/>
              </a:rPr>
              <a:t>West Acton</a:t>
            </a:r>
          </a:p>
          <a:p>
            <a:pPr algn="just"/>
            <a:r>
              <a:rPr lang="en-GB" sz="1000" b="1" dirty="0">
                <a:latin typeface="Calibri" panose="020F0502020204030204" pitchFamily="34" charset="0"/>
              </a:rPr>
              <a:t>London</a:t>
            </a:r>
          </a:p>
          <a:p>
            <a:pPr algn="just"/>
            <a:r>
              <a:rPr lang="en-GB" sz="1000" b="1" dirty="0">
                <a:latin typeface="Calibri" panose="020F0502020204030204" pitchFamily="34" charset="0"/>
              </a:rPr>
              <a:t>W3 0HW</a:t>
            </a: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4"/>
              </a:rPr>
              <a:t>office@ellenwilkinson.ealing.sch.uk</a:t>
            </a:r>
            <a:endParaRPr lang="en-GB" sz="1000" b="1" dirty="0" smtClean="0">
              <a:latin typeface="Calibri" panose="020F0502020204030204" pitchFamily="34" charset="0"/>
            </a:endParaRPr>
          </a:p>
          <a:p>
            <a:pPr algn="just"/>
            <a:endParaRPr lang="en-GB" sz="1000" b="1" dirty="0">
              <a:latin typeface="Calibri" panose="020F0502020204030204" pitchFamily="34" charset="0"/>
            </a:endParaRPr>
          </a:p>
          <a:p>
            <a:pPr algn="just"/>
            <a:r>
              <a:rPr lang="en-GB" sz="1000" b="1" dirty="0" smtClean="0">
                <a:latin typeface="Calibri" panose="020F0502020204030204" pitchFamily="34" charset="0"/>
                <a:hlinkClick r:id="rId5"/>
              </a:rPr>
              <a:t>www.ellenwilkinson.ealing.sch.uk/1321/vacancies</a:t>
            </a:r>
            <a:r>
              <a:rPr lang="en-GB" sz="1000" b="1" dirty="0" smtClean="0">
                <a:latin typeface="Calibri" panose="020F0502020204030204" pitchFamily="34" charset="0"/>
              </a:rPr>
              <a:t> </a:t>
            </a:r>
            <a:endParaRPr lang="en-GB" sz="1000" b="1" dirty="0">
              <a:latin typeface="Calibri" panose="020F0502020204030204" pitchFamily="34" charset="0"/>
            </a:endParaRPr>
          </a:p>
          <a:p>
            <a:pPr algn="just"/>
            <a:endParaRPr lang="en-GB" sz="1000" b="1" dirty="0">
              <a:latin typeface="Calibri" panose="020F0502020204030204" pitchFamily="34" charset="0"/>
            </a:endParaRPr>
          </a:p>
          <a:p>
            <a:endParaRPr lang="en-GB" dirty="0"/>
          </a:p>
        </p:txBody>
      </p:sp>
    </p:spTree>
    <p:extLst>
      <p:ext uri="{BB962C8B-B14F-4D97-AF65-F5344CB8AC3E}">
        <p14:creationId xmlns:p14="http://schemas.microsoft.com/office/powerpoint/2010/main" val="3657250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34054</TotalTime>
  <Words>1470</Words>
  <Application>Microsoft Office PowerPoint</Application>
  <PresentationFormat>On-screen Show (4:3)</PresentationFormat>
  <Paragraphs>204</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Ellen Wilkinson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Danso, Isha</dc:creator>
  <cp:lastModifiedBy>Mary Hanrahan</cp:lastModifiedBy>
  <cp:revision>124</cp:revision>
  <cp:lastPrinted>2018-01-22T09:01:18Z</cp:lastPrinted>
  <dcterms:created xsi:type="dcterms:W3CDTF">2016-01-27T10:48:58Z</dcterms:created>
  <dcterms:modified xsi:type="dcterms:W3CDTF">2018-01-22T13:55:45Z</dcterms:modified>
</cp:coreProperties>
</file>