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2"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7559675" cy="7559675"/>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0" d="100"/>
          <a:sy n="80" d="100"/>
        </p:scale>
        <p:origin x="1428" y="-6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714816" y="685800"/>
            <a:ext cx="3429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1714500" y="685800"/>
            <a:ext cx="3429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714500" y="685800"/>
            <a:ext cx="3429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1714500" y="685800"/>
            <a:ext cx="3429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a:spLocks noGrp="1" noRot="1" noChangeAspect="1"/>
          </p:cNvSpPr>
          <p:nvPr>
            <p:ph type="sldImg" idx="2"/>
          </p:nvPr>
        </p:nvSpPr>
        <p:spPr>
          <a:xfrm>
            <a:off x="1714500" y="685800"/>
            <a:ext cx="3429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 name="Shape 4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a:spLocks noGrp="1" noRot="1" noChangeAspect="1"/>
          </p:cNvSpPr>
          <p:nvPr>
            <p:ph type="sldImg" idx="2"/>
          </p:nvPr>
        </p:nvSpPr>
        <p:spPr>
          <a:xfrm>
            <a:off x="1714500" y="685800"/>
            <a:ext cx="3429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 name="Shape 5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1714500" y="685800"/>
            <a:ext cx="3429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 name="Shape 5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1714500" y="685800"/>
            <a:ext cx="3429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1714500" y="685800"/>
            <a:ext cx="3429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1714500" y="685800"/>
            <a:ext cx="3429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1714500" y="685800"/>
            <a:ext cx="3429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pic>
        <p:nvPicPr>
          <p:cNvPr id="10" name="Shape 10" descr="Copy of _DSC5891w.jpg"/>
          <p:cNvPicPr preferRelativeResize="0"/>
          <p:nvPr/>
        </p:nvPicPr>
        <p:blipFill rotWithShape="1">
          <a:blip r:embed="rId2">
            <a:alphaModFix/>
          </a:blip>
          <a:srcRect l="8381" r="10719"/>
          <a:stretch/>
        </p:blipFill>
        <p:spPr>
          <a:xfrm>
            <a:off x="-9475" y="993850"/>
            <a:ext cx="7578926" cy="6566150"/>
          </a:xfrm>
          <a:prstGeom prst="rect">
            <a:avLst/>
          </a:prstGeom>
          <a:noFill/>
          <a:ln>
            <a:noFill/>
          </a:ln>
        </p:spPr>
      </p:pic>
      <p:sp>
        <p:nvSpPr>
          <p:cNvPr id="11" name="Shape 11"/>
          <p:cNvSpPr txBox="1">
            <a:spLocks noGrp="1"/>
          </p:cNvSpPr>
          <p:nvPr>
            <p:ph type="ctrTitle"/>
          </p:nvPr>
        </p:nvSpPr>
        <p:spPr>
          <a:xfrm>
            <a:off x="3865900" y="1575000"/>
            <a:ext cx="3436500" cy="954300"/>
          </a:xfrm>
          <a:prstGeom prst="rect">
            <a:avLst/>
          </a:prstGeom>
        </p:spPr>
        <p:txBody>
          <a:bodyPr spcFirstLastPara="1" wrap="square" lIns="91425" tIns="91425" rIns="91425" bIns="91425" anchor="t" anchorCtr="0"/>
          <a:lstStyle>
            <a:lvl1pPr lvl="0">
              <a:spcBef>
                <a:spcPts val="0"/>
              </a:spcBef>
              <a:spcAft>
                <a:spcPts val="0"/>
              </a:spcAft>
              <a:buClr>
                <a:srgbClr val="BCEEF4"/>
              </a:buClr>
              <a:buSzPts val="2400"/>
              <a:buNone/>
              <a:defRPr sz="2400" b="1">
                <a:solidFill>
                  <a:srgbClr val="BCEEF4"/>
                </a:solidFill>
              </a:defRPr>
            </a:lvl1pPr>
            <a:lvl2pPr lvl="1">
              <a:spcBef>
                <a:spcPts val="0"/>
              </a:spcBef>
              <a:spcAft>
                <a:spcPts val="0"/>
              </a:spcAft>
              <a:buClr>
                <a:srgbClr val="BCEEF4"/>
              </a:buClr>
              <a:buSzPts val="2400"/>
              <a:buNone/>
              <a:defRPr sz="2400" b="1">
                <a:solidFill>
                  <a:srgbClr val="BCEEF4"/>
                </a:solidFill>
              </a:defRPr>
            </a:lvl2pPr>
            <a:lvl3pPr lvl="2">
              <a:spcBef>
                <a:spcPts val="0"/>
              </a:spcBef>
              <a:spcAft>
                <a:spcPts val="0"/>
              </a:spcAft>
              <a:buClr>
                <a:srgbClr val="BCEEF4"/>
              </a:buClr>
              <a:buSzPts val="2400"/>
              <a:buNone/>
              <a:defRPr sz="2400" b="1">
                <a:solidFill>
                  <a:srgbClr val="BCEEF4"/>
                </a:solidFill>
              </a:defRPr>
            </a:lvl3pPr>
            <a:lvl4pPr lvl="3">
              <a:spcBef>
                <a:spcPts val="0"/>
              </a:spcBef>
              <a:spcAft>
                <a:spcPts val="0"/>
              </a:spcAft>
              <a:buClr>
                <a:srgbClr val="BCEEF4"/>
              </a:buClr>
              <a:buSzPts val="2400"/>
              <a:buNone/>
              <a:defRPr sz="2400" b="1">
                <a:solidFill>
                  <a:srgbClr val="BCEEF4"/>
                </a:solidFill>
              </a:defRPr>
            </a:lvl4pPr>
            <a:lvl5pPr lvl="4">
              <a:spcBef>
                <a:spcPts val="0"/>
              </a:spcBef>
              <a:spcAft>
                <a:spcPts val="0"/>
              </a:spcAft>
              <a:buClr>
                <a:srgbClr val="BCEEF4"/>
              </a:buClr>
              <a:buSzPts val="2400"/>
              <a:buNone/>
              <a:defRPr sz="2400" b="1">
                <a:solidFill>
                  <a:srgbClr val="BCEEF4"/>
                </a:solidFill>
              </a:defRPr>
            </a:lvl5pPr>
            <a:lvl6pPr lvl="5">
              <a:spcBef>
                <a:spcPts val="0"/>
              </a:spcBef>
              <a:spcAft>
                <a:spcPts val="0"/>
              </a:spcAft>
              <a:buClr>
                <a:srgbClr val="BCEEF4"/>
              </a:buClr>
              <a:buSzPts val="2400"/>
              <a:buNone/>
              <a:defRPr sz="2400" b="1">
                <a:solidFill>
                  <a:srgbClr val="BCEEF4"/>
                </a:solidFill>
              </a:defRPr>
            </a:lvl6pPr>
            <a:lvl7pPr lvl="6">
              <a:spcBef>
                <a:spcPts val="0"/>
              </a:spcBef>
              <a:spcAft>
                <a:spcPts val="0"/>
              </a:spcAft>
              <a:buClr>
                <a:srgbClr val="BCEEF4"/>
              </a:buClr>
              <a:buSzPts val="2400"/>
              <a:buNone/>
              <a:defRPr sz="2400" b="1">
                <a:solidFill>
                  <a:srgbClr val="BCEEF4"/>
                </a:solidFill>
              </a:defRPr>
            </a:lvl7pPr>
            <a:lvl8pPr lvl="7">
              <a:spcBef>
                <a:spcPts val="0"/>
              </a:spcBef>
              <a:spcAft>
                <a:spcPts val="0"/>
              </a:spcAft>
              <a:buClr>
                <a:srgbClr val="BCEEF4"/>
              </a:buClr>
              <a:buSzPts val="2400"/>
              <a:buNone/>
              <a:defRPr sz="2400" b="1">
                <a:solidFill>
                  <a:srgbClr val="BCEEF4"/>
                </a:solidFill>
              </a:defRPr>
            </a:lvl8pPr>
            <a:lvl9pPr lvl="8">
              <a:spcBef>
                <a:spcPts val="0"/>
              </a:spcBef>
              <a:spcAft>
                <a:spcPts val="0"/>
              </a:spcAft>
              <a:buClr>
                <a:srgbClr val="BCEEF4"/>
              </a:buClr>
              <a:buSzPts val="2400"/>
              <a:buNone/>
              <a:defRPr sz="2400" b="1">
                <a:solidFill>
                  <a:srgbClr val="BCEEF4"/>
                </a:solidFill>
              </a:defRPr>
            </a:lvl9pPr>
          </a:lstStyle>
          <a:p>
            <a:endParaRPr/>
          </a:p>
        </p:txBody>
      </p:sp>
      <p:sp>
        <p:nvSpPr>
          <p:cNvPr id="12" name="Shape 12"/>
          <p:cNvSpPr txBox="1">
            <a:spLocks noGrp="1"/>
          </p:cNvSpPr>
          <p:nvPr>
            <p:ph type="sldNum" idx="12"/>
          </p:nvPr>
        </p:nvSpPr>
        <p:spPr>
          <a:xfrm>
            <a:off x="7004788" y="6854072"/>
            <a:ext cx="453600" cy="5784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GB"/>
              <a:t>‹#›</a:t>
            </a:fld>
            <a:endParaRPr/>
          </a:p>
        </p:txBody>
      </p:sp>
      <p:pic>
        <p:nvPicPr>
          <p:cNvPr id="13" name="Shape 13" descr="Route 39 Wave (Top).png"/>
          <p:cNvPicPr preferRelativeResize="0"/>
          <p:nvPr/>
        </p:nvPicPr>
        <p:blipFill>
          <a:blip r:embed="rId3">
            <a:alphaModFix/>
          </a:blip>
          <a:stretch>
            <a:fillRect/>
          </a:stretch>
        </p:blipFill>
        <p:spPr>
          <a:xfrm>
            <a:off x="-28475" y="0"/>
            <a:ext cx="7597925" cy="1647825"/>
          </a:xfrm>
          <a:prstGeom prst="rect">
            <a:avLst/>
          </a:prstGeom>
          <a:noFill/>
          <a:ln>
            <a:noFill/>
          </a:ln>
        </p:spPr>
      </p:pic>
      <p:pic>
        <p:nvPicPr>
          <p:cNvPr id="14" name="Shape 14" descr="Route 39 Academy Logo@4x.png"/>
          <p:cNvPicPr preferRelativeResize="0"/>
          <p:nvPr/>
        </p:nvPicPr>
        <p:blipFill>
          <a:blip r:embed="rId4">
            <a:alphaModFix/>
          </a:blip>
          <a:stretch>
            <a:fillRect/>
          </a:stretch>
        </p:blipFill>
        <p:spPr>
          <a:xfrm>
            <a:off x="410450" y="201626"/>
            <a:ext cx="3274101" cy="10719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Principals Letter">
    <p:spTree>
      <p:nvGrpSpPr>
        <p:cNvPr id="1" name="Shape 15"/>
        <p:cNvGrpSpPr/>
        <p:nvPr/>
      </p:nvGrpSpPr>
      <p:grpSpPr>
        <a:xfrm>
          <a:off x="0" y="0"/>
          <a:ext cx="0" cy="0"/>
          <a:chOff x="0" y="0"/>
          <a:chExt cx="0" cy="0"/>
        </a:xfrm>
      </p:grpSpPr>
      <p:pic>
        <p:nvPicPr>
          <p:cNvPr id="16" name="Shape 16" descr="JordanForRecruitmentPack.png"/>
          <p:cNvPicPr preferRelativeResize="0"/>
          <p:nvPr/>
        </p:nvPicPr>
        <p:blipFill>
          <a:blip r:embed="rId2">
            <a:alphaModFix/>
          </a:blip>
          <a:stretch>
            <a:fillRect/>
          </a:stretch>
        </p:blipFill>
        <p:spPr>
          <a:xfrm>
            <a:off x="5689100" y="477275"/>
            <a:ext cx="1450826" cy="2067125"/>
          </a:xfrm>
          <a:prstGeom prst="rect">
            <a:avLst/>
          </a:prstGeom>
          <a:noFill/>
          <a:ln>
            <a:noFill/>
          </a:ln>
        </p:spPr>
      </p:pic>
      <p:sp>
        <p:nvSpPr>
          <p:cNvPr id="17" name="Shape 17"/>
          <p:cNvSpPr txBox="1">
            <a:spLocks noGrp="1"/>
          </p:cNvSpPr>
          <p:nvPr>
            <p:ph type="title"/>
          </p:nvPr>
        </p:nvSpPr>
        <p:spPr>
          <a:xfrm>
            <a:off x="429525" y="477275"/>
            <a:ext cx="6710400" cy="6615000"/>
          </a:xfrm>
          <a:prstGeom prst="rect">
            <a:avLst/>
          </a:prstGeom>
        </p:spPr>
        <p:txBody>
          <a:bodyPr spcFirstLastPara="1" wrap="square" lIns="91425" tIns="91425" rIns="91425" bIns="91425" anchor="t" anchorCtr="0"/>
          <a:lstStyle>
            <a:lvl1pPr lvl="0">
              <a:spcBef>
                <a:spcPts val="0"/>
              </a:spcBef>
              <a:spcAft>
                <a:spcPts val="0"/>
              </a:spcAft>
              <a:buSzPts val="1200"/>
              <a:buNone/>
              <a:defRPr sz="12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ext Page">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429525" y="477275"/>
            <a:ext cx="6710400" cy="6615000"/>
          </a:xfrm>
          <a:prstGeom prst="rect">
            <a:avLst/>
          </a:prstGeom>
        </p:spPr>
        <p:txBody>
          <a:bodyPr spcFirstLastPara="1" wrap="square" lIns="91425" tIns="91425" rIns="91425" bIns="91425" anchor="t" anchorCtr="0"/>
          <a:lstStyle>
            <a:lvl1pPr lvl="0" rtl="0">
              <a:spcBef>
                <a:spcPts val="0"/>
              </a:spcBef>
              <a:spcAft>
                <a:spcPts val="0"/>
              </a:spcAft>
              <a:buSzPts val="1200"/>
              <a:buNone/>
              <a:defRPr sz="12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Person Spec">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29525" y="859175"/>
            <a:ext cx="3207300" cy="6233100"/>
          </a:xfrm>
          <a:prstGeom prst="rect">
            <a:avLst/>
          </a:prstGeom>
          <a:solidFill>
            <a:srgbClr val="BDD6F0"/>
          </a:solidFill>
        </p:spPr>
        <p:txBody>
          <a:bodyPr spcFirstLastPara="1" wrap="square" lIns="91425" tIns="91425" rIns="91425" bIns="91425" anchor="t" anchorCtr="0"/>
          <a:lstStyle>
            <a:lvl1pPr lvl="0" rtl="0">
              <a:spcBef>
                <a:spcPts val="0"/>
              </a:spcBef>
              <a:spcAft>
                <a:spcPts val="0"/>
              </a:spcAft>
              <a:buSzPts val="1200"/>
              <a:buChar char="●"/>
              <a:defRPr sz="1200"/>
            </a:lvl1pPr>
            <a:lvl2pPr lvl="1" algn="ctr" rtl="0">
              <a:spcBef>
                <a:spcPts val="0"/>
              </a:spcBef>
              <a:spcAft>
                <a:spcPts val="0"/>
              </a:spcAft>
              <a:buSzPts val="3600"/>
              <a:buChar char="○"/>
              <a:defRPr sz="3600"/>
            </a:lvl2pPr>
            <a:lvl3pPr lvl="2" algn="ctr" rtl="0">
              <a:spcBef>
                <a:spcPts val="0"/>
              </a:spcBef>
              <a:spcAft>
                <a:spcPts val="0"/>
              </a:spcAft>
              <a:buSzPts val="3600"/>
              <a:buChar char="■"/>
              <a:defRPr sz="3600"/>
            </a:lvl3pPr>
            <a:lvl4pPr lvl="3" algn="ctr" rtl="0">
              <a:spcBef>
                <a:spcPts val="0"/>
              </a:spcBef>
              <a:spcAft>
                <a:spcPts val="0"/>
              </a:spcAft>
              <a:buSzPts val="3600"/>
              <a:buChar char="●"/>
              <a:defRPr sz="3600"/>
            </a:lvl4pPr>
            <a:lvl5pPr lvl="4" algn="ctr" rtl="0">
              <a:spcBef>
                <a:spcPts val="0"/>
              </a:spcBef>
              <a:spcAft>
                <a:spcPts val="0"/>
              </a:spcAft>
              <a:buSzPts val="3600"/>
              <a:buChar char="○"/>
              <a:defRPr sz="3600"/>
            </a:lvl5pPr>
            <a:lvl6pPr lvl="5" algn="ctr" rtl="0">
              <a:spcBef>
                <a:spcPts val="0"/>
              </a:spcBef>
              <a:spcAft>
                <a:spcPts val="0"/>
              </a:spcAft>
              <a:buSzPts val="3600"/>
              <a:buChar char="■"/>
              <a:defRPr sz="3600"/>
            </a:lvl6pPr>
            <a:lvl7pPr lvl="6" algn="ctr" rtl="0">
              <a:spcBef>
                <a:spcPts val="0"/>
              </a:spcBef>
              <a:spcAft>
                <a:spcPts val="0"/>
              </a:spcAft>
              <a:buSzPts val="3600"/>
              <a:buChar char="●"/>
              <a:defRPr sz="3600"/>
            </a:lvl7pPr>
            <a:lvl8pPr lvl="7" algn="ctr" rtl="0">
              <a:spcBef>
                <a:spcPts val="0"/>
              </a:spcBef>
              <a:spcAft>
                <a:spcPts val="0"/>
              </a:spcAft>
              <a:buSzPts val="3600"/>
              <a:buChar char="○"/>
              <a:defRPr sz="3600"/>
            </a:lvl8pPr>
            <a:lvl9pPr lvl="8" algn="ctr" rtl="0">
              <a:spcBef>
                <a:spcPts val="0"/>
              </a:spcBef>
              <a:spcAft>
                <a:spcPts val="0"/>
              </a:spcAft>
              <a:buSzPts val="3600"/>
              <a:buChar char="■"/>
              <a:defRPr sz="3600"/>
            </a:lvl9pPr>
          </a:lstStyle>
          <a:p>
            <a:endParaRPr/>
          </a:p>
        </p:txBody>
      </p:sp>
      <p:sp>
        <p:nvSpPr>
          <p:cNvPr id="22" name="Shape 22"/>
          <p:cNvSpPr txBox="1">
            <a:spLocks noGrp="1"/>
          </p:cNvSpPr>
          <p:nvPr>
            <p:ph type="title" idx="2"/>
          </p:nvPr>
        </p:nvSpPr>
        <p:spPr>
          <a:xfrm>
            <a:off x="3875125" y="859175"/>
            <a:ext cx="3207300" cy="6233100"/>
          </a:xfrm>
          <a:prstGeom prst="rect">
            <a:avLst/>
          </a:prstGeom>
          <a:solidFill>
            <a:srgbClr val="DEEEFF"/>
          </a:solidFill>
        </p:spPr>
        <p:txBody>
          <a:bodyPr spcFirstLastPara="1" wrap="square" lIns="91425" tIns="91425" rIns="91425" bIns="91425" anchor="t" anchorCtr="0"/>
          <a:lstStyle>
            <a:lvl1pPr lvl="0" rtl="0">
              <a:spcBef>
                <a:spcPts val="0"/>
              </a:spcBef>
              <a:spcAft>
                <a:spcPts val="0"/>
              </a:spcAft>
              <a:buSzPts val="1200"/>
              <a:buChar char="●"/>
              <a:defRPr sz="1200"/>
            </a:lvl1pPr>
            <a:lvl2pPr lvl="1" algn="ctr" rtl="0">
              <a:spcBef>
                <a:spcPts val="0"/>
              </a:spcBef>
              <a:spcAft>
                <a:spcPts val="0"/>
              </a:spcAft>
              <a:buSzPts val="3600"/>
              <a:buChar char="○"/>
              <a:defRPr sz="3600"/>
            </a:lvl2pPr>
            <a:lvl3pPr lvl="2" algn="ctr" rtl="0">
              <a:spcBef>
                <a:spcPts val="0"/>
              </a:spcBef>
              <a:spcAft>
                <a:spcPts val="0"/>
              </a:spcAft>
              <a:buSzPts val="3600"/>
              <a:buChar char="■"/>
              <a:defRPr sz="3600"/>
            </a:lvl3pPr>
            <a:lvl4pPr lvl="3" algn="ctr" rtl="0">
              <a:spcBef>
                <a:spcPts val="0"/>
              </a:spcBef>
              <a:spcAft>
                <a:spcPts val="0"/>
              </a:spcAft>
              <a:buSzPts val="3600"/>
              <a:buChar char="●"/>
              <a:defRPr sz="3600"/>
            </a:lvl4pPr>
            <a:lvl5pPr lvl="4" algn="ctr" rtl="0">
              <a:spcBef>
                <a:spcPts val="0"/>
              </a:spcBef>
              <a:spcAft>
                <a:spcPts val="0"/>
              </a:spcAft>
              <a:buSzPts val="3600"/>
              <a:buChar char="○"/>
              <a:defRPr sz="3600"/>
            </a:lvl5pPr>
            <a:lvl6pPr lvl="5" algn="ctr" rtl="0">
              <a:spcBef>
                <a:spcPts val="0"/>
              </a:spcBef>
              <a:spcAft>
                <a:spcPts val="0"/>
              </a:spcAft>
              <a:buSzPts val="3600"/>
              <a:buChar char="■"/>
              <a:defRPr sz="3600"/>
            </a:lvl6pPr>
            <a:lvl7pPr lvl="6" algn="ctr" rtl="0">
              <a:spcBef>
                <a:spcPts val="0"/>
              </a:spcBef>
              <a:spcAft>
                <a:spcPts val="0"/>
              </a:spcAft>
              <a:buSzPts val="3600"/>
              <a:buChar char="●"/>
              <a:defRPr sz="3600"/>
            </a:lvl7pPr>
            <a:lvl8pPr lvl="7" algn="ctr" rtl="0">
              <a:spcBef>
                <a:spcPts val="0"/>
              </a:spcBef>
              <a:spcAft>
                <a:spcPts val="0"/>
              </a:spcAft>
              <a:buSzPts val="3600"/>
              <a:buChar char="○"/>
              <a:defRPr sz="3600"/>
            </a:lvl8pPr>
            <a:lvl9pPr lvl="8" algn="ctr" rtl="0">
              <a:spcBef>
                <a:spcPts val="0"/>
              </a:spcBef>
              <a:spcAft>
                <a:spcPts val="0"/>
              </a:spcAft>
              <a:buSzPts val="3600"/>
              <a:buChar char="■"/>
              <a:defRPr sz="3600"/>
            </a:lvl9pPr>
          </a:lstStyle>
          <a:p>
            <a:endParaRPr/>
          </a:p>
        </p:txBody>
      </p:sp>
      <p:sp>
        <p:nvSpPr>
          <p:cNvPr id="23" name="Shape 23"/>
          <p:cNvSpPr txBox="1">
            <a:spLocks noGrp="1"/>
          </p:cNvSpPr>
          <p:nvPr>
            <p:ph type="title" idx="3"/>
          </p:nvPr>
        </p:nvSpPr>
        <p:spPr>
          <a:xfrm>
            <a:off x="429525" y="477275"/>
            <a:ext cx="3207300" cy="381900"/>
          </a:xfrm>
          <a:prstGeom prst="rect">
            <a:avLst/>
          </a:prstGeom>
          <a:solidFill>
            <a:srgbClr val="BDD6F0"/>
          </a:solidFill>
        </p:spPr>
        <p:txBody>
          <a:bodyPr spcFirstLastPara="1" wrap="square" lIns="91425" tIns="91425" rIns="91425" bIns="91425" anchor="t" anchorCtr="0"/>
          <a:lstStyle>
            <a:lvl1pPr lvl="0" algn="ctr" rtl="0">
              <a:spcBef>
                <a:spcPts val="0"/>
              </a:spcBef>
              <a:spcAft>
                <a:spcPts val="0"/>
              </a:spcAft>
              <a:buSzPts val="1700"/>
              <a:buNone/>
              <a:defRPr sz="17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4" name="Shape 24"/>
          <p:cNvSpPr txBox="1">
            <a:spLocks noGrp="1"/>
          </p:cNvSpPr>
          <p:nvPr>
            <p:ph type="title" idx="4"/>
          </p:nvPr>
        </p:nvSpPr>
        <p:spPr>
          <a:xfrm>
            <a:off x="3875125" y="477275"/>
            <a:ext cx="3207300" cy="381900"/>
          </a:xfrm>
          <a:prstGeom prst="rect">
            <a:avLst/>
          </a:prstGeom>
          <a:solidFill>
            <a:srgbClr val="DEEEFF"/>
          </a:solidFill>
        </p:spPr>
        <p:txBody>
          <a:bodyPr spcFirstLastPara="1" wrap="square" lIns="91425" tIns="91425" rIns="91425" bIns="91425" anchor="t" anchorCtr="0"/>
          <a:lstStyle>
            <a:lvl1pPr lvl="0" algn="ctr" rtl="0">
              <a:spcBef>
                <a:spcPts val="0"/>
              </a:spcBef>
              <a:spcAft>
                <a:spcPts val="0"/>
              </a:spcAft>
              <a:buSzPts val="1700"/>
              <a:buNone/>
              <a:defRPr sz="17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257705" y="654105"/>
            <a:ext cx="7044600" cy="8418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1pPr>
            <a:lvl2pPr lvl="1">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2pPr>
            <a:lvl3pPr lvl="2">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3pPr>
            <a:lvl4pPr lvl="3">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4pPr>
            <a:lvl5pPr lvl="4">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5pPr>
            <a:lvl6pPr lvl="5">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6pPr>
            <a:lvl7pPr lvl="6">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7pPr>
            <a:lvl8pPr lvl="7">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8pPr>
            <a:lvl9pPr lvl="8">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9pPr>
          </a:lstStyle>
          <a:p>
            <a:endParaRPr/>
          </a:p>
        </p:txBody>
      </p:sp>
      <p:sp>
        <p:nvSpPr>
          <p:cNvPr id="7" name="Shape 7"/>
          <p:cNvSpPr txBox="1">
            <a:spLocks noGrp="1"/>
          </p:cNvSpPr>
          <p:nvPr>
            <p:ph type="body" idx="1"/>
          </p:nvPr>
        </p:nvSpPr>
        <p:spPr>
          <a:xfrm>
            <a:off x="257705" y="1693927"/>
            <a:ext cx="7044600" cy="5021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Calibri"/>
              <a:buChar char="●"/>
              <a:defRPr sz="1800">
                <a:solidFill>
                  <a:schemeClr val="dk2"/>
                </a:solidFill>
                <a:latin typeface="Calibri"/>
                <a:ea typeface="Calibri"/>
                <a:cs typeface="Calibri"/>
                <a:sym typeface="Calibri"/>
              </a:defRPr>
            </a:lvl1pPr>
            <a:lvl2pPr marL="914400" lvl="1" indent="-3175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2pPr>
            <a:lvl3pPr marL="1371600" lvl="2" indent="-3175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3pPr>
            <a:lvl4pPr marL="1828800" lvl="3" indent="-3175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4pPr>
            <a:lvl5pPr marL="2286000" lvl="4" indent="-3175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5pPr>
            <a:lvl6pPr marL="2743200" lvl="5" indent="-3175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6pPr>
            <a:lvl7pPr marL="3200400" lvl="6" indent="-3175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7pPr>
            <a:lvl8pPr marL="3657600" lvl="7" indent="-3175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8pPr>
            <a:lvl9pPr marL="4114800" lvl="8" indent="-317500">
              <a:lnSpc>
                <a:spcPct val="115000"/>
              </a:lnSpc>
              <a:spcBef>
                <a:spcPts val="1600"/>
              </a:spcBef>
              <a:spcAft>
                <a:spcPts val="1600"/>
              </a:spcAft>
              <a:buClr>
                <a:schemeClr val="dk2"/>
              </a:buClr>
              <a:buSzPts val="1400"/>
              <a:buFont typeface="Calibri"/>
              <a:buChar char="■"/>
              <a:defRPr>
                <a:solidFill>
                  <a:schemeClr val="dk2"/>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7004788" y="6854072"/>
            <a:ext cx="453600" cy="578400"/>
          </a:xfrm>
          <a:prstGeom prst="rect">
            <a:avLst/>
          </a:prstGeom>
          <a:noFill/>
          <a:ln>
            <a:noFill/>
          </a:ln>
        </p:spPr>
        <p:txBody>
          <a:bodyPr spcFirstLastPara="1" wrap="square" lIns="91425" tIns="91425" rIns="91425" bIns="91425" anchor="ctr" anchorCtr="0">
            <a:noAutofit/>
          </a:bodyPr>
          <a:lstStyle/>
          <a:p>
            <a:pPr marL="0" lvl="0" indent="0" algn="r">
              <a:spcBef>
                <a:spcPts val="0"/>
              </a:spcBef>
              <a:spcAft>
                <a:spcPts val="0"/>
              </a:spcAft>
              <a:buNone/>
            </a:pPr>
            <a:fld id="{00000000-1234-1234-1234-123412341234}" type="slidenum">
              <a:rPr lang="en-GB" sz="1000">
                <a:solidFill>
                  <a:schemeClr val="dk2"/>
                </a:solidFill>
              </a:rPr>
              <a:t>‹#›</a:t>
            </a:fld>
            <a:endParaRPr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www.route39.org.uk"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mailto:michelle.carter@route39.org.uk"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29525" y="477275"/>
            <a:ext cx="6710400" cy="6615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0" name="Shape 30"/>
          <p:cNvSpPr txBox="1"/>
          <p:nvPr/>
        </p:nvSpPr>
        <p:spPr>
          <a:xfrm>
            <a:off x="438975" y="484500"/>
            <a:ext cx="6710400" cy="1512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pic>
        <p:nvPicPr>
          <p:cNvPr id="31" name="Shape 31" descr="inal-Version.jpg"/>
          <p:cNvPicPr preferRelativeResize="0"/>
          <p:nvPr/>
        </p:nvPicPr>
        <p:blipFill>
          <a:blip r:embed="rId3">
            <a:alphaModFix/>
          </a:blip>
          <a:stretch>
            <a:fillRect/>
          </a:stretch>
        </p:blipFill>
        <p:spPr>
          <a:xfrm>
            <a:off x="438975" y="484500"/>
            <a:ext cx="3971925" cy="971550"/>
          </a:xfrm>
          <a:prstGeom prst="rect">
            <a:avLst/>
          </a:prstGeom>
          <a:noFill/>
          <a:ln>
            <a:noFill/>
          </a:ln>
        </p:spPr>
      </p:pic>
      <p:sp>
        <p:nvSpPr>
          <p:cNvPr id="32" name="Shape 32"/>
          <p:cNvSpPr txBox="1"/>
          <p:nvPr/>
        </p:nvSpPr>
        <p:spPr>
          <a:xfrm>
            <a:off x="438975" y="1655075"/>
            <a:ext cx="6710400" cy="5349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pic>
        <p:nvPicPr>
          <p:cNvPr id="33" name="Shape 33"/>
          <p:cNvPicPr preferRelativeResize="0"/>
          <p:nvPr/>
        </p:nvPicPr>
        <p:blipFill>
          <a:blip r:embed="rId4">
            <a:alphaModFix/>
          </a:blip>
          <a:stretch>
            <a:fillRect/>
          </a:stretch>
        </p:blipFill>
        <p:spPr>
          <a:xfrm>
            <a:off x="14175" y="1996500"/>
            <a:ext cx="7560000" cy="5588649"/>
          </a:xfrm>
          <a:prstGeom prst="rect">
            <a:avLst/>
          </a:prstGeom>
          <a:noFill/>
          <a:ln>
            <a:noFill/>
          </a:ln>
        </p:spPr>
      </p:pic>
      <p:sp>
        <p:nvSpPr>
          <p:cNvPr id="34" name="Shape 34"/>
          <p:cNvSpPr txBox="1"/>
          <p:nvPr/>
        </p:nvSpPr>
        <p:spPr>
          <a:xfrm>
            <a:off x="113800" y="2045275"/>
            <a:ext cx="3889200" cy="1235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GB" sz="2400">
                <a:solidFill>
                  <a:schemeClr val="lt1"/>
                </a:solidFill>
              </a:rPr>
              <a:t>Teacher of Science</a:t>
            </a:r>
            <a:endParaRPr sz="2400">
              <a:solidFill>
                <a:schemeClr val="lt1"/>
              </a:solidFill>
            </a:endParaRPr>
          </a:p>
          <a:p>
            <a:pPr marL="0" lvl="0" indent="0">
              <a:spcBef>
                <a:spcPts val="0"/>
              </a:spcBef>
              <a:spcAft>
                <a:spcPts val="0"/>
              </a:spcAft>
              <a:buNone/>
            </a:pPr>
            <a:r>
              <a:rPr lang="en-GB" sz="2400">
                <a:solidFill>
                  <a:schemeClr val="lt1"/>
                </a:solidFill>
              </a:rPr>
              <a:t>Candidate Pack</a:t>
            </a:r>
            <a:endParaRPr sz="2400">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idx="2"/>
          </p:nvPr>
        </p:nvSpPr>
        <p:spPr>
          <a:xfrm>
            <a:off x="3875125" y="1240175"/>
            <a:ext cx="3207300" cy="5755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a:p>
            <a:pPr marL="0" lvl="0" indent="0" rtl="0">
              <a:spcBef>
                <a:spcPts val="0"/>
              </a:spcBef>
              <a:spcAft>
                <a:spcPts val="0"/>
              </a:spcAft>
              <a:buNone/>
            </a:pPr>
            <a:endParaRPr/>
          </a:p>
          <a:p>
            <a:pPr marL="457200" lvl="0" indent="-304800" rtl="0">
              <a:spcBef>
                <a:spcPts val="0"/>
              </a:spcBef>
              <a:spcAft>
                <a:spcPts val="0"/>
              </a:spcAft>
              <a:buSzPts val="1200"/>
              <a:buChar char="●"/>
            </a:pPr>
            <a:r>
              <a:rPr lang="en-GB"/>
              <a:t>Ability to drive a minibus</a:t>
            </a:r>
            <a:endParaRPr/>
          </a:p>
          <a:p>
            <a:pPr marL="457200" lvl="0" indent="-304800" rtl="0">
              <a:spcBef>
                <a:spcPts val="0"/>
              </a:spcBef>
              <a:spcAft>
                <a:spcPts val="0"/>
              </a:spcAft>
              <a:buSzPts val="1200"/>
              <a:buChar char="●"/>
            </a:pPr>
            <a:r>
              <a:rPr lang="en-GB"/>
              <a:t>An understanding of Human Scale Education, its principles and ethos</a:t>
            </a:r>
            <a:endParaRPr/>
          </a:p>
          <a:p>
            <a:pPr marL="457200" lvl="0" indent="-304800" rtl="0">
              <a:spcBef>
                <a:spcPts val="0"/>
              </a:spcBef>
              <a:spcAft>
                <a:spcPts val="0"/>
              </a:spcAft>
              <a:buSzPts val="1200"/>
              <a:buChar char="●"/>
            </a:pPr>
            <a:r>
              <a:rPr lang="en-GB"/>
              <a:t>Ability to lead INSET sessions</a:t>
            </a:r>
            <a:endParaRPr/>
          </a:p>
          <a:p>
            <a:pPr marL="457200" lvl="0" indent="-304800" rtl="0">
              <a:spcBef>
                <a:spcPts val="0"/>
              </a:spcBef>
              <a:spcAft>
                <a:spcPts val="0"/>
              </a:spcAft>
              <a:buSzPts val="1200"/>
              <a:buChar char="●"/>
            </a:pPr>
            <a:r>
              <a:rPr lang="en-GB"/>
              <a:t>Ability to anticipate problems and identify opportunities</a:t>
            </a:r>
            <a:endParaRPr/>
          </a:p>
        </p:txBody>
      </p:sp>
      <p:sp>
        <p:nvSpPr>
          <p:cNvPr id="89" name="Shape 89"/>
          <p:cNvSpPr txBox="1">
            <a:spLocks noGrp="1"/>
          </p:cNvSpPr>
          <p:nvPr>
            <p:ph type="title"/>
          </p:nvPr>
        </p:nvSpPr>
        <p:spPr>
          <a:xfrm>
            <a:off x="429525" y="1240175"/>
            <a:ext cx="3207300" cy="5755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a:p>
            <a:pPr marL="0" lvl="0" indent="0" rtl="0">
              <a:spcBef>
                <a:spcPts val="0"/>
              </a:spcBef>
              <a:spcAft>
                <a:spcPts val="0"/>
              </a:spcAft>
              <a:buNone/>
            </a:pPr>
            <a:endParaRPr/>
          </a:p>
          <a:p>
            <a:pPr marL="457200" lvl="0" indent="-304800" rtl="0">
              <a:spcBef>
                <a:spcPts val="0"/>
              </a:spcBef>
              <a:spcAft>
                <a:spcPts val="0"/>
              </a:spcAft>
              <a:buSzPts val="1200"/>
              <a:buChar char="●"/>
            </a:pPr>
            <a:r>
              <a:rPr lang="en-GB"/>
              <a:t>Ability to identify and develop inspirational learning experiences</a:t>
            </a:r>
            <a:endParaRPr/>
          </a:p>
          <a:p>
            <a:pPr marL="457200" lvl="0" indent="-304800" rtl="0">
              <a:spcBef>
                <a:spcPts val="0"/>
              </a:spcBef>
              <a:spcAft>
                <a:spcPts val="0"/>
              </a:spcAft>
              <a:buSzPts val="1200"/>
              <a:buChar char="●"/>
            </a:pPr>
            <a:r>
              <a:rPr lang="en-GB"/>
              <a:t>Ability to make informed use of assessment to differentiate learning</a:t>
            </a:r>
            <a:endParaRPr/>
          </a:p>
          <a:p>
            <a:pPr marL="457200" lvl="0" indent="-304800" rtl="0">
              <a:spcBef>
                <a:spcPts val="0"/>
              </a:spcBef>
              <a:spcAft>
                <a:spcPts val="0"/>
              </a:spcAft>
              <a:buSzPts val="1200"/>
              <a:buChar char="●"/>
            </a:pPr>
            <a:r>
              <a:rPr lang="en-GB"/>
              <a:t>Ability to use ICT effectively to support and enhance learning</a:t>
            </a:r>
            <a:endParaRPr/>
          </a:p>
          <a:p>
            <a:pPr marL="457200" lvl="0" indent="-304800" rtl="0">
              <a:spcBef>
                <a:spcPts val="0"/>
              </a:spcBef>
              <a:spcAft>
                <a:spcPts val="0"/>
              </a:spcAft>
              <a:buSzPts val="1200"/>
              <a:buChar char="●"/>
            </a:pPr>
            <a:r>
              <a:rPr lang="en-GB"/>
              <a:t>Ability to use information and data to raise achievement</a:t>
            </a:r>
            <a:endParaRPr/>
          </a:p>
          <a:p>
            <a:pPr marL="457200" lvl="0" indent="-304800" rtl="0">
              <a:spcBef>
                <a:spcPts val="0"/>
              </a:spcBef>
              <a:spcAft>
                <a:spcPts val="0"/>
              </a:spcAft>
              <a:buSzPts val="1200"/>
              <a:buChar char="●"/>
            </a:pPr>
            <a:r>
              <a:rPr lang="en-GB"/>
              <a:t>Ability to identify and implement effective strategies for intervention</a:t>
            </a:r>
            <a:endParaRPr/>
          </a:p>
          <a:p>
            <a:pPr marL="457200" lvl="0" indent="-304800" rtl="0">
              <a:spcBef>
                <a:spcPts val="0"/>
              </a:spcBef>
              <a:spcAft>
                <a:spcPts val="0"/>
              </a:spcAft>
              <a:buSzPts val="1200"/>
              <a:buChar char="●"/>
            </a:pPr>
            <a:r>
              <a:rPr lang="en-GB"/>
              <a:t>Resilient </a:t>
            </a:r>
            <a:endParaRPr/>
          </a:p>
          <a:p>
            <a:pPr marL="457200" lvl="0" indent="-304800" rtl="0">
              <a:spcBef>
                <a:spcPts val="0"/>
              </a:spcBef>
              <a:spcAft>
                <a:spcPts val="0"/>
              </a:spcAft>
              <a:buSzPts val="1200"/>
              <a:buChar char="●"/>
            </a:pPr>
            <a:r>
              <a:rPr lang="en-GB"/>
              <a:t>Enjoys a challenge</a:t>
            </a:r>
            <a:endParaRPr/>
          </a:p>
          <a:p>
            <a:pPr marL="457200" lvl="0" indent="-304800" rtl="0">
              <a:spcBef>
                <a:spcPts val="0"/>
              </a:spcBef>
              <a:spcAft>
                <a:spcPts val="0"/>
              </a:spcAft>
              <a:buSzPts val="1200"/>
              <a:buChar char="●"/>
            </a:pPr>
            <a:r>
              <a:rPr lang="en-GB"/>
              <a:t>Sees opportunities rather than difficulties</a:t>
            </a:r>
            <a:endParaRPr/>
          </a:p>
        </p:txBody>
      </p:sp>
      <p:sp>
        <p:nvSpPr>
          <p:cNvPr id="90" name="Shape 90"/>
          <p:cNvSpPr txBox="1">
            <a:spLocks noGrp="1"/>
          </p:cNvSpPr>
          <p:nvPr>
            <p:ph type="title" idx="3"/>
          </p:nvPr>
        </p:nvSpPr>
        <p:spPr>
          <a:xfrm>
            <a:off x="429525" y="858275"/>
            <a:ext cx="3207300" cy="3819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Essential</a:t>
            </a:r>
            <a:endParaRPr/>
          </a:p>
        </p:txBody>
      </p:sp>
      <p:sp>
        <p:nvSpPr>
          <p:cNvPr id="91" name="Shape 91"/>
          <p:cNvSpPr txBox="1">
            <a:spLocks noGrp="1"/>
          </p:cNvSpPr>
          <p:nvPr>
            <p:ph type="title" idx="4"/>
          </p:nvPr>
        </p:nvSpPr>
        <p:spPr>
          <a:xfrm>
            <a:off x="3875125" y="858275"/>
            <a:ext cx="3207300" cy="3819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a:t>Desirable</a:t>
            </a:r>
            <a:endParaRPr/>
          </a:p>
        </p:txBody>
      </p:sp>
      <p:sp>
        <p:nvSpPr>
          <p:cNvPr id="92" name="Shape 92"/>
          <p:cNvSpPr txBox="1"/>
          <p:nvPr/>
        </p:nvSpPr>
        <p:spPr>
          <a:xfrm>
            <a:off x="420000" y="1231250"/>
            <a:ext cx="6662400" cy="381900"/>
          </a:xfrm>
          <a:prstGeom prst="rect">
            <a:avLst/>
          </a:prstGeom>
          <a:solidFill>
            <a:srgbClr val="2E3192"/>
          </a:solid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sz="1200" b="1">
                <a:solidFill>
                  <a:schemeClr val="lt1"/>
                </a:solidFill>
              </a:rPr>
              <a:t>Professional and Personal Qualities</a:t>
            </a:r>
            <a:endParaRPr sz="1200" b="1">
              <a:solidFill>
                <a:schemeClr val="lt1"/>
              </a:solidFill>
            </a:endParaRPr>
          </a:p>
        </p:txBody>
      </p:sp>
      <p:sp>
        <p:nvSpPr>
          <p:cNvPr id="93" name="Shape 93"/>
          <p:cNvSpPr txBox="1"/>
          <p:nvPr/>
        </p:nvSpPr>
        <p:spPr>
          <a:xfrm>
            <a:off x="4456100" y="1207700"/>
            <a:ext cx="2643000" cy="276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GB" sz="800">
                <a:solidFill>
                  <a:srgbClr val="FFFFFF"/>
                </a:solidFill>
              </a:rPr>
              <a:t>How assessed: personal statement; assessed tasks; interview; references</a:t>
            </a:r>
            <a:endParaRPr sz="800">
              <a:solidFill>
                <a:srgbClr val="FFFFFF"/>
              </a:solidFill>
            </a:endParaRPr>
          </a:p>
        </p:txBody>
      </p:sp>
      <p:sp>
        <p:nvSpPr>
          <p:cNvPr id="94" name="Shape 94"/>
          <p:cNvSpPr txBox="1"/>
          <p:nvPr/>
        </p:nvSpPr>
        <p:spPr>
          <a:xfrm>
            <a:off x="429525" y="397325"/>
            <a:ext cx="2570400" cy="4611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GB" b="1">
                <a:solidFill>
                  <a:srgbClr val="2E3192"/>
                </a:solidFill>
                <a:latin typeface="Calibri"/>
                <a:ea typeface="Calibri"/>
                <a:cs typeface="Calibri"/>
                <a:sym typeface="Calibri"/>
              </a:rPr>
              <a:t>Person Specification continued</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29525" y="477275"/>
            <a:ext cx="6710400" cy="6615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pic>
        <p:nvPicPr>
          <p:cNvPr id="40" name="Shape 40"/>
          <p:cNvPicPr preferRelativeResize="0"/>
          <p:nvPr/>
        </p:nvPicPr>
        <p:blipFill rotWithShape="1">
          <a:blip r:embed="rId3">
            <a:alphaModFix/>
          </a:blip>
          <a:srcRect l="2507" r="2498"/>
          <a:stretch/>
        </p:blipFill>
        <p:spPr>
          <a:xfrm>
            <a:off x="-1606010" y="0"/>
            <a:ext cx="10772009" cy="755815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29525" y="477275"/>
            <a:ext cx="6710400" cy="66150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GB" sz="1400"/>
              <a:t>Dear Colleague,</a:t>
            </a:r>
            <a:endParaRPr sz="1400"/>
          </a:p>
          <a:p>
            <a:pPr marL="0" lvl="0" indent="0">
              <a:spcBef>
                <a:spcPts val="0"/>
              </a:spcBef>
              <a:spcAft>
                <a:spcPts val="0"/>
              </a:spcAft>
              <a:buClr>
                <a:schemeClr val="dk1"/>
              </a:buClr>
              <a:buSzPts val="1100"/>
              <a:buFont typeface="Arial"/>
              <a:buNone/>
            </a:pPr>
            <a:endParaRPr sz="1400"/>
          </a:p>
          <a:p>
            <a:pPr marL="0" lvl="0" indent="0">
              <a:spcBef>
                <a:spcPts val="0"/>
              </a:spcBef>
              <a:spcAft>
                <a:spcPts val="0"/>
              </a:spcAft>
              <a:buClr>
                <a:schemeClr val="dk1"/>
              </a:buClr>
              <a:buSzPts val="1100"/>
              <a:buFont typeface="Arial"/>
              <a:buNone/>
            </a:pPr>
            <a:r>
              <a:rPr lang="en-GB" sz="1600" b="1">
                <a:solidFill>
                  <a:srgbClr val="06B5F4"/>
                </a:solidFill>
              </a:rPr>
              <a:t>Do you want to be part of something exceptional?</a:t>
            </a:r>
            <a:endParaRPr sz="1600" b="1">
              <a:solidFill>
                <a:srgbClr val="06B5F4"/>
              </a:solidFill>
            </a:endParaRPr>
          </a:p>
          <a:p>
            <a:pPr marL="0" lvl="0" indent="0">
              <a:spcBef>
                <a:spcPts val="0"/>
              </a:spcBef>
              <a:spcAft>
                <a:spcPts val="0"/>
              </a:spcAft>
              <a:buClr>
                <a:schemeClr val="dk1"/>
              </a:buClr>
              <a:buSzPts val="1100"/>
              <a:buFont typeface="Arial"/>
              <a:buNone/>
            </a:pPr>
            <a:endParaRPr sz="1400"/>
          </a:p>
          <a:p>
            <a:pPr marL="0" lvl="0" indent="0">
              <a:spcBef>
                <a:spcPts val="0"/>
              </a:spcBef>
              <a:spcAft>
                <a:spcPts val="0"/>
              </a:spcAft>
              <a:buNone/>
            </a:pPr>
            <a:r>
              <a:rPr lang="en-GB" sz="1400"/>
              <a:t>Thank you for your interest in joining the team at Route 39</a:t>
            </a:r>
            <a:endParaRPr sz="1400"/>
          </a:p>
          <a:p>
            <a:pPr marL="0" lvl="0" indent="0">
              <a:spcBef>
                <a:spcPts val="0"/>
              </a:spcBef>
              <a:spcAft>
                <a:spcPts val="0"/>
              </a:spcAft>
              <a:buNone/>
            </a:pPr>
            <a:r>
              <a:rPr lang="en-GB" sz="1400"/>
              <a:t>Academy.  Before you go further I will warn you that this will not</a:t>
            </a:r>
            <a:endParaRPr sz="1400"/>
          </a:p>
          <a:p>
            <a:pPr marL="0" lvl="0" indent="0">
              <a:spcBef>
                <a:spcPts val="0"/>
              </a:spcBef>
              <a:spcAft>
                <a:spcPts val="0"/>
              </a:spcAft>
              <a:buNone/>
            </a:pPr>
            <a:r>
              <a:rPr lang="en-GB" sz="1400"/>
              <a:t>be easy but I also promise that it will be fun! We are a group</a:t>
            </a:r>
            <a:endParaRPr sz="1400"/>
          </a:p>
          <a:p>
            <a:pPr marL="0" lvl="0" indent="0">
              <a:spcBef>
                <a:spcPts val="0"/>
              </a:spcBef>
              <a:spcAft>
                <a:spcPts val="0"/>
              </a:spcAft>
              <a:buNone/>
            </a:pPr>
            <a:r>
              <a:rPr lang="en-GB" sz="1400"/>
              <a:t>driven by our passion for learning and a commitment to each</a:t>
            </a:r>
            <a:endParaRPr sz="1400"/>
          </a:p>
          <a:p>
            <a:pPr marL="0" lvl="0" indent="0">
              <a:spcBef>
                <a:spcPts val="0"/>
              </a:spcBef>
              <a:spcAft>
                <a:spcPts val="0"/>
              </a:spcAft>
              <a:buClr>
                <a:schemeClr val="dk1"/>
              </a:buClr>
              <a:buSzPts val="1100"/>
              <a:buFont typeface="Arial"/>
              <a:buNone/>
            </a:pPr>
            <a:r>
              <a:rPr lang="en-GB" sz="1400"/>
              <a:t>and every individual in our community.</a:t>
            </a:r>
            <a:endParaRPr sz="1400"/>
          </a:p>
          <a:p>
            <a:pPr marL="0" lvl="0" indent="0">
              <a:spcBef>
                <a:spcPts val="0"/>
              </a:spcBef>
              <a:spcAft>
                <a:spcPts val="0"/>
              </a:spcAft>
              <a:buClr>
                <a:schemeClr val="dk1"/>
              </a:buClr>
              <a:buSzPts val="1100"/>
              <a:buFont typeface="Arial"/>
              <a:buNone/>
            </a:pPr>
            <a:endParaRPr sz="1400"/>
          </a:p>
          <a:p>
            <a:pPr marL="0" lvl="0" indent="0">
              <a:spcBef>
                <a:spcPts val="0"/>
              </a:spcBef>
              <a:spcAft>
                <a:spcPts val="0"/>
              </a:spcAft>
              <a:buClr>
                <a:schemeClr val="dk1"/>
              </a:buClr>
              <a:buSzPts val="1100"/>
              <a:buFont typeface="Arial"/>
              <a:buNone/>
            </a:pPr>
            <a:r>
              <a:rPr lang="en-GB" sz="1400"/>
              <a:t>I firmly believe that the time has come for education in this country to move forward into the 21st century. At Route 39 Academy we are designing a school from scratch; this is a unique opportunity to really make a difference. I am looking for colleagues to join our existing team who share the same vision and values and will work hard to make our Academy the very best it can be.</a:t>
            </a:r>
            <a:endParaRPr sz="1400"/>
          </a:p>
          <a:p>
            <a:pPr marL="0" lvl="0" indent="0">
              <a:spcBef>
                <a:spcPts val="0"/>
              </a:spcBef>
              <a:spcAft>
                <a:spcPts val="0"/>
              </a:spcAft>
              <a:buClr>
                <a:schemeClr val="dk1"/>
              </a:buClr>
              <a:buSzPts val="1100"/>
              <a:buFont typeface="Arial"/>
              <a:buNone/>
            </a:pPr>
            <a:endParaRPr sz="1400"/>
          </a:p>
          <a:p>
            <a:pPr marL="0" lvl="0" indent="0">
              <a:spcBef>
                <a:spcPts val="0"/>
              </a:spcBef>
              <a:spcAft>
                <a:spcPts val="0"/>
              </a:spcAft>
              <a:buClr>
                <a:schemeClr val="dk1"/>
              </a:buClr>
              <a:buSzPts val="1100"/>
              <a:buFont typeface="Arial"/>
              <a:buNone/>
            </a:pPr>
            <a:r>
              <a:rPr lang="en-GB" sz="1400"/>
              <a:t>As a member of the team you will help develop the learning approach and the curriculum that will bring alive our ethos of Engage – Respect – Aspire and set the standard for years to come. We aspire to be a school that others look to for inspiration.</a:t>
            </a:r>
            <a:endParaRPr sz="1400"/>
          </a:p>
          <a:p>
            <a:pPr marL="0" lvl="0" indent="0">
              <a:spcBef>
                <a:spcPts val="0"/>
              </a:spcBef>
              <a:spcAft>
                <a:spcPts val="0"/>
              </a:spcAft>
              <a:buClr>
                <a:schemeClr val="dk1"/>
              </a:buClr>
              <a:buSzPts val="1100"/>
              <a:buFont typeface="Arial"/>
              <a:buNone/>
            </a:pPr>
            <a:endParaRPr sz="1400"/>
          </a:p>
          <a:p>
            <a:pPr marL="0" lvl="0" indent="0">
              <a:spcBef>
                <a:spcPts val="0"/>
              </a:spcBef>
              <a:spcAft>
                <a:spcPts val="0"/>
              </a:spcAft>
              <a:buClr>
                <a:schemeClr val="dk1"/>
              </a:buClr>
              <a:buSzPts val="1100"/>
              <a:buFont typeface="Arial"/>
              <a:buNone/>
            </a:pPr>
            <a:r>
              <a:rPr lang="en-GB" sz="1400"/>
              <a:t>I look forward to receiving your application.</a:t>
            </a:r>
            <a:endParaRPr sz="1400"/>
          </a:p>
          <a:p>
            <a:pPr marL="0" lvl="0" indent="0">
              <a:spcBef>
                <a:spcPts val="0"/>
              </a:spcBef>
              <a:spcAft>
                <a:spcPts val="0"/>
              </a:spcAft>
              <a:buClr>
                <a:schemeClr val="dk1"/>
              </a:buClr>
              <a:buSzPts val="1100"/>
              <a:buFont typeface="Arial"/>
              <a:buNone/>
            </a:pPr>
            <a:endParaRPr sz="1400"/>
          </a:p>
          <a:p>
            <a:pPr marL="0" lvl="0" indent="0">
              <a:spcBef>
                <a:spcPts val="0"/>
              </a:spcBef>
              <a:spcAft>
                <a:spcPts val="0"/>
              </a:spcAft>
              <a:buNone/>
            </a:pPr>
            <a:r>
              <a:rPr lang="en-GB" sz="1400"/>
              <a:t>Regards</a:t>
            </a:r>
            <a:endParaRPr sz="1400"/>
          </a:p>
          <a:p>
            <a:pPr marL="0" lvl="0" indent="0">
              <a:spcBef>
                <a:spcPts val="0"/>
              </a:spcBef>
              <a:spcAft>
                <a:spcPts val="0"/>
              </a:spcAft>
              <a:buNone/>
            </a:pPr>
            <a:endParaRPr sz="1400"/>
          </a:p>
          <a:p>
            <a:pPr marL="0" lvl="0" indent="0">
              <a:spcBef>
                <a:spcPts val="0"/>
              </a:spcBef>
              <a:spcAft>
                <a:spcPts val="0"/>
              </a:spcAft>
              <a:buClr>
                <a:schemeClr val="dk1"/>
              </a:buClr>
              <a:buSzPts val="1100"/>
              <a:buFont typeface="Arial"/>
              <a:buNone/>
            </a:pPr>
            <a:r>
              <a:rPr lang="en-GB" sz="1400"/>
              <a:t>David Ray, Acting Principal</a:t>
            </a:r>
            <a:endParaRPr sz="1400"/>
          </a:p>
        </p:txBody>
      </p:sp>
      <p:sp>
        <p:nvSpPr>
          <p:cNvPr id="46" name="Shape 46"/>
          <p:cNvSpPr txBox="1"/>
          <p:nvPr/>
        </p:nvSpPr>
        <p:spPr>
          <a:xfrm>
            <a:off x="5186325" y="484500"/>
            <a:ext cx="1950900" cy="1707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pic>
        <p:nvPicPr>
          <p:cNvPr id="47" name="Shape 47"/>
          <p:cNvPicPr preferRelativeResize="0"/>
          <p:nvPr/>
        </p:nvPicPr>
        <p:blipFill>
          <a:blip r:embed="rId3">
            <a:alphaModFix/>
          </a:blip>
          <a:stretch>
            <a:fillRect/>
          </a:stretch>
        </p:blipFill>
        <p:spPr>
          <a:xfrm>
            <a:off x="5368500" y="0"/>
            <a:ext cx="2191500" cy="2191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29525" y="477275"/>
            <a:ext cx="6710400" cy="67176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GB" sz="1400" b="1" dirty="0">
                <a:solidFill>
                  <a:srgbClr val="2E3192"/>
                </a:solidFill>
              </a:rPr>
              <a:t>The Advertisement</a:t>
            </a:r>
            <a:endParaRPr sz="1400" b="1" dirty="0">
              <a:solidFill>
                <a:srgbClr val="2E3192"/>
              </a:solidFill>
            </a:endParaRPr>
          </a:p>
          <a:p>
            <a:pPr marL="0" lvl="0" indent="0">
              <a:spcBef>
                <a:spcPts val="0"/>
              </a:spcBef>
              <a:spcAft>
                <a:spcPts val="0"/>
              </a:spcAft>
              <a:buNone/>
            </a:pPr>
            <a:endParaRPr dirty="0"/>
          </a:p>
          <a:p>
            <a:pPr marL="0" lvl="0" indent="0">
              <a:spcBef>
                <a:spcPts val="0"/>
              </a:spcBef>
              <a:spcAft>
                <a:spcPts val="0"/>
              </a:spcAft>
              <a:buClr>
                <a:schemeClr val="dk1"/>
              </a:buClr>
              <a:buSzPts val="1100"/>
              <a:buFont typeface="Arial"/>
              <a:buNone/>
            </a:pPr>
            <a:r>
              <a:rPr lang="en-GB" sz="1300" b="1" dirty="0">
                <a:solidFill>
                  <a:srgbClr val="06B5F4"/>
                </a:solidFill>
              </a:rPr>
              <a:t>Key information</a:t>
            </a:r>
            <a:endParaRPr sz="1300" b="1" dirty="0">
              <a:solidFill>
                <a:srgbClr val="06B5F4"/>
              </a:solidFill>
            </a:endParaRPr>
          </a:p>
          <a:p>
            <a:pPr marL="0" lvl="0" indent="0">
              <a:spcBef>
                <a:spcPts val="0"/>
              </a:spcBef>
              <a:spcAft>
                <a:spcPts val="0"/>
              </a:spcAft>
              <a:buClr>
                <a:schemeClr val="dk1"/>
              </a:buClr>
              <a:buSzPts val="1100"/>
              <a:buFont typeface="Arial"/>
              <a:buNone/>
            </a:pPr>
            <a:r>
              <a:rPr lang="en-GB" dirty="0"/>
              <a:t>Applications are invited from Teachers of Science</a:t>
            </a:r>
            <a:endParaRPr dirty="0"/>
          </a:p>
          <a:p>
            <a:pPr marL="0" lvl="0" indent="0">
              <a:spcBef>
                <a:spcPts val="0"/>
              </a:spcBef>
              <a:spcAft>
                <a:spcPts val="0"/>
              </a:spcAft>
              <a:buClr>
                <a:schemeClr val="dk1"/>
              </a:buClr>
              <a:buSzPts val="1100"/>
              <a:buFont typeface="Arial"/>
              <a:buNone/>
            </a:pPr>
            <a:r>
              <a:rPr lang="en-GB" b="1" dirty="0"/>
              <a:t>Closing date for applications:</a:t>
            </a:r>
            <a:r>
              <a:rPr lang="en-GB" dirty="0"/>
              <a:t> Noon, </a:t>
            </a:r>
            <a:r>
              <a:rPr lang="en-GB" dirty="0">
                <a:solidFill>
                  <a:schemeClr val="tx1"/>
                </a:solidFill>
              </a:rPr>
              <a:t>Monday 5</a:t>
            </a:r>
            <a:r>
              <a:rPr lang="en-GB" baseline="30000" dirty="0">
                <a:solidFill>
                  <a:schemeClr val="tx1"/>
                </a:solidFill>
              </a:rPr>
              <a:t>th</a:t>
            </a:r>
            <a:r>
              <a:rPr lang="en-GB" dirty="0">
                <a:solidFill>
                  <a:schemeClr val="tx1"/>
                </a:solidFill>
              </a:rPr>
              <a:t> February</a:t>
            </a:r>
            <a:endParaRPr dirty="0">
              <a:solidFill>
                <a:schemeClr val="tx1"/>
              </a:solidFill>
            </a:endParaRPr>
          </a:p>
          <a:p>
            <a:pPr marL="0" lvl="0" indent="0">
              <a:spcBef>
                <a:spcPts val="0"/>
              </a:spcBef>
              <a:spcAft>
                <a:spcPts val="0"/>
              </a:spcAft>
              <a:buClr>
                <a:schemeClr val="dk1"/>
              </a:buClr>
              <a:buSzPts val="1100"/>
              <a:buFont typeface="Arial"/>
              <a:buNone/>
            </a:pPr>
            <a:r>
              <a:rPr lang="en-GB" b="1" dirty="0"/>
              <a:t>Salary:</a:t>
            </a:r>
            <a:r>
              <a:rPr lang="en-GB" dirty="0"/>
              <a:t> in line with national pay scales</a:t>
            </a:r>
            <a:endParaRPr dirty="0"/>
          </a:p>
          <a:p>
            <a:pPr marL="0" lvl="0" indent="0">
              <a:spcBef>
                <a:spcPts val="0"/>
              </a:spcBef>
              <a:spcAft>
                <a:spcPts val="0"/>
              </a:spcAft>
              <a:buClr>
                <a:schemeClr val="dk1"/>
              </a:buClr>
              <a:buSzPts val="1100"/>
              <a:buFont typeface="Arial"/>
              <a:buNone/>
            </a:pPr>
            <a:r>
              <a:rPr lang="en-GB" b="1" dirty="0"/>
              <a:t>Location:</a:t>
            </a:r>
            <a:r>
              <a:rPr lang="en-GB" dirty="0"/>
              <a:t> Clovelly, north Devon</a:t>
            </a:r>
            <a:endParaRPr dirty="0"/>
          </a:p>
          <a:p>
            <a:pPr marL="0" lvl="0" indent="0">
              <a:spcBef>
                <a:spcPts val="0"/>
              </a:spcBef>
              <a:spcAft>
                <a:spcPts val="0"/>
              </a:spcAft>
              <a:buClr>
                <a:schemeClr val="dk1"/>
              </a:buClr>
              <a:buSzPts val="1100"/>
              <a:buFont typeface="Arial"/>
              <a:buNone/>
            </a:pPr>
            <a:r>
              <a:rPr lang="en-GB" b="1" dirty="0"/>
              <a:t>Contract type:</a:t>
            </a:r>
            <a:r>
              <a:rPr lang="en-GB" dirty="0"/>
              <a:t> Negotiable</a:t>
            </a:r>
            <a:endParaRPr dirty="0"/>
          </a:p>
          <a:p>
            <a:pPr marL="0" lvl="0" indent="0">
              <a:spcBef>
                <a:spcPts val="0"/>
              </a:spcBef>
              <a:spcAft>
                <a:spcPts val="0"/>
              </a:spcAft>
              <a:buClr>
                <a:schemeClr val="dk1"/>
              </a:buClr>
              <a:buSzPts val="1100"/>
              <a:buFont typeface="Arial"/>
              <a:buNone/>
            </a:pPr>
            <a:r>
              <a:rPr lang="en-GB" b="1" dirty="0"/>
              <a:t>Contract term: </a:t>
            </a:r>
            <a:r>
              <a:rPr lang="en-GB" dirty="0"/>
              <a:t>Permanent</a:t>
            </a:r>
            <a:endParaRPr dirty="0"/>
          </a:p>
          <a:p>
            <a:pPr marL="0" lvl="0" indent="0">
              <a:spcBef>
                <a:spcPts val="0"/>
              </a:spcBef>
              <a:spcAft>
                <a:spcPts val="0"/>
              </a:spcAft>
              <a:buClr>
                <a:schemeClr val="dk1"/>
              </a:buClr>
              <a:buSzPts val="1100"/>
              <a:buFont typeface="Arial"/>
              <a:buNone/>
            </a:pPr>
            <a:r>
              <a:rPr lang="en-GB" b="1" dirty="0"/>
              <a:t>Contract starts:</a:t>
            </a:r>
            <a:r>
              <a:rPr lang="en-GB" dirty="0"/>
              <a:t> 16</a:t>
            </a:r>
            <a:r>
              <a:rPr lang="en-GB" baseline="30000" dirty="0"/>
              <a:t>th</a:t>
            </a:r>
            <a:r>
              <a:rPr lang="en-GB" dirty="0"/>
              <a:t> April 2018</a:t>
            </a:r>
            <a:endParaRPr dirty="0">
              <a:solidFill>
                <a:srgbClr val="000000"/>
              </a:solidFill>
            </a:endParaRPr>
          </a:p>
          <a:p>
            <a:pPr marL="0" lvl="0" indent="0">
              <a:spcBef>
                <a:spcPts val="0"/>
              </a:spcBef>
              <a:spcAft>
                <a:spcPts val="0"/>
              </a:spcAft>
              <a:buClr>
                <a:schemeClr val="dk1"/>
              </a:buClr>
              <a:buSzPts val="1100"/>
              <a:buFont typeface="Arial"/>
              <a:buNone/>
            </a:pPr>
            <a:r>
              <a:rPr lang="en-GB" b="1" dirty="0"/>
              <a:t>Interviews: </a:t>
            </a:r>
            <a:r>
              <a:rPr lang="en-GB" dirty="0"/>
              <a:t>Thursday 7</a:t>
            </a:r>
            <a:r>
              <a:rPr lang="en-GB" baseline="30000" dirty="0"/>
              <a:t>th</a:t>
            </a:r>
            <a:r>
              <a:rPr lang="en-GB" dirty="0"/>
              <a:t> February</a:t>
            </a:r>
            <a:endParaRPr dirty="0">
              <a:solidFill>
                <a:srgbClr val="000000"/>
              </a:solidFill>
            </a:endParaRPr>
          </a:p>
          <a:p>
            <a:pPr marL="0" lvl="0" indent="0">
              <a:spcBef>
                <a:spcPts val="0"/>
              </a:spcBef>
              <a:spcAft>
                <a:spcPts val="0"/>
              </a:spcAft>
              <a:buClr>
                <a:schemeClr val="dk1"/>
              </a:buClr>
              <a:buSzPts val="1100"/>
              <a:buFont typeface="Arial"/>
              <a:buNone/>
            </a:pPr>
            <a:endParaRPr dirty="0"/>
          </a:p>
          <a:p>
            <a:pPr marL="0" lvl="0" indent="0">
              <a:spcBef>
                <a:spcPts val="0"/>
              </a:spcBef>
              <a:spcAft>
                <a:spcPts val="0"/>
              </a:spcAft>
              <a:buClr>
                <a:schemeClr val="dk1"/>
              </a:buClr>
              <a:buSzPts val="1100"/>
              <a:buFont typeface="Arial"/>
              <a:buNone/>
            </a:pPr>
            <a:r>
              <a:rPr lang="en-GB" sz="1300" b="1" dirty="0">
                <a:solidFill>
                  <a:srgbClr val="06B5F4"/>
                </a:solidFill>
              </a:rPr>
              <a:t>Route 39 Academy</a:t>
            </a:r>
            <a:endParaRPr sz="1300" b="1" dirty="0">
              <a:solidFill>
                <a:srgbClr val="06B5F4"/>
              </a:solidFill>
            </a:endParaRPr>
          </a:p>
          <a:p>
            <a:pPr marL="0" lvl="0" indent="0">
              <a:spcBef>
                <a:spcPts val="0"/>
              </a:spcBef>
              <a:spcAft>
                <a:spcPts val="0"/>
              </a:spcAft>
              <a:buClr>
                <a:schemeClr val="dk1"/>
              </a:buClr>
              <a:buSzPts val="1100"/>
              <a:buFont typeface="Arial"/>
              <a:buNone/>
            </a:pPr>
            <a:r>
              <a:rPr lang="en-GB" dirty="0"/>
              <a:t>Do you have the ability to think outside the box? Do you welcome challenge and innovation? Would you like to join a small, dynamic team of committed teachers and help to shape a growing school? We are looking for colleagues with a track record of achievement who are able to contribute to all aspects of Academy life. Applicants should be able to demonstrate inspirational teaching and be committed to achieving outstanding outcomes for all students.</a:t>
            </a:r>
            <a:endParaRPr dirty="0"/>
          </a:p>
          <a:p>
            <a:pPr marL="0" lvl="0" indent="0">
              <a:spcBef>
                <a:spcPts val="0"/>
              </a:spcBef>
              <a:spcAft>
                <a:spcPts val="0"/>
              </a:spcAft>
              <a:buClr>
                <a:schemeClr val="dk1"/>
              </a:buClr>
              <a:buSzPts val="1100"/>
              <a:buFont typeface="Arial"/>
              <a:buNone/>
            </a:pPr>
            <a:endParaRPr dirty="0"/>
          </a:p>
          <a:p>
            <a:pPr marL="0" lvl="0" indent="0">
              <a:spcBef>
                <a:spcPts val="0"/>
              </a:spcBef>
              <a:spcAft>
                <a:spcPts val="0"/>
              </a:spcAft>
              <a:buClr>
                <a:schemeClr val="dk1"/>
              </a:buClr>
              <a:buSzPts val="1100"/>
              <a:buFont typeface="Arial"/>
              <a:buNone/>
            </a:pPr>
            <a:r>
              <a:rPr lang="en-GB" dirty="0"/>
              <a:t>Route 39 Academy is an 11-18 state ‘free’ school that opened in September 2013. We are in our fifth year and currently have 155 students aged 11-16. We are a new choice for North Devon and take a 21st century approach to learning. We are building a brand new school in Bucks Cross, opening in summer 2018, which will enable us to expand to 700 students, and incorporate a sixth form. </a:t>
            </a:r>
            <a:endParaRPr dirty="0"/>
          </a:p>
          <a:p>
            <a:pPr marL="0" lvl="0" indent="0">
              <a:spcBef>
                <a:spcPts val="0"/>
              </a:spcBef>
              <a:spcAft>
                <a:spcPts val="0"/>
              </a:spcAft>
              <a:buClr>
                <a:schemeClr val="dk1"/>
              </a:buClr>
              <a:buSzPts val="1100"/>
              <a:buFont typeface="Arial"/>
              <a:buNone/>
            </a:pPr>
            <a:endParaRPr dirty="0"/>
          </a:p>
          <a:p>
            <a:pPr marL="0" lvl="0" indent="0">
              <a:spcBef>
                <a:spcPts val="0"/>
              </a:spcBef>
              <a:spcAft>
                <a:spcPts val="0"/>
              </a:spcAft>
              <a:buClr>
                <a:schemeClr val="dk1"/>
              </a:buClr>
              <a:buSzPts val="1100"/>
              <a:buFont typeface="Arial"/>
              <a:buNone/>
            </a:pPr>
            <a:r>
              <a:rPr lang="en-GB" dirty="0"/>
              <a:t>We are seeking to appoint passionate and engaging teachers who are not constrained by the traditional approach to secondary education. People who see connected learning and strong relationships as the key to success and have high aspirations for the young people they work with. </a:t>
            </a:r>
            <a:endParaRPr dirty="0"/>
          </a:p>
          <a:p>
            <a:pPr marL="0" lvl="0" indent="0">
              <a:spcBef>
                <a:spcPts val="0"/>
              </a:spcBef>
              <a:spcAft>
                <a:spcPts val="0"/>
              </a:spcAft>
              <a:buClr>
                <a:schemeClr val="dk1"/>
              </a:buClr>
              <a:buSzPts val="1100"/>
              <a:buFont typeface="Arial"/>
              <a:buNone/>
            </a:pPr>
            <a:endParaRPr dirty="0"/>
          </a:p>
          <a:p>
            <a:pPr marL="0" lvl="0" indent="0">
              <a:spcBef>
                <a:spcPts val="0"/>
              </a:spcBef>
              <a:spcAft>
                <a:spcPts val="0"/>
              </a:spcAft>
              <a:buClr>
                <a:schemeClr val="dk1"/>
              </a:buClr>
              <a:buSzPts val="1100"/>
              <a:buFont typeface="Arial"/>
              <a:buNone/>
            </a:pPr>
            <a:r>
              <a:rPr lang="en-GB" dirty="0"/>
              <a:t>Route 39 Academy has a specialism of personalisation with an extended school day. Science is a core part of both the curriculum and the extended opportunities that our longer school day allows. Science is delivered through Project Based Learning for all students who have their own personal Google Chromebooks. We are currently delivering Science GCSE with our first students sitting in Summer 2018. There will be opportunities to deliver further science based courses at both KS3 and KS4 for the successful applicant. We want our students to make the most of the local environment and see the classroom extending beyond the four walls of the school. </a:t>
            </a:r>
            <a:endParaRPr dirty="0"/>
          </a:p>
          <a:p>
            <a:pPr marL="0" lvl="0" indent="0">
              <a:spcBef>
                <a:spcPts val="0"/>
              </a:spcBef>
              <a:spcAft>
                <a:spcPts val="0"/>
              </a:spcAft>
              <a:buClr>
                <a:schemeClr val="dk1"/>
              </a:buClr>
              <a:buSzPts val="1100"/>
              <a:buFont typeface="Arial"/>
              <a:buNone/>
            </a:pPr>
            <a:endParaRPr dirty="0"/>
          </a:p>
          <a:p>
            <a:pPr marL="0" lvl="0" indent="0">
              <a:spcBef>
                <a:spcPts val="0"/>
              </a:spcBef>
              <a:spcAft>
                <a:spcPts val="0"/>
              </a:spcAft>
              <a:buClr>
                <a:schemeClr val="dk1"/>
              </a:buClr>
              <a:buSzPts val="1100"/>
              <a:buFont typeface="Arial"/>
              <a:buNone/>
            </a:pPr>
            <a:r>
              <a:rPr lang="en-GB" dirty="0"/>
              <a:t> </a:t>
            </a:r>
            <a:endParaRPr dirty="0"/>
          </a:p>
          <a:p>
            <a:pPr marL="0" lvl="0" indent="0">
              <a:spcBef>
                <a:spcPts val="0"/>
              </a:spcBef>
              <a:spcAft>
                <a:spcPts val="0"/>
              </a:spcAft>
              <a:buClr>
                <a:schemeClr val="dk1"/>
              </a:buClr>
              <a:buSzPts val="1100"/>
              <a:buFont typeface="Arial"/>
              <a:buNone/>
            </a:pPr>
            <a:endParaRPr dirty="0"/>
          </a:p>
          <a:p>
            <a:pPr marL="0" lvl="0" indent="0">
              <a:spcBef>
                <a:spcPts val="0"/>
              </a:spcBef>
              <a:spcAft>
                <a:spcPts val="0"/>
              </a:spcAft>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429525" y="477275"/>
            <a:ext cx="6710400" cy="66150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GB" dirty="0"/>
              <a:t>Route 39 Academy is a Free School with its own terms and conditions. Staff are valued and given time during the week for collaboration and their own learning and progression. </a:t>
            </a:r>
            <a:endParaRPr dirty="0"/>
          </a:p>
          <a:p>
            <a:pPr marL="0" lvl="0" indent="0">
              <a:spcBef>
                <a:spcPts val="0"/>
              </a:spcBef>
              <a:spcAft>
                <a:spcPts val="0"/>
              </a:spcAft>
              <a:buClr>
                <a:schemeClr val="dk1"/>
              </a:buClr>
              <a:buSzPts val="1100"/>
              <a:buFont typeface="Arial"/>
              <a:buNone/>
            </a:pPr>
            <a:endParaRPr dirty="0"/>
          </a:p>
          <a:p>
            <a:pPr marL="0" lvl="0" indent="0">
              <a:spcBef>
                <a:spcPts val="0"/>
              </a:spcBef>
              <a:spcAft>
                <a:spcPts val="0"/>
              </a:spcAft>
              <a:buClr>
                <a:schemeClr val="dk1"/>
              </a:buClr>
              <a:buSzPts val="1100"/>
              <a:buFont typeface="Arial"/>
              <a:buNone/>
            </a:pPr>
            <a:r>
              <a:rPr lang="en-GB" dirty="0"/>
              <a:t>North Devon is well-known for its rugged coastline, stunning views and Area of Outstanding Natural Beauty. Its numerous beaches and surrounding countryside offer perfect opportunities for relaxation and tranquillity, as well as active pursuits such as hiking, cycling, surfing and diving. The area consists of small rural villages, with neighbouring small market and coastal towns. Local employment is mainly in tourism and farming, but there is increasing diversification as more young families move into the area. There is a range of thriving primary schools, and a strong and vibrant local community.</a:t>
            </a:r>
            <a:endParaRPr dirty="0"/>
          </a:p>
          <a:p>
            <a:pPr marL="0" lvl="0" indent="0">
              <a:spcBef>
                <a:spcPts val="0"/>
              </a:spcBef>
              <a:spcAft>
                <a:spcPts val="0"/>
              </a:spcAft>
              <a:buClr>
                <a:schemeClr val="dk1"/>
              </a:buClr>
              <a:buSzPts val="1100"/>
              <a:buFont typeface="Arial"/>
              <a:buNone/>
            </a:pPr>
            <a:endParaRPr dirty="0"/>
          </a:p>
          <a:p>
            <a:pPr marL="0" lvl="0" indent="0">
              <a:spcBef>
                <a:spcPts val="0"/>
              </a:spcBef>
              <a:spcAft>
                <a:spcPts val="0"/>
              </a:spcAft>
              <a:buClr>
                <a:schemeClr val="dk1"/>
              </a:buClr>
              <a:buSzPts val="1100"/>
              <a:buFont typeface="Arial"/>
              <a:buNone/>
            </a:pPr>
            <a:r>
              <a:rPr lang="en-GB" dirty="0"/>
              <a:t>As an equal opportunities employer we are committed to safeguarding and promoting the welfare of children and young people. We expect all staff to share this commitment. An enhanced DBS check, proof of qualifications and a medical check will be required of the successful applicant.  We aim to attract the best educators to The Route 39 Academy and are committed to support the continuing development of their skills. </a:t>
            </a:r>
            <a:endParaRPr dirty="0"/>
          </a:p>
          <a:p>
            <a:pPr marL="0" lvl="0" indent="0">
              <a:spcBef>
                <a:spcPts val="0"/>
              </a:spcBef>
              <a:spcAft>
                <a:spcPts val="0"/>
              </a:spcAft>
              <a:buClr>
                <a:schemeClr val="dk1"/>
              </a:buClr>
              <a:buSzPts val="1100"/>
              <a:buFont typeface="Arial"/>
              <a:buNone/>
            </a:pPr>
            <a:endParaRPr dirty="0"/>
          </a:p>
          <a:p>
            <a:pPr marL="0" lvl="0" indent="0">
              <a:spcBef>
                <a:spcPts val="0"/>
              </a:spcBef>
              <a:spcAft>
                <a:spcPts val="0"/>
              </a:spcAft>
              <a:buClr>
                <a:schemeClr val="dk1"/>
              </a:buClr>
              <a:buSzPts val="1100"/>
              <a:buFont typeface="Arial"/>
              <a:buNone/>
            </a:pPr>
            <a:r>
              <a:rPr lang="en-GB" dirty="0"/>
              <a:t>For more information, please visit our website:  </a:t>
            </a:r>
            <a:r>
              <a:rPr lang="en-GB" u="sng" dirty="0">
                <a:solidFill>
                  <a:schemeClr val="hlink"/>
                </a:solidFill>
                <a:hlinkClick r:id="rId3"/>
              </a:rPr>
              <a:t>www.route39.org.uk</a:t>
            </a:r>
            <a:endParaRPr dirty="0"/>
          </a:p>
          <a:p>
            <a:pPr marL="0" lvl="0" indent="0">
              <a:spcBef>
                <a:spcPts val="0"/>
              </a:spcBef>
              <a:spcAft>
                <a:spcPts val="0"/>
              </a:spcAft>
              <a:buClr>
                <a:schemeClr val="dk1"/>
              </a:buClr>
              <a:buSzPts val="1100"/>
              <a:buFont typeface="Arial"/>
              <a:buNone/>
            </a:pPr>
            <a:endParaRPr dirty="0"/>
          </a:p>
          <a:p>
            <a:pPr marL="0" lvl="0" indent="0">
              <a:spcBef>
                <a:spcPts val="0"/>
              </a:spcBef>
              <a:spcAft>
                <a:spcPts val="0"/>
              </a:spcAft>
              <a:buClr>
                <a:schemeClr val="dk1"/>
              </a:buClr>
              <a:buSzPts val="1100"/>
              <a:buFont typeface="Arial"/>
              <a:buNone/>
            </a:pPr>
            <a:r>
              <a:rPr lang="en-GB" sz="1400" b="1" dirty="0">
                <a:solidFill>
                  <a:srgbClr val="2E3192"/>
                </a:solidFill>
              </a:rPr>
              <a:t>How to Apply</a:t>
            </a:r>
            <a:endParaRPr sz="1400" b="1" dirty="0">
              <a:solidFill>
                <a:srgbClr val="2E3192"/>
              </a:solidFill>
            </a:endParaRPr>
          </a:p>
          <a:p>
            <a:pPr marL="0" lvl="0" indent="0">
              <a:spcBef>
                <a:spcPts val="0"/>
              </a:spcBef>
              <a:spcAft>
                <a:spcPts val="0"/>
              </a:spcAft>
              <a:buClr>
                <a:schemeClr val="dk1"/>
              </a:buClr>
              <a:buSzPts val="1100"/>
              <a:buFont typeface="Arial"/>
              <a:buNone/>
            </a:pPr>
            <a:r>
              <a:rPr lang="en-GB" dirty="0"/>
              <a:t>To apply, candidates should submit the following:</a:t>
            </a:r>
            <a:endParaRPr dirty="0"/>
          </a:p>
          <a:p>
            <a:pPr marL="0" lvl="0" indent="0">
              <a:spcBef>
                <a:spcPts val="0"/>
              </a:spcBef>
              <a:spcAft>
                <a:spcPts val="0"/>
              </a:spcAft>
              <a:buClr>
                <a:schemeClr val="dk1"/>
              </a:buClr>
              <a:buSzPts val="1100"/>
              <a:buFont typeface="Arial"/>
              <a:buNone/>
            </a:pPr>
            <a:r>
              <a:rPr lang="en-GB" dirty="0"/>
              <a:t>A TES Application Form, which must be completed in full. We cannot accept CVs. </a:t>
            </a:r>
            <a:endParaRPr dirty="0"/>
          </a:p>
          <a:p>
            <a:pPr marL="0" lvl="0" indent="0">
              <a:spcBef>
                <a:spcPts val="0"/>
              </a:spcBef>
              <a:spcAft>
                <a:spcPts val="0"/>
              </a:spcAft>
              <a:buClr>
                <a:schemeClr val="dk1"/>
              </a:buClr>
              <a:buSzPts val="1100"/>
              <a:buFont typeface="Arial"/>
              <a:buNone/>
            </a:pPr>
            <a:r>
              <a:rPr lang="en-GB" dirty="0"/>
              <a:t>A Personal Statement of no more than two sides of A4. </a:t>
            </a:r>
            <a:br>
              <a:rPr lang="en-GB" dirty="0"/>
            </a:br>
            <a:endParaRPr dirty="0"/>
          </a:p>
          <a:p>
            <a:pPr marL="0" lvl="0" indent="0">
              <a:spcBef>
                <a:spcPts val="0"/>
              </a:spcBef>
              <a:spcAft>
                <a:spcPts val="0"/>
              </a:spcAft>
              <a:buClr>
                <a:schemeClr val="dk1"/>
              </a:buClr>
              <a:buSzPts val="1100"/>
              <a:buFont typeface="Arial"/>
              <a:buNone/>
            </a:pPr>
            <a:r>
              <a:rPr lang="en-GB" dirty="0"/>
              <a:t>If you require any assistance, please contact Michelle Carter, Principal’s PA, as below. For more information about this position or to arrange an informal discussion about your application with the Principal, please contact Michelle Carter (email </a:t>
            </a:r>
            <a:r>
              <a:rPr lang="en-GB" u="sng" dirty="0">
                <a:solidFill>
                  <a:schemeClr val="accent5"/>
                </a:solidFill>
                <a:hlinkClick r:id="rId4"/>
              </a:rPr>
              <a:t>michelle.carter@route39.org.uk</a:t>
            </a:r>
            <a:r>
              <a:rPr lang="en-GB" dirty="0"/>
              <a:t> or phone: 01237 431 969).</a:t>
            </a:r>
            <a:endParaRPr dirty="0"/>
          </a:p>
          <a:p>
            <a:pPr marL="0" lvl="0" indent="0">
              <a:spcBef>
                <a:spcPts val="0"/>
              </a:spcBef>
              <a:spcAft>
                <a:spcPts val="0"/>
              </a:spcAft>
              <a:buClr>
                <a:schemeClr val="dk1"/>
              </a:buClr>
              <a:buSzPts val="1100"/>
              <a:buFont typeface="Arial"/>
              <a:buNone/>
            </a:pPr>
            <a:endParaRPr dirty="0"/>
          </a:p>
          <a:p>
            <a:pPr marL="0" lvl="0" indent="0">
              <a:spcBef>
                <a:spcPts val="0"/>
              </a:spcBef>
              <a:spcAft>
                <a:spcPts val="0"/>
              </a:spcAft>
              <a:buClr>
                <a:schemeClr val="dk1"/>
              </a:buClr>
              <a:buSzPts val="1100"/>
              <a:buFont typeface="Arial"/>
              <a:buNone/>
            </a:pPr>
            <a:r>
              <a:rPr lang="en-GB" dirty="0"/>
              <a:t>Please note we will request references for candidates selected to attend interviews within two days of drawing up the final list. </a:t>
            </a:r>
            <a:endParaRPr dirty="0"/>
          </a:p>
          <a:p>
            <a:pPr marL="0" lvl="0" indent="0">
              <a:spcBef>
                <a:spcPts val="0"/>
              </a:spcBef>
              <a:spcAft>
                <a:spcPts val="0"/>
              </a:spcAft>
              <a:buClr>
                <a:schemeClr val="dk1"/>
              </a:buClr>
              <a:buSzPts val="1100"/>
              <a:buFont typeface="Arial"/>
              <a:buNone/>
            </a:pPr>
            <a:endParaRPr dirty="0"/>
          </a:p>
          <a:p>
            <a:pPr marL="0" lvl="0" indent="0">
              <a:spcBef>
                <a:spcPts val="0"/>
              </a:spcBef>
              <a:spcAft>
                <a:spcPts val="0"/>
              </a:spcAft>
              <a:buClr>
                <a:schemeClr val="dk1"/>
              </a:buClr>
              <a:buSzPts val="1100"/>
              <a:buFont typeface="Arial"/>
              <a:buNone/>
            </a:pPr>
            <a:r>
              <a:rPr lang="en-GB" dirty="0"/>
              <a:t>Completed application forms and personal statements should be emailed to </a:t>
            </a:r>
            <a:r>
              <a:rPr lang="en-GB" u="sng" dirty="0">
                <a:solidFill>
                  <a:schemeClr val="hlink"/>
                </a:solidFill>
                <a:hlinkClick r:id="rId4"/>
              </a:rPr>
              <a:t>michelle.carter@route39.org.uk</a:t>
            </a:r>
            <a:r>
              <a:rPr lang="en-GB" dirty="0"/>
              <a:t>.</a:t>
            </a:r>
            <a:endParaRPr dirty="0"/>
          </a:p>
          <a:p>
            <a:pPr marL="0" lvl="0" indent="0">
              <a:spcBef>
                <a:spcPts val="0"/>
              </a:spcBef>
              <a:spcAft>
                <a:spcPts val="0"/>
              </a:spcAft>
              <a:buClr>
                <a:schemeClr val="dk1"/>
              </a:buClr>
              <a:buSzPts val="1100"/>
              <a:buFont typeface="Arial"/>
              <a:buNone/>
            </a:pPr>
            <a:endParaRPr dirty="0"/>
          </a:p>
          <a:p>
            <a:pPr marL="0" lvl="0" indent="0">
              <a:spcBef>
                <a:spcPts val="0"/>
              </a:spcBef>
              <a:spcAft>
                <a:spcPts val="0"/>
              </a:spcAft>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29525" y="175575"/>
            <a:ext cx="6710400" cy="71310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GB" sz="1400" b="1">
                <a:solidFill>
                  <a:srgbClr val="2E3192"/>
                </a:solidFill>
              </a:rPr>
              <a:t>Job Description</a:t>
            </a:r>
            <a:endParaRPr sz="1400" b="1">
              <a:solidFill>
                <a:srgbClr val="2E3192"/>
              </a:solidFill>
            </a:endParaRPr>
          </a:p>
          <a:p>
            <a:pPr marL="0" lvl="0" indent="0">
              <a:spcBef>
                <a:spcPts val="0"/>
              </a:spcBef>
              <a:spcAft>
                <a:spcPts val="0"/>
              </a:spcAft>
              <a:buClr>
                <a:schemeClr val="dk1"/>
              </a:buClr>
              <a:buSzPts val="1100"/>
              <a:buFont typeface="Arial"/>
              <a:buNone/>
            </a:pPr>
            <a:r>
              <a:rPr lang="en-GB" sz="1300" b="1">
                <a:solidFill>
                  <a:srgbClr val="06B5F4"/>
                </a:solidFill>
              </a:rPr>
              <a:t>Job Title</a:t>
            </a:r>
            <a:endParaRPr sz="1300" b="1">
              <a:solidFill>
                <a:srgbClr val="06B5F4"/>
              </a:solidFill>
            </a:endParaRPr>
          </a:p>
          <a:p>
            <a:pPr marL="0" lvl="0" indent="0">
              <a:spcBef>
                <a:spcPts val="0"/>
              </a:spcBef>
              <a:spcAft>
                <a:spcPts val="0"/>
              </a:spcAft>
              <a:buClr>
                <a:schemeClr val="dk1"/>
              </a:buClr>
              <a:buSzPts val="1100"/>
              <a:buFont typeface="Arial"/>
              <a:buNone/>
            </a:pPr>
            <a:r>
              <a:rPr lang="en-GB"/>
              <a:t>Teacher of Science</a:t>
            </a:r>
            <a:endParaRPr/>
          </a:p>
          <a:p>
            <a:pPr marL="0" lvl="0" indent="0">
              <a:spcBef>
                <a:spcPts val="0"/>
              </a:spcBef>
              <a:spcAft>
                <a:spcPts val="0"/>
              </a:spcAft>
              <a:buClr>
                <a:schemeClr val="dk1"/>
              </a:buClr>
              <a:buSzPts val="1100"/>
              <a:buFont typeface="Arial"/>
              <a:buNone/>
            </a:pPr>
            <a:endParaRPr/>
          </a:p>
          <a:p>
            <a:pPr marL="0" lvl="0" indent="0">
              <a:spcBef>
                <a:spcPts val="0"/>
              </a:spcBef>
              <a:spcAft>
                <a:spcPts val="0"/>
              </a:spcAft>
              <a:buClr>
                <a:schemeClr val="dk1"/>
              </a:buClr>
              <a:buSzPts val="1100"/>
              <a:buFont typeface="Arial"/>
              <a:buNone/>
            </a:pPr>
            <a:r>
              <a:rPr lang="en-GB" sz="1300" b="1">
                <a:solidFill>
                  <a:srgbClr val="06B5F4"/>
                </a:solidFill>
              </a:rPr>
              <a:t>Reports to</a:t>
            </a:r>
            <a:endParaRPr sz="1300" b="1">
              <a:solidFill>
                <a:srgbClr val="06B5F4"/>
              </a:solidFill>
            </a:endParaRPr>
          </a:p>
          <a:p>
            <a:pPr marL="0" lvl="0" indent="0">
              <a:spcBef>
                <a:spcPts val="0"/>
              </a:spcBef>
              <a:spcAft>
                <a:spcPts val="0"/>
              </a:spcAft>
              <a:buClr>
                <a:schemeClr val="dk1"/>
              </a:buClr>
              <a:buSzPts val="1100"/>
              <a:buFont typeface="Arial"/>
              <a:buNone/>
            </a:pPr>
            <a:r>
              <a:rPr lang="en-GB">
                <a:solidFill>
                  <a:srgbClr val="000000"/>
                </a:solidFill>
              </a:rPr>
              <a:t>Leader of Science</a:t>
            </a:r>
            <a:endParaRPr>
              <a:solidFill>
                <a:srgbClr val="000000"/>
              </a:solidFill>
            </a:endParaRPr>
          </a:p>
          <a:p>
            <a:pPr marL="0" lvl="0" indent="0">
              <a:spcBef>
                <a:spcPts val="0"/>
              </a:spcBef>
              <a:spcAft>
                <a:spcPts val="0"/>
              </a:spcAft>
              <a:buClr>
                <a:schemeClr val="dk1"/>
              </a:buClr>
              <a:buSzPts val="1100"/>
              <a:buFont typeface="Arial"/>
              <a:buNone/>
            </a:pPr>
            <a:endParaRPr/>
          </a:p>
          <a:p>
            <a:pPr marL="0" lvl="0" indent="0">
              <a:spcBef>
                <a:spcPts val="0"/>
              </a:spcBef>
              <a:spcAft>
                <a:spcPts val="0"/>
              </a:spcAft>
              <a:buClr>
                <a:schemeClr val="dk1"/>
              </a:buClr>
              <a:buSzPts val="1100"/>
              <a:buFont typeface="Arial"/>
              <a:buNone/>
            </a:pPr>
            <a:r>
              <a:rPr lang="en-GB" sz="1300" b="1">
                <a:solidFill>
                  <a:srgbClr val="06B5F4"/>
                </a:solidFill>
              </a:rPr>
              <a:t>Job Purpose</a:t>
            </a:r>
            <a:endParaRPr sz="1300" b="1">
              <a:solidFill>
                <a:srgbClr val="06B5F4"/>
              </a:solidFill>
            </a:endParaRPr>
          </a:p>
          <a:p>
            <a:pPr marL="0" lvl="0" indent="0">
              <a:spcBef>
                <a:spcPts val="0"/>
              </a:spcBef>
              <a:spcAft>
                <a:spcPts val="0"/>
              </a:spcAft>
              <a:buClr>
                <a:schemeClr val="dk1"/>
              </a:buClr>
              <a:buSzPts val="1100"/>
              <a:buFont typeface="Arial"/>
              <a:buNone/>
            </a:pPr>
            <a:r>
              <a:rPr lang="en-GB"/>
              <a:t>To contribute to the development of a strong, effective academy with an emphasis on promoting a culture of educational excellence, within a caring and secure environment enriched with the values of engage, respect, aspire which extends beyond the academy into the wider community.</a:t>
            </a:r>
            <a:endParaRPr/>
          </a:p>
          <a:p>
            <a:pPr marL="0" lvl="0" indent="0">
              <a:spcBef>
                <a:spcPts val="0"/>
              </a:spcBef>
              <a:spcAft>
                <a:spcPts val="0"/>
              </a:spcAft>
              <a:buClr>
                <a:schemeClr val="dk1"/>
              </a:buClr>
              <a:buSzPts val="1100"/>
              <a:buFont typeface="Arial"/>
              <a:buNone/>
            </a:pPr>
            <a:endParaRPr/>
          </a:p>
          <a:p>
            <a:pPr marL="0" lvl="0" indent="0">
              <a:spcBef>
                <a:spcPts val="0"/>
              </a:spcBef>
              <a:spcAft>
                <a:spcPts val="0"/>
              </a:spcAft>
              <a:buClr>
                <a:schemeClr val="dk1"/>
              </a:buClr>
              <a:buSzPts val="1100"/>
              <a:buFont typeface="Arial"/>
              <a:buNone/>
            </a:pPr>
            <a:r>
              <a:rPr lang="en-GB"/>
              <a:t>To develop, maintain and enhance a curriculum which, at all phases, offers relevant, challenging and extended opportunities for academic and personal development helping to ensure that all students and staff achieve their personal best and that students maintain progress into the next phase of their learning.</a:t>
            </a:r>
            <a:endParaRPr/>
          </a:p>
          <a:p>
            <a:pPr marL="0" lvl="0" indent="0">
              <a:spcBef>
                <a:spcPts val="0"/>
              </a:spcBef>
              <a:spcAft>
                <a:spcPts val="0"/>
              </a:spcAft>
              <a:buClr>
                <a:schemeClr val="dk1"/>
              </a:buClr>
              <a:buSzPts val="1100"/>
              <a:buFont typeface="Arial"/>
              <a:buNone/>
            </a:pPr>
            <a:endParaRPr/>
          </a:p>
          <a:p>
            <a:pPr marL="0" lvl="0" indent="0">
              <a:spcBef>
                <a:spcPts val="0"/>
              </a:spcBef>
              <a:spcAft>
                <a:spcPts val="0"/>
              </a:spcAft>
              <a:buClr>
                <a:schemeClr val="dk1"/>
              </a:buClr>
              <a:buSzPts val="1100"/>
              <a:buFont typeface="Arial"/>
              <a:buNone/>
            </a:pPr>
            <a:r>
              <a:rPr lang="en-GB" sz="1300" b="1">
                <a:solidFill>
                  <a:srgbClr val="06B5F4"/>
                </a:solidFill>
              </a:rPr>
              <a:t>Teaching and Learning</a:t>
            </a:r>
            <a:endParaRPr/>
          </a:p>
          <a:p>
            <a:pPr marL="0" lvl="0" indent="0">
              <a:spcBef>
                <a:spcPts val="0"/>
              </a:spcBef>
              <a:spcAft>
                <a:spcPts val="0"/>
              </a:spcAft>
              <a:buClr>
                <a:schemeClr val="dk1"/>
              </a:buClr>
              <a:buSzPts val="1100"/>
              <a:buFont typeface="Arial"/>
              <a:buNone/>
            </a:pPr>
            <a:r>
              <a:rPr lang="en-GB"/>
              <a:t>Teach Science within the Route 39 Academy Curriculum Guidelines</a:t>
            </a:r>
            <a:endParaRPr/>
          </a:p>
          <a:p>
            <a:pPr marL="457200" lvl="0" indent="-304800">
              <a:spcBef>
                <a:spcPts val="0"/>
              </a:spcBef>
              <a:spcAft>
                <a:spcPts val="0"/>
              </a:spcAft>
              <a:buSzPts val="1200"/>
              <a:buChar char="●"/>
            </a:pPr>
            <a:r>
              <a:rPr lang="en-GB"/>
              <a:t>To deliver excellent lessons week in, week out</a:t>
            </a:r>
            <a:endParaRPr/>
          </a:p>
          <a:p>
            <a:pPr marL="457200" lvl="0" indent="-304800">
              <a:spcBef>
                <a:spcPts val="0"/>
              </a:spcBef>
              <a:spcAft>
                <a:spcPts val="0"/>
              </a:spcAft>
              <a:buSzPts val="1200"/>
              <a:buChar char="●"/>
            </a:pPr>
            <a:r>
              <a:rPr lang="en-GB"/>
              <a:t>To peer coach others to deliver excellent lessons week in, and week out</a:t>
            </a:r>
            <a:endParaRPr/>
          </a:p>
          <a:p>
            <a:pPr marL="457200" lvl="0" indent="-304800">
              <a:spcBef>
                <a:spcPts val="0"/>
              </a:spcBef>
              <a:spcAft>
                <a:spcPts val="0"/>
              </a:spcAft>
              <a:buSzPts val="1200"/>
              <a:buChar char="●"/>
            </a:pPr>
            <a:r>
              <a:rPr lang="en-GB"/>
              <a:t>To provide on-going, specific and personal feedback to students on a regular basis</a:t>
            </a:r>
            <a:endParaRPr/>
          </a:p>
          <a:p>
            <a:pPr marL="457200" lvl="0" indent="-304800">
              <a:spcBef>
                <a:spcPts val="0"/>
              </a:spcBef>
              <a:spcAft>
                <a:spcPts val="0"/>
              </a:spcAft>
              <a:buSzPts val="1200"/>
              <a:buChar char="●"/>
            </a:pPr>
            <a:r>
              <a:rPr lang="en-GB"/>
              <a:t>To observe outstanding peers in order to improve your practice</a:t>
            </a:r>
            <a:endParaRPr/>
          </a:p>
          <a:p>
            <a:pPr marL="457200" lvl="0" indent="-304800">
              <a:spcBef>
                <a:spcPts val="0"/>
              </a:spcBef>
              <a:spcAft>
                <a:spcPts val="0"/>
              </a:spcAft>
              <a:buSzPts val="1200"/>
              <a:buChar char="●"/>
            </a:pPr>
            <a:r>
              <a:rPr lang="en-GB"/>
              <a:t>To have an ‘open door’ policy so colleagues can observe your lessons</a:t>
            </a:r>
            <a:endParaRPr/>
          </a:p>
          <a:p>
            <a:pPr marL="457200" lvl="0" indent="-304800">
              <a:spcBef>
                <a:spcPts val="0"/>
              </a:spcBef>
              <a:spcAft>
                <a:spcPts val="0"/>
              </a:spcAft>
              <a:buSzPts val="1200"/>
              <a:buChar char="●"/>
            </a:pPr>
            <a:r>
              <a:rPr lang="en-GB"/>
              <a:t>To have the skill and flexibility to deliver excellent lessons in new ways, in new settings and with new curriculum content</a:t>
            </a:r>
            <a:endParaRPr/>
          </a:p>
          <a:p>
            <a:pPr marL="457200" lvl="0" indent="-304800">
              <a:spcBef>
                <a:spcPts val="0"/>
              </a:spcBef>
              <a:spcAft>
                <a:spcPts val="0"/>
              </a:spcAft>
              <a:buSzPts val="1200"/>
              <a:buChar char="●"/>
            </a:pPr>
            <a:r>
              <a:rPr lang="en-GB"/>
              <a:t>To plan for outstanding lessons across a scheme of work, a term, a year and across different ages</a:t>
            </a:r>
            <a:endParaRPr/>
          </a:p>
          <a:p>
            <a:pPr marL="457200" lvl="0" indent="-304800">
              <a:spcBef>
                <a:spcPts val="0"/>
              </a:spcBef>
              <a:spcAft>
                <a:spcPts val="0"/>
              </a:spcAft>
              <a:buSzPts val="1200"/>
              <a:buChar char="●"/>
            </a:pPr>
            <a:r>
              <a:rPr lang="en-GB"/>
              <a:t>To understand progression and be able to assess against benchmarks</a:t>
            </a:r>
            <a:endParaRPr/>
          </a:p>
          <a:p>
            <a:pPr marL="457200" lvl="0" indent="-304800">
              <a:spcBef>
                <a:spcPts val="0"/>
              </a:spcBef>
              <a:spcAft>
                <a:spcPts val="0"/>
              </a:spcAft>
              <a:buSzPts val="1200"/>
              <a:buChar char="●"/>
            </a:pPr>
            <a:r>
              <a:rPr lang="en-GB"/>
              <a:t>To be skilled at using data to plan learning and interventions for individual students</a:t>
            </a:r>
            <a:endParaRPr/>
          </a:p>
          <a:p>
            <a:pPr marL="457200" lvl="0" indent="-304800">
              <a:spcBef>
                <a:spcPts val="0"/>
              </a:spcBef>
              <a:spcAft>
                <a:spcPts val="0"/>
              </a:spcAft>
              <a:buSzPts val="1200"/>
              <a:buChar char="●"/>
            </a:pPr>
            <a:r>
              <a:rPr lang="en-GB"/>
              <a:t>Maintain resources to the required safety standards and renew, as necessary within the budgetary allowance</a:t>
            </a:r>
            <a:endParaRPr/>
          </a:p>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Clr>
                <a:schemeClr val="dk1"/>
              </a:buClr>
              <a:buSzPts val="1100"/>
              <a:buFont typeface="Arial"/>
              <a:buNone/>
            </a:pPr>
            <a:endParaRPr/>
          </a:p>
          <a:p>
            <a:pPr marL="0" lvl="0" indent="0">
              <a:spcBef>
                <a:spcPts val="0"/>
              </a:spcBef>
              <a:spcAft>
                <a:spcPts val="0"/>
              </a:spcAft>
              <a:buClr>
                <a:schemeClr val="dk1"/>
              </a:buClr>
              <a:buSzPts val="1100"/>
              <a:buFont typeface="Arial"/>
              <a:buNone/>
            </a:pPr>
            <a:endParaRPr/>
          </a:p>
          <a:p>
            <a:pPr marL="0" lvl="0" indent="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29525" y="175575"/>
            <a:ext cx="6710400" cy="7131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a:p>
            <a:pPr marL="0" lvl="0" indent="0">
              <a:spcBef>
                <a:spcPts val="0"/>
              </a:spcBef>
              <a:spcAft>
                <a:spcPts val="0"/>
              </a:spcAft>
              <a:buClr>
                <a:schemeClr val="dk1"/>
              </a:buClr>
              <a:buSzPts val="1100"/>
              <a:buFont typeface="Arial"/>
              <a:buNone/>
            </a:pPr>
            <a:r>
              <a:rPr lang="en-GB" sz="1300" b="1" dirty="0">
                <a:solidFill>
                  <a:srgbClr val="06B5F4"/>
                </a:solidFill>
              </a:rPr>
              <a:t>Curriculum</a:t>
            </a:r>
            <a:endParaRPr dirty="0"/>
          </a:p>
          <a:p>
            <a:pPr marL="457200" lvl="0" indent="-304800">
              <a:spcBef>
                <a:spcPts val="0"/>
              </a:spcBef>
              <a:spcAft>
                <a:spcPts val="0"/>
              </a:spcAft>
              <a:buSzPts val="1200"/>
              <a:buChar char="●"/>
            </a:pPr>
            <a:r>
              <a:rPr lang="en-GB" dirty="0"/>
              <a:t>To develop a curriculum where students are excited and see the relevance and connections of their learning</a:t>
            </a:r>
            <a:endParaRPr dirty="0"/>
          </a:p>
          <a:p>
            <a:pPr marL="457200" lvl="0" indent="-304800">
              <a:spcBef>
                <a:spcPts val="0"/>
              </a:spcBef>
              <a:spcAft>
                <a:spcPts val="0"/>
              </a:spcAft>
              <a:buSzPts val="1200"/>
              <a:buChar char="●"/>
            </a:pPr>
            <a:r>
              <a:rPr lang="en-GB" dirty="0"/>
              <a:t>To use debate and enquiry to further student understanding</a:t>
            </a:r>
            <a:endParaRPr dirty="0"/>
          </a:p>
          <a:p>
            <a:pPr marL="457200" lvl="0" indent="-304800">
              <a:spcBef>
                <a:spcPts val="0"/>
              </a:spcBef>
              <a:spcAft>
                <a:spcPts val="0"/>
              </a:spcAft>
              <a:buSzPts val="1200"/>
              <a:buChar char="●"/>
            </a:pPr>
            <a:r>
              <a:rPr lang="en-GB" dirty="0"/>
              <a:t>To set up the systems, routines and high standards of a new curriculum</a:t>
            </a:r>
            <a:endParaRPr dirty="0"/>
          </a:p>
          <a:p>
            <a:pPr marL="457200" lvl="0" indent="-304800">
              <a:spcBef>
                <a:spcPts val="0"/>
              </a:spcBef>
              <a:spcAft>
                <a:spcPts val="0"/>
              </a:spcAft>
              <a:buSzPts val="1200"/>
              <a:buChar char="●"/>
            </a:pPr>
            <a:r>
              <a:rPr lang="en-GB" dirty="0"/>
              <a:t>Develop and implement a strategy for teaching the curriculum</a:t>
            </a:r>
            <a:endParaRPr dirty="0"/>
          </a:p>
          <a:p>
            <a:pPr marL="457200" lvl="0" indent="-304800">
              <a:spcBef>
                <a:spcPts val="0"/>
              </a:spcBef>
              <a:spcAft>
                <a:spcPts val="0"/>
              </a:spcAft>
              <a:buSzPts val="1200"/>
              <a:buChar char="●"/>
            </a:pPr>
            <a:r>
              <a:rPr lang="en-GB" dirty="0"/>
              <a:t>To use data to intervene where there is underachievement</a:t>
            </a:r>
            <a:endParaRPr dirty="0"/>
          </a:p>
          <a:p>
            <a:pPr marL="457200" lvl="0" indent="-304800">
              <a:spcBef>
                <a:spcPts val="0"/>
              </a:spcBef>
              <a:spcAft>
                <a:spcPts val="0"/>
              </a:spcAft>
              <a:buSzPts val="1200"/>
              <a:buChar char="●"/>
            </a:pPr>
            <a:r>
              <a:rPr lang="en-GB" dirty="0"/>
              <a:t>To develop high quality schemes of work and lesson plans</a:t>
            </a:r>
            <a:endParaRPr dirty="0"/>
          </a:p>
          <a:p>
            <a:pPr marL="457200" lvl="0" indent="-304800">
              <a:spcBef>
                <a:spcPts val="0"/>
              </a:spcBef>
              <a:spcAft>
                <a:spcPts val="0"/>
              </a:spcAft>
              <a:buSzPts val="1200"/>
              <a:buChar char="●"/>
            </a:pPr>
            <a:r>
              <a:rPr lang="en-GB" dirty="0"/>
              <a:t>To enrich the curriculum with outside visits, speakers and events</a:t>
            </a:r>
            <a:endParaRPr dirty="0"/>
          </a:p>
          <a:p>
            <a:pPr marL="0" lvl="0" indent="0">
              <a:spcBef>
                <a:spcPts val="0"/>
              </a:spcBef>
              <a:spcAft>
                <a:spcPts val="0"/>
              </a:spcAft>
              <a:buClr>
                <a:schemeClr val="dk1"/>
              </a:buClr>
              <a:buSzPts val="1100"/>
              <a:buFont typeface="Arial"/>
              <a:buNone/>
            </a:pPr>
            <a:endParaRPr dirty="0"/>
          </a:p>
          <a:p>
            <a:pPr marL="0" lvl="0" indent="0">
              <a:spcBef>
                <a:spcPts val="0"/>
              </a:spcBef>
              <a:spcAft>
                <a:spcPts val="0"/>
              </a:spcAft>
              <a:buClr>
                <a:schemeClr val="dk1"/>
              </a:buClr>
              <a:buSzPts val="1100"/>
              <a:buFont typeface="Arial"/>
              <a:buNone/>
            </a:pPr>
            <a:r>
              <a:rPr lang="en-GB" sz="1300" b="1" dirty="0">
                <a:solidFill>
                  <a:srgbClr val="06B5F4"/>
                </a:solidFill>
              </a:rPr>
              <a:t>A new pedagogy</a:t>
            </a:r>
            <a:endParaRPr dirty="0"/>
          </a:p>
          <a:p>
            <a:pPr marL="457200" lvl="0" indent="-304800">
              <a:spcBef>
                <a:spcPts val="0"/>
              </a:spcBef>
              <a:spcAft>
                <a:spcPts val="0"/>
              </a:spcAft>
              <a:buSzPts val="1200"/>
              <a:buChar char="●"/>
            </a:pPr>
            <a:r>
              <a:rPr lang="en-GB" dirty="0"/>
              <a:t>To plan and deliver inter-disciplinary projects which bring together knowledge and skills, are focused on real-world enquiries and which culminate in a high quality end product</a:t>
            </a:r>
            <a:endParaRPr dirty="0"/>
          </a:p>
          <a:p>
            <a:pPr marL="457200" lvl="0" indent="-304800">
              <a:spcBef>
                <a:spcPts val="0"/>
              </a:spcBef>
              <a:spcAft>
                <a:spcPts val="0"/>
              </a:spcAft>
              <a:buSzPts val="1200"/>
              <a:buChar char="●"/>
            </a:pPr>
            <a:r>
              <a:rPr lang="en-GB" dirty="0"/>
              <a:t>To be interested in new ways of delivering our curriculum in the community, in the countryside, in different learning spaces</a:t>
            </a:r>
            <a:endParaRPr dirty="0"/>
          </a:p>
          <a:p>
            <a:pPr marL="457200" lvl="0" indent="-304800">
              <a:spcBef>
                <a:spcPts val="0"/>
              </a:spcBef>
              <a:spcAft>
                <a:spcPts val="0"/>
              </a:spcAft>
              <a:buSzPts val="1200"/>
              <a:buChar char="●"/>
            </a:pPr>
            <a:r>
              <a:rPr lang="en-GB" dirty="0"/>
              <a:t>To organise trips and exchanges to further children’s understanding</a:t>
            </a:r>
            <a:endParaRPr dirty="0"/>
          </a:p>
          <a:p>
            <a:pPr marL="457200" lvl="0" indent="-304800">
              <a:spcBef>
                <a:spcPts val="0"/>
              </a:spcBef>
              <a:spcAft>
                <a:spcPts val="0"/>
              </a:spcAft>
              <a:buSzPts val="1200"/>
              <a:buChar char="●"/>
            </a:pPr>
            <a:r>
              <a:rPr lang="en-GB" dirty="0"/>
              <a:t>To contribute to and run extended curriculum opportunities</a:t>
            </a:r>
            <a:endParaRPr dirty="0"/>
          </a:p>
          <a:p>
            <a:pPr marL="457200" lvl="0" indent="-304800">
              <a:spcBef>
                <a:spcPts val="0"/>
              </a:spcBef>
              <a:spcAft>
                <a:spcPts val="0"/>
              </a:spcAft>
              <a:buSzPts val="1200"/>
              <a:buChar char="●"/>
            </a:pPr>
            <a:r>
              <a:rPr lang="en-GB" dirty="0"/>
              <a:t>To ensure that learning habits underpin each and every learning experience</a:t>
            </a:r>
            <a:endParaRPr dirty="0"/>
          </a:p>
          <a:p>
            <a:pPr marL="457200" lvl="0" indent="-304800">
              <a:spcBef>
                <a:spcPts val="0"/>
              </a:spcBef>
              <a:spcAft>
                <a:spcPts val="0"/>
              </a:spcAft>
              <a:buSzPts val="1200"/>
              <a:buChar char="●"/>
            </a:pPr>
            <a:r>
              <a:rPr lang="en-GB" dirty="0"/>
              <a:t>To be innovative at using new technology to enhance learning</a:t>
            </a:r>
            <a:endParaRPr dirty="0"/>
          </a:p>
          <a:p>
            <a:pPr marL="457200" lvl="0" indent="-304800">
              <a:spcBef>
                <a:spcPts val="0"/>
              </a:spcBef>
              <a:spcAft>
                <a:spcPts val="0"/>
              </a:spcAft>
              <a:buSzPts val="1200"/>
              <a:buChar char="●"/>
            </a:pPr>
            <a:r>
              <a:rPr lang="en-GB" dirty="0"/>
              <a:t>To support student study (independent and collaborative)</a:t>
            </a:r>
            <a:endParaRPr dirty="0"/>
          </a:p>
          <a:p>
            <a:pPr marL="0" lvl="0" indent="0">
              <a:spcBef>
                <a:spcPts val="0"/>
              </a:spcBef>
              <a:spcAft>
                <a:spcPts val="0"/>
              </a:spcAft>
              <a:buClr>
                <a:schemeClr val="dk1"/>
              </a:buClr>
              <a:buSzPts val="1100"/>
              <a:buFont typeface="Arial"/>
              <a:buNone/>
            </a:pPr>
            <a:endParaRPr dirty="0"/>
          </a:p>
          <a:p>
            <a:pPr marL="0" lvl="0" indent="0">
              <a:spcBef>
                <a:spcPts val="0"/>
              </a:spcBef>
              <a:spcAft>
                <a:spcPts val="0"/>
              </a:spcAft>
              <a:buClr>
                <a:schemeClr val="dk1"/>
              </a:buClr>
              <a:buSzPts val="1100"/>
              <a:buFont typeface="Arial"/>
              <a:buNone/>
            </a:pPr>
            <a:r>
              <a:rPr lang="en-GB" sz="1300" b="1" dirty="0">
                <a:solidFill>
                  <a:srgbClr val="06B5F4"/>
                </a:solidFill>
              </a:rPr>
              <a:t>Learning and collaborating</a:t>
            </a:r>
            <a:endParaRPr dirty="0"/>
          </a:p>
          <a:p>
            <a:pPr marL="457200" lvl="0" indent="-304800">
              <a:spcBef>
                <a:spcPts val="0"/>
              </a:spcBef>
              <a:spcAft>
                <a:spcPts val="0"/>
              </a:spcAft>
              <a:buSzPts val="1200"/>
              <a:buChar char="●"/>
            </a:pPr>
            <a:r>
              <a:rPr lang="en-GB" dirty="0"/>
              <a:t>To be a creative and deep thinker about pedagogy</a:t>
            </a:r>
            <a:endParaRPr dirty="0"/>
          </a:p>
          <a:p>
            <a:pPr marL="457200" lvl="0" indent="-304800">
              <a:spcBef>
                <a:spcPts val="0"/>
              </a:spcBef>
              <a:spcAft>
                <a:spcPts val="0"/>
              </a:spcAft>
              <a:buSzPts val="1200"/>
              <a:buChar char="●"/>
            </a:pPr>
            <a:r>
              <a:rPr lang="en-GB" dirty="0"/>
              <a:t>To work with colleagues to plan the whole academy’s curriculum</a:t>
            </a:r>
            <a:endParaRPr dirty="0"/>
          </a:p>
          <a:p>
            <a:pPr marL="457200" lvl="0" indent="-304800">
              <a:spcBef>
                <a:spcPts val="0"/>
              </a:spcBef>
              <a:spcAft>
                <a:spcPts val="0"/>
              </a:spcAft>
              <a:buSzPts val="1200"/>
              <a:buChar char="●"/>
            </a:pPr>
            <a:r>
              <a:rPr lang="en-GB" dirty="0"/>
              <a:t>To reflect constantly on what and how children learn</a:t>
            </a:r>
            <a:endParaRPr dirty="0"/>
          </a:p>
          <a:p>
            <a:pPr marL="457200" lvl="0" indent="-304800">
              <a:spcBef>
                <a:spcPts val="0"/>
              </a:spcBef>
              <a:spcAft>
                <a:spcPts val="0"/>
              </a:spcAft>
              <a:buSzPts val="1200"/>
              <a:buChar char="●"/>
            </a:pPr>
            <a:r>
              <a:rPr lang="en-GB" dirty="0"/>
              <a:t>To work with colleagues to address particular learning challenges</a:t>
            </a:r>
            <a:endParaRPr dirty="0"/>
          </a:p>
          <a:p>
            <a:pPr marL="457200" lvl="0" indent="-304800">
              <a:spcBef>
                <a:spcPts val="0"/>
              </a:spcBef>
              <a:spcAft>
                <a:spcPts val="0"/>
              </a:spcAft>
              <a:buSzPts val="1200"/>
              <a:buChar char="●"/>
            </a:pPr>
            <a:r>
              <a:rPr lang="en-GB" dirty="0"/>
              <a:t>To be immersed both in your subject specialism and the literature around how children learn</a:t>
            </a:r>
            <a:endParaRPr dirty="0"/>
          </a:p>
          <a:p>
            <a:pPr marL="457200" lvl="0" indent="-304800">
              <a:spcBef>
                <a:spcPts val="0"/>
              </a:spcBef>
              <a:spcAft>
                <a:spcPts val="0"/>
              </a:spcAft>
              <a:buSzPts val="1200"/>
              <a:buChar char="●"/>
            </a:pPr>
            <a:r>
              <a:rPr lang="en-GB" dirty="0"/>
              <a:t>To be interested in cutting edge techniques and research</a:t>
            </a:r>
            <a:endParaRPr dirty="0"/>
          </a:p>
          <a:p>
            <a:pPr marL="457200" lvl="0" indent="-304800">
              <a:spcBef>
                <a:spcPts val="0"/>
              </a:spcBef>
              <a:spcAft>
                <a:spcPts val="0"/>
              </a:spcAft>
              <a:buSzPts val="1200"/>
              <a:buChar char="●"/>
            </a:pPr>
            <a:r>
              <a:rPr lang="en-GB" dirty="0"/>
              <a:t>To ensure effective communication with parents so that they can support the academy and their child</a:t>
            </a:r>
            <a:endParaRPr dirty="0"/>
          </a:p>
          <a:p>
            <a:pPr marL="0" lvl="0" indent="0" rtl="0">
              <a:spcBef>
                <a:spcPts val="0"/>
              </a:spcBef>
              <a:spcAft>
                <a:spcPts val="0"/>
              </a:spcAft>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29525" y="175575"/>
            <a:ext cx="6710400" cy="7131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a:p>
            <a:pPr marL="0" lvl="0" indent="0" rtl="0">
              <a:spcBef>
                <a:spcPts val="0"/>
              </a:spcBef>
              <a:spcAft>
                <a:spcPts val="0"/>
              </a:spcAft>
              <a:buClr>
                <a:schemeClr val="dk1"/>
              </a:buClr>
              <a:buSzPts val="1100"/>
              <a:buFont typeface="Arial"/>
              <a:buNone/>
            </a:pPr>
            <a:r>
              <a:rPr lang="en-GB" sz="1300" b="1">
                <a:solidFill>
                  <a:srgbClr val="06B5F4"/>
                </a:solidFill>
              </a:rPr>
              <a:t>Leading Teaching and Learning</a:t>
            </a:r>
            <a:endParaRPr/>
          </a:p>
          <a:p>
            <a:pPr marL="457200" lvl="0" indent="-304800" rtl="0">
              <a:spcBef>
                <a:spcPts val="0"/>
              </a:spcBef>
              <a:spcAft>
                <a:spcPts val="0"/>
              </a:spcAft>
              <a:buSzPts val="1200"/>
              <a:buChar char="●"/>
            </a:pPr>
            <a:r>
              <a:rPr lang="en-GB"/>
              <a:t>To be accountable for student performance</a:t>
            </a:r>
            <a:endParaRPr/>
          </a:p>
          <a:p>
            <a:pPr marL="457200" lvl="0" indent="-304800" rtl="0">
              <a:spcBef>
                <a:spcPts val="0"/>
              </a:spcBef>
              <a:spcAft>
                <a:spcPts val="0"/>
              </a:spcAft>
              <a:buSzPts val="1200"/>
              <a:buChar char="●"/>
            </a:pPr>
            <a:r>
              <a:rPr lang="en-GB"/>
              <a:t>To employ effective monitoring and tracking systems to ensure all children are making progress</a:t>
            </a:r>
            <a:endParaRPr/>
          </a:p>
          <a:p>
            <a:pPr marL="457200" lvl="0" indent="-304800" rtl="0">
              <a:spcBef>
                <a:spcPts val="0"/>
              </a:spcBef>
              <a:spcAft>
                <a:spcPts val="0"/>
              </a:spcAft>
              <a:buSzPts val="1200"/>
              <a:buChar char="●"/>
            </a:pPr>
            <a:r>
              <a:rPr lang="en-GB"/>
              <a:t>To monitor the effectiveness of learning and teaching</a:t>
            </a:r>
            <a:endParaRPr/>
          </a:p>
          <a:p>
            <a:pPr marL="457200" lvl="0" indent="-304800" rtl="0">
              <a:spcBef>
                <a:spcPts val="0"/>
              </a:spcBef>
              <a:spcAft>
                <a:spcPts val="0"/>
              </a:spcAft>
              <a:buSzPts val="1200"/>
              <a:buChar char="●"/>
            </a:pPr>
            <a:r>
              <a:rPr lang="en-GB"/>
              <a:t>To devise exciting learning led projects with other staff</a:t>
            </a:r>
            <a:endParaRPr/>
          </a:p>
          <a:p>
            <a:pPr marL="457200" lvl="0" indent="-304800" rtl="0">
              <a:spcBef>
                <a:spcPts val="0"/>
              </a:spcBef>
              <a:spcAft>
                <a:spcPts val="0"/>
              </a:spcAft>
              <a:buSzPts val="1200"/>
              <a:buChar char="●"/>
            </a:pPr>
            <a:r>
              <a:rPr lang="en-GB"/>
              <a:t>To keep up-to-date with the latest developments in education and research</a:t>
            </a:r>
            <a:endParaRPr/>
          </a:p>
          <a:p>
            <a:pPr marL="457200" lvl="0" indent="-304800" rtl="0">
              <a:spcBef>
                <a:spcPts val="0"/>
              </a:spcBef>
              <a:spcAft>
                <a:spcPts val="0"/>
              </a:spcAft>
              <a:buSzPts val="1200"/>
              <a:buChar char="●"/>
            </a:pPr>
            <a:r>
              <a:rPr lang="en-GB"/>
              <a:t>To build partnerships with outside organisations</a:t>
            </a:r>
            <a:endParaRPr/>
          </a:p>
          <a:p>
            <a:pPr marL="457200" lvl="0" indent="-304800" rtl="0">
              <a:spcBef>
                <a:spcPts val="0"/>
              </a:spcBef>
              <a:spcAft>
                <a:spcPts val="0"/>
              </a:spcAft>
              <a:buSzPts val="1200"/>
              <a:buChar char="●"/>
            </a:pPr>
            <a:r>
              <a:rPr lang="en-GB"/>
              <a:t>To ensure other subjects are integrated into rich learning experiences</a:t>
            </a:r>
            <a:endParaRPr/>
          </a:p>
          <a:p>
            <a:pPr marL="457200" lvl="0" indent="-304800" rtl="0">
              <a:spcBef>
                <a:spcPts val="0"/>
              </a:spcBef>
              <a:spcAft>
                <a:spcPts val="0"/>
              </a:spcAft>
              <a:buSzPts val="1200"/>
              <a:buChar char="●"/>
            </a:pPr>
            <a:r>
              <a:rPr lang="en-GB"/>
              <a:t>Team-working and collaboration</a:t>
            </a:r>
            <a:endParaRPr/>
          </a:p>
          <a:p>
            <a:pPr marL="457200" lvl="0" indent="-304800" rtl="0">
              <a:spcBef>
                <a:spcPts val="0"/>
              </a:spcBef>
              <a:spcAft>
                <a:spcPts val="0"/>
              </a:spcAft>
              <a:buSzPts val="1200"/>
              <a:buChar char="●"/>
            </a:pPr>
            <a:r>
              <a:rPr lang="en-GB"/>
              <a:t>Participate in any relevant meetings and professional development opportunities that relate to the learners, curriculum or organisation of the academy, including pastoral arrangements and assemblies</a:t>
            </a:r>
            <a:endParaRPr/>
          </a:p>
          <a:p>
            <a:pPr marL="457200" lvl="0" indent="-304800" rtl="0">
              <a:spcBef>
                <a:spcPts val="0"/>
              </a:spcBef>
              <a:spcAft>
                <a:spcPts val="0"/>
              </a:spcAft>
              <a:buSzPts val="1200"/>
              <a:buChar char="●"/>
            </a:pPr>
            <a:r>
              <a:rPr lang="en-GB"/>
              <a:t>Work as a team member and identify opportunities for working with colleagues and sharing the development of effective practice with them</a:t>
            </a:r>
            <a:endParaRPr/>
          </a:p>
          <a:p>
            <a:pPr marL="457200" lvl="0" indent="-304800" rtl="0">
              <a:spcBef>
                <a:spcPts val="0"/>
              </a:spcBef>
              <a:spcAft>
                <a:spcPts val="0"/>
              </a:spcAft>
              <a:buSzPts val="1200"/>
              <a:buChar char="●"/>
            </a:pPr>
            <a:r>
              <a:rPr lang="en-GB"/>
              <a:t>Contribute to the professional development of other teachers and support staff, including the induction and assessment of new teachers and teachers serving induction periods</a:t>
            </a:r>
            <a:endParaRPr/>
          </a:p>
          <a:p>
            <a:pPr marL="457200" lvl="0" indent="-304800" rtl="0">
              <a:spcBef>
                <a:spcPts val="0"/>
              </a:spcBef>
              <a:spcAft>
                <a:spcPts val="0"/>
              </a:spcAft>
              <a:buSzPts val="1200"/>
              <a:buChar char="●"/>
            </a:pPr>
            <a:r>
              <a:rPr lang="en-GB"/>
              <a:t>Take part as required in the review, development and management of the extended curriculum</a:t>
            </a:r>
            <a:endParaRPr/>
          </a:p>
          <a:p>
            <a:pPr marL="457200" lvl="0" indent="-304800" rtl="0">
              <a:spcBef>
                <a:spcPts val="0"/>
              </a:spcBef>
              <a:spcAft>
                <a:spcPts val="0"/>
              </a:spcAft>
              <a:buSzPts val="1200"/>
              <a:buChar char="●"/>
            </a:pPr>
            <a:r>
              <a:rPr lang="en-GB"/>
              <a:t>To attend team meetings and contribute to the strategic direction of the academy</a:t>
            </a:r>
            <a:endParaRPr/>
          </a:p>
          <a:p>
            <a:pPr marL="457200" lvl="0" indent="-304800" rtl="0">
              <a:spcBef>
                <a:spcPts val="0"/>
              </a:spcBef>
              <a:spcAft>
                <a:spcPts val="0"/>
              </a:spcAft>
              <a:buSzPts val="1200"/>
              <a:buChar char="●"/>
            </a:pPr>
            <a:r>
              <a:rPr lang="en-GB"/>
              <a:t>Cover for absent colleagues as required by the Principal</a:t>
            </a:r>
            <a:endParaRPr/>
          </a:p>
          <a:p>
            <a:pPr marL="0" lvl="0" indent="0" rtl="0">
              <a:spcBef>
                <a:spcPts val="0"/>
              </a:spcBef>
              <a:spcAft>
                <a:spcPts val="0"/>
              </a:spcAft>
              <a:buClr>
                <a:schemeClr val="dk1"/>
              </a:buClr>
              <a:buSzPts val="1100"/>
              <a:buFont typeface="Arial"/>
              <a:buNone/>
            </a:pPr>
            <a:endParaRPr/>
          </a:p>
          <a:p>
            <a:pPr marL="0" lvl="0" indent="0" rtl="0">
              <a:spcBef>
                <a:spcPts val="0"/>
              </a:spcBef>
              <a:spcAft>
                <a:spcPts val="0"/>
              </a:spcAft>
              <a:buClr>
                <a:schemeClr val="dk1"/>
              </a:buClr>
              <a:buSzPts val="1100"/>
              <a:buFont typeface="Arial"/>
              <a:buNone/>
            </a:pPr>
            <a:r>
              <a:rPr lang="en-GB" sz="1300" b="1">
                <a:solidFill>
                  <a:srgbClr val="06B5F4"/>
                </a:solidFill>
              </a:rPr>
              <a:t>Other Professional Requirements</a:t>
            </a:r>
            <a:endParaRPr/>
          </a:p>
          <a:p>
            <a:pPr marL="457200" lvl="0" indent="-304800" rtl="0">
              <a:spcBef>
                <a:spcPts val="0"/>
              </a:spcBef>
              <a:spcAft>
                <a:spcPts val="0"/>
              </a:spcAft>
              <a:buSzPts val="1200"/>
              <a:buChar char="●"/>
            </a:pPr>
            <a:r>
              <a:rPr lang="en-GB"/>
              <a:t>To carry out other reasonable tasks from time to time as directed by the Principal</a:t>
            </a:r>
            <a:endParaRPr/>
          </a:p>
          <a:p>
            <a:pPr marL="0" lvl="0" indent="0" rtl="0">
              <a:spcBef>
                <a:spcPts val="0"/>
              </a:spcBef>
              <a:spcAft>
                <a:spcPts val="0"/>
              </a:spcAft>
              <a:buClr>
                <a:schemeClr val="dk1"/>
              </a:buClr>
              <a:buSzPts val="1100"/>
              <a:buFont typeface="Arial"/>
              <a:buNone/>
            </a:pPr>
            <a:endParaRPr/>
          </a:p>
          <a:p>
            <a:pPr marL="0" lvl="0" indent="0">
              <a:spcBef>
                <a:spcPts val="0"/>
              </a:spcBef>
              <a:spcAft>
                <a:spcPts val="0"/>
              </a:spcAft>
              <a:buNone/>
            </a:pPr>
            <a:r>
              <a:rPr lang="en-GB"/>
              <a:t>This job description is likely to evolve over time following consultation between the job holder and the Principal. It forms part of the contract of employment for the person appointed to the post.</a:t>
            </a:r>
            <a:endParaRPr/>
          </a:p>
          <a:p>
            <a:pPr marL="0" lvl="0" indent="0">
              <a:spcBef>
                <a:spcPts val="0"/>
              </a:spcBef>
              <a:spcAft>
                <a:spcPts val="0"/>
              </a:spcAft>
              <a:buNone/>
            </a:pPr>
            <a:endParaRPr sz="1300" b="1">
              <a:solidFill>
                <a:srgbClr val="06B5F4"/>
              </a:solidFill>
            </a:endParaRPr>
          </a:p>
          <a:p>
            <a:pPr marL="0" lvl="0" indent="0">
              <a:spcBef>
                <a:spcPts val="0"/>
              </a:spcBef>
              <a:spcAft>
                <a:spcPts val="0"/>
              </a:spcAft>
              <a:buNone/>
            </a:pPr>
            <a:r>
              <a:rPr lang="en-GB" sz="1300" b="1">
                <a:solidFill>
                  <a:srgbClr val="06B5F4"/>
                </a:solidFill>
              </a:rPr>
              <a:t>Organisation Chart</a:t>
            </a:r>
            <a:r>
              <a:rPr lang="en-GB"/>
              <a:t> </a:t>
            </a:r>
            <a:endParaRPr/>
          </a:p>
          <a:p>
            <a:pPr marL="0" lvl="0" indent="0" algn="ctr" rtl="0">
              <a:spcBef>
                <a:spcPts val="0"/>
              </a:spcBef>
              <a:spcAft>
                <a:spcPts val="0"/>
              </a:spcAft>
              <a:buNone/>
            </a:pPr>
            <a:r>
              <a:rPr lang="en-GB"/>
              <a:t>Principal</a:t>
            </a:r>
            <a:endParaRPr/>
          </a:p>
          <a:p>
            <a:pPr marL="0" lvl="0" indent="0" algn="ctr" rtl="0">
              <a:spcBef>
                <a:spcPts val="0"/>
              </a:spcBef>
              <a:spcAft>
                <a:spcPts val="0"/>
              </a:spcAft>
              <a:buNone/>
            </a:pPr>
            <a:r>
              <a:rPr lang="en-GB"/>
              <a:t>|</a:t>
            </a:r>
            <a:endParaRPr/>
          </a:p>
          <a:p>
            <a:pPr marL="0" lvl="0" indent="0" algn="ctr" rtl="0">
              <a:spcBef>
                <a:spcPts val="0"/>
              </a:spcBef>
              <a:spcAft>
                <a:spcPts val="0"/>
              </a:spcAft>
              <a:buNone/>
            </a:pPr>
            <a:r>
              <a:rPr lang="en-GB"/>
              <a:t>Senior Leadership Team</a:t>
            </a:r>
            <a:endParaRPr/>
          </a:p>
          <a:p>
            <a:pPr marL="0" lvl="0" indent="0" algn="ctr" rtl="0">
              <a:spcBef>
                <a:spcPts val="0"/>
              </a:spcBef>
              <a:spcAft>
                <a:spcPts val="0"/>
              </a:spcAft>
              <a:buNone/>
            </a:pPr>
            <a:r>
              <a:rPr lang="en-GB"/>
              <a:t>|                                  |                                      |</a:t>
            </a:r>
            <a:endParaRPr/>
          </a:p>
          <a:p>
            <a:pPr marL="0" lvl="0" indent="0" algn="ctr" rtl="0">
              <a:spcBef>
                <a:spcPts val="0"/>
              </a:spcBef>
              <a:spcAft>
                <a:spcPts val="0"/>
              </a:spcAft>
              <a:buNone/>
            </a:pPr>
            <a:r>
              <a:rPr lang="en-GB"/>
              <a:t>Teaching Staff      Teaching Assistants        Administrative and</a:t>
            </a:r>
            <a:endParaRPr/>
          </a:p>
          <a:p>
            <a:pPr marL="0" lvl="0" indent="0" algn="ctr" rtl="0">
              <a:spcBef>
                <a:spcPts val="0"/>
              </a:spcBef>
              <a:spcAft>
                <a:spcPts val="0"/>
              </a:spcAft>
              <a:buNone/>
            </a:pPr>
            <a:r>
              <a:rPr lang="en-GB"/>
              <a:t>                        (inc. Cover                	Technical Staff	</a:t>
            </a:r>
            <a:endParaRPr/>
          </a:p>
          <a:p>
            <a:pPr marL="0" lvl="0" indent="0" algn="ctr" rtl="0">
              <a:spcBef>
                <a:spcPts val="0"/>
              </a:spcBef>
              <a:spcAft>
                <a:spcPts val="0"/>
              </a:spcAft>
              <a:buClr>
                <a:schemeClr val="dk1"/>
              </a:buClr>
              <a:buSzPts val="1100"/>
              <a:buFont typeface="Arial"/>
              <a:buNone/>
            </a:pPr>
            <a:r>
              <a:rPr lang="en-GB"/>
              <a:t>Supervisors)</a:t>
            </a:r>
            <a:endParaRPr/>
          </a:p>
          <a:p>
            <a:pPr marL="0" lvl="0" indent="0" rtl="0">
              <a:spcBef>
                <a:spcPts val="0"/>
              </a:spcBef>
              <a:spcAft>
                <a:spcPts val="0"/>
              </a:spcAft>
              <a:buClr>
                <a:schemeClr val="dk1"/>
              </a:buClr>
              <a:buSzPts val="1100"/>
              <a:buFont typeface="Arial"/>
              <a:buNone/>
            </a:pPr>
            <a:endParaRPr/>
          </a:p>
          <a:p>
            <a:pPr marL="0" lvl="0" indent="0" rtl="0">
              <a:spcBef>
                <a:spcPts val="0"/>
              </a:spcBef>
              <a:spcAft>
                <a:spcPts val="0"/>
              </a:spcAft>
              <a:buNone/>
            </a:pPr>
            <a:endParaRPr/>
          </a:p>
          <a:p>
            <a:pPr marL="0" lvl="0" indent="0"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idx="2"/>
          </p:nvPr>
        </p:nvSpPr>
        <p:spPr>
          <a:xfrm>
            <a:off x="3875125" y="1240175"/>
            <a:ext cx="3207300" cy="5755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a:p>
            <a:pPr marL="0" lvl="0" indent="0">
              <a:spcBef>
                <a:spcPts val="0"/>
              </a:spcBef>
              <a:spcAft>
                <a:spcPts val="0"/>
              </a:spcAft>
              <a:buNone/>
            </a:pPr>
            <a:endParaRPr/>
          </a:p>
          <a:p>
            <a:pPr marL="457200" lvl="0" indent="-304800" rtl="0">
              <a:spcBef>
                <a:spcPts val="0"/>
              </a:spcBef>
              <a:spcAft>
                <a:spcPts val="0"/>
              </a:spcAft>
              <a:buSzPts val="1200"/>
              <a:buChar char="●"/>
            </a:pPr>
            <a:r>
              <a:rPr lang="en-GB"/>
              <a:t>Evidence of recent and relevant continuing professional development and study</a:t>
            </a:r>
            <a:endParaRPr/>
          </a:p>
          <a:p>
            <a:pPr marL="457200" lvl="0" indent="-304800" rtl="0">
              <a:spcBef>
                <a:spcPts val="0"/>
              </a:spcBef>
              <a:spcAft>
                <a:spcPts val="0"/>
              </a:spcAft>
              <a:buSzPts val="1200"/>
              <a:buChar char="●"/>
            </a:pPr>
            <a:r>
              <a:rPr lang="en-GB"/>
              <a:t>Evidence of teaching a second subject</a:t>
            </a:r>
            <a:endParaRPr/>
          </a:p>
          <a:p>
            <a:pPr marL="457200" lvl="0" indent="-304800" rtl="0">
              <a:spcBef>
                <a:spcPts val="0"/>
              </a:spcBef>
              <a:spcAft>
                <a:spcPts val="0"/>
              </a:spcAft>
              <a:buSzPts val="1200"/>
              <a:buChar char="●"/>
            </a:pPr>
            <a:r>
              <a:rPr lang="en-GB"/>
              <a:t>Experience of using ICT in innovative ways</a:t>
            </a:r>
            <a:endParaRPr/>
          </a:p>
          <a:p>
            <a:pPr marL="457200" lvl="0" indent="-304800" rtl="0">
              <a:spcBef>
                <a:spcPts val="0"/>
              </a:spcBef>
              <a:spcAft>
                <a:spcPts val="0"/>
              </a:spcAft>
              <a:buSzPts val="1200"/>
              <a:buChar char="●"/>
            </a:pPr>
            <a:r>
              <a:rPr lang="en-GB"/>
              <a:t>Experience of personal involvement in extra-curricular activities</a:t>
            </a:r>
            <a:endParaRPr/>
          </a:p>
          <a:p>
            <a:pPr marL="457200" lvl="0" indent="-304800" rtl="0">
              <a:spcBef>
                <a:spcPts val="0"/>
              </a:spcBef>
              <a:spcAft>
                <a:spcPts val="0"/>
              </a:spcAft>
              <a:buSzPts val="1200"/>
              <a:buChar char="●"/>
            </a:pPr>
            <a:r>
              <a:rPr lang="en-GB"/>
              <a:t>Experience and knowledge of TLO Learning Habits</a:t>
            </a:r>
            <a:endParaRPr/>
          </a:p>
          <a:p>
            <a:pPr marL="457200" lvl="0" indent="-304800" rtl="0">
              <a:spcBef>
                <a:spcPts val="0"/>
              </a:spcBef>
              <a:spcAft>
                <a:spcPts val="0"/>
              </a:spcAft>
              <a:buSzPts val="1200"/>
              <a:buChar char="●"/>
            </a:pPr>
            <a:r>
              <a:rPr lang="en-GB"/>
              <a:t>Experience and knowledge of restorative approaches</a:t>
            </a:r>
            <a:endParaRPr/>
          </a:p>
          <a:p>
            <a:pPr marL="457200" lvl="0" indent="-304800" rtl="0">
              <a:spcBef>
                <a:spcPts val="0"/>
              </a:spcBef>
              <a:spcAft>
                <a:spcPts val="0"/>
              </a:spcAft>
              <a:buSzPts val="1200"/>
              <a:buChar char="●"/>
            </a:pPr>
            <a:r>
              <a:rPr lang="en-GB"/>
              <a:t>Experience and knowledge of coaching</a:t>
            </a:r>
            <a:endParaRPr/>
          </a:p>
          <a:p>
            <a:pPr marL="457200" lvl="0" indent="-304800" rtl="0">
              <a:spcBef>
                <a:spcPts val="0"/>
              </a:spcBef>
              <a:spcAft>
                <a:spcPts val="0"/>
              </a:spcAft>
              <a:buSzPts val="1200"/>
              <a:buChar char="●"/>
            </a:pPr>
            <a:r>
              <a:rPr lang="en-GB"/>
              <a:t>Experience of teaching literacy</a:t>
            </a:r>
            <a:endParaRPr/>
          </a:p>
        </p:txBody>
      </p:sp>
      <p:sp>
        <p:nvSpPr>
          <p:cNvPr id="78" name="Shape 78"/>
          <p:cNvSpPr txBox="1">
            <a:spLocks noGrp="1"/>
          </p:cNvSpPr>
          <p:nvPr>
            <p:ph type="title"/>
          </p:nvPr>
        </p:nvSpPr>
        <p:spPr>
          <a:xfrm>
            <a:off x="429525" y="1240175"/>
            <a:ext cx="3207300" cy="5755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a:p>
            <a:pPr marL="0" lvl="0" indent="0">
              <a:spcBef>
                <a:spcPts val="0"/>
              </a:spcBef>
              <a:spcAft>
                <a:spcPts val="0"/>
              </a:spcAft>
              <a:buNone/>
            </a:pPr>
            <a:endParaRPr/>
          </a:p>
          <a:p>
            <a:pPr marL="457200" lvl="0" indent="-304800" rtl="0">
              <a:spcBef>
                <a:spcPts val="0"/>
              </a:spcBef>
              <a:spcAft>
                <a:spcPts val="0"/>
              </a:spcAft>
              <a:buSzPts val="1200"/>
              <a:buChar char="●"/>
            </a:pPr>
            <a:r>
              <a:rPr lang="en-GB"/>
              <a:t>Qualified Teacher Status</a:t>
            </a:r>
            <a:endParaRPr/>
          </a:p>
          <a:p>
            <a:pPr marL="457200" lvl="0" indent="-304800" rtl="0">
              <a:spcBef>
                <a:spcPts val="0"/>
              </a:spcBef>
              <a:spcAft>
                <a:spcPts val="0"/>
              </a:spcAft>
              <a:buSzPts val="1200"/>
              <a:buChar char="●"/>
            </a:pPr>
            <a:r>
              <a:rPr lang="en-GB"/>
              <a:t>Degree qualification in your teaching specialism</a:t>
            </a:r>
            <a:endParaRPr/>
          </a:p>
          <a:p>
            <a:pPr marL="457200" lvl="0" indent="-304800" rtl="0">
              <a:spcBef>
                <a:spcPts val="0"/>
              </a:spcBef>
              <a:spcAft>
                <a:spcPts val="0"/>
              </a:spcAft>
              <a:buSzPts val="1200"/>
              <a:buChar char="●"/>
            </a:pPr>
            <a:r>
              <a:rPr lang="en-GB"/>
              <a:t>An excellent teacher, achieving the ‘Teachers’ Standards’</a:t>
            </a:r>
            <a:endParaRPr/>
          </a:p>
          <a:p>
            <a:pPr marL="457200" lvl="0" indent="-304800" rtl="0">
              <a:spcBef>
                <a:spcPts val="0"/>
              </a:spcBef>
              <a:spcAft>
                <a:spcPts val="0"/>
              </a:spcAft>
              <a:buSzPts val="1200"/>
              <a:buChar char="●"/>
            </a:pPr>
            <a:r>
              <a:rPr lang="en-GB"/>
              <a:t>Evidence of taking responsibility for own professional development</a:t>
            </a:r>
            <a:endParaRPr/>
          </a:p>
          <a:p>
            <a:pPr marL="457200" lvl="0" indent="-304800" rtl="0">
              <a:spcBef>
                <a:spcPts val="0"/>
              </a:spcBef>
              <a:spcAft>
                <a:spcPts val="0"/>
              </a:spcAft>
              <a:buSzPts val="1200"/>
              <a:buChar char="●"/>
            </a:pPr>
            <a:r>
              <a:rPr lang="en-GB"/>
              <a:t>Evidence of outstanding teaching skills - having an impact on students’ learning, raising achievement and adding value</a:t>
            </a:r>
            <a:endParaRPr/>
          </a:p>
          <a:p>
            <a:pPr marL="457200" lvl="0" indent="-304800" rtl="0">
              <a:spcBef>
                <a:spcPts val="0"/>
              </a:spcBef>
              <a:spcAft>
                <a:spcPts val="0"/>
              </a:spcAft>
              <a:buSzPts val="1200"/>
              <a:buChar char="●"/>
            </a:pPr>
            <a:r>
              <a:rPr lang="en-GB"/>
              <a:t>Teaching to GCSE and A Level</a:t>
            </a:r>
            <a:endParaRPr/>
          </a:p>
          <a:p>
            <a:pPr marL="457200" lvl="0" indent="-304800" rtl="0">
              <a:spcBef>
                <a:spcPts val="0"/>
              </a:spcBef>
              <a:spcAft>
                <a:spcPts val="0"/>
              </a:spcAft>
              <a:buSzPts val="1200"/>
              <a:buChar char="●"/>
            </a:pPr>
            <a:r>
              <a:rPr lang="en-GB"/>
              <a:t>Knowledge of current developments in teaching and learning</a:t>
            </a:r>
            <a:endParaRPr/>
          </a:p>
          <a:p>
            <a:pPr marL="457200" lvl="0" indent="-304800" rtl="0">
              <a:spcBef>
                <a:spcPts val="0"/>
              </a:spcBef>
              <a:spcAft>
                <a:spcPts val="0"/>
              </a:spcAft>
              <a:buSzPts val="1200"/>
              <a:buChar char="●"/>
            </a:pPr>
            <a:r>
              <a:rPr lang="en-GB"/>
              <a:t>Evidence of working with other professionals as part of a team</a:t>
            </a:r>
            <a:endParaRPr/>
          </a:p>
        </p:txBody>
      </p:sp>
      <p:sp>
        <p:nvSpPr>
          <p:cNvPr id="79" name="Shape 79"/>
          <p:cNvSpPr txBox="1">
            <a:spLocks noGrp="1"/>
          </p:cNvSpPr>
          <p:nvPr>
            <p:ph type="title" idx="3"/>
          </p:nvPr>
        </p:nvSpPr>
        <p:spPr>
          <a:xfrm>
            <a:off x="429525" y="858275"/>
            <a:ext cx="3207300" cy="381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t>Essential</a:t>
            </a:r>
            <a:endParaRPr/>
          </a:p>
        </p:txBody>
      </p:sp>
      <p:sp>
        <p:nvSpPr>
          <p:cNvPr id="80" name="Shape 80"/>
          <p:cNvSpPr txBox="1">
            <a:spLocks noGrp="1"/>
          </p:cNvSpPr>
          <p:nvPr>
            <p:ph type="title" idx="4"/>
          </p:nvPr>
        </p:nvSpPr>
        <p:spPr>
          <a:xfrm>
            <a:off x="3875125" y="858275"/>
            <a:ext cx="3207300" cy="381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GB"/>
              <a:t>Desirable</a:t>
            </a:r>
            <a:endParaRPr/>
          </a:p>
        </p:txBody>
      </p:sp>
      <p:sp>
        <p:nvSpPr>
          <p:cNvPr id="81" name="Shape 81"/>
          <p:cNvSpPr txBox="1"/>
          <p:nvPr/>
        </p:nvSpPr>
        <p:spPr>
          <a:xfrm>
            <a:off x="420000" y="1231250"/>
            <a:ext cx="6662400" cy="381900"/>
          </a:xfrm>
          <a:prstGeom prst="rect">
            <a:avLst/>
          </a:prstGeom>
          <a:solidFill>
            <a:srgbClr val="2E3192"/>
          </a:solidFill>
          <a:ln>
            <a:noFill/>
          </a:ln>
        </p:spPr>
        <p:txBody>
          <a:bodyPr spcFirstLastPara="1" wrap="square" lIns="91425" tIns="91425" rIns="91425" bIns="91425" anchor="t" anchorCtr="0">
            <a:noAutofit/>
          </a:bodyPr>
          <a:lstStyle/>
          <a:p>
            <a:pPr marL="0" lvl="0" indent="0">
              <a:spcBef>
                <a:spcPts val="0"/>
              </a:spcBef>
              <a:spcAft>
                <a:spcPts val="0"/>
              </a:spcAft>
              <a:buNone/>
            </a:pPr>
            <a:r>
              <a:rPr lang="en-GB" sz="1200" b="1">
                <a:solidFill>
                  <a:schemeClr val="lt1"/>
                </a:solidFill>
              </a:rPr>
              <a:t>Knowledge, Experience and Training</a:t>
            </a:r>
            <a:endParaRPr sz="1200" b="1">
              <a:solidFill>
                <a:schemeClr val="lt1"/>
              </a:solidFill>
            </a:endParaRPr>
          </a:p>
        </p:txBody>
      </p:sp>
      <p:sp>
        <p:nvSpPr>
          <p:cNvPr id="82" name="Shape 82"/>
          <p:cNvSpPr txBox="1"/>
          <p:nvPr/>
        </p:nvSpPr>
        <p:spPr>
          <a:xfrm>
            <a:off x="4456100" y="1207700"/>
            <a:ext cx="2643000" cy="276600"/>
          </a:xfrm>
          <a:prstGeom prst="rect">
            <a:avLst/>
          </a:prstGeom>
          <a:noFill/>
          <a:ln>
            <a:noFill/>
          </a:ln>
        </p:spPr>
        <p:txBody>
          <a:bodyPr spcFirstLastPara="1" wrap="square" lIns="91425" tIns="91425" rIns="91425" bIns="91425" anchor="t" anchorCtr="0">
            <a:noAutofit/>
          </a:bodyPr>
          <a:lstStyle/>
          <a:p>
            <a:pPr marL="0" lvl="0" indent="0" algn="r">
              <a:spcBef>
                <a:spcPts val="0"/>
              </a:spcBef>
              <a:spcAft>
                <a:spcPts val="0"/>
              </a:spcAft>
              <a:buNone/>
            </a:pPr>
            <a:r>
              <a:rPr lang="en-GB" sz="800">
                <a:solidFill>
                  <a:srgbClr val="FFFFFF"/>
                </a:solidFill>
              </a:rPr>
              <a:t>How assessed: personal statement; assessed tasks; interview; references</a:t>
            </a:r>
            <a:endParaRPr sz="800">
              <a:solidFill>
                <a:srgbClr val="FFFFFF"/>
              </a:solidFill>
            </a:endParaRPr>
          </a:p>
        </p:txBody>
      </p:sp>
      <p:sp>
        <p:nvSpPr>
          <p:cNvPr id="83" name="Shape 83"/>
          <p:cNvSpPr txBox="1"/>
          <p:nvPr/>
        </p:nvSpPr>
        <p:spPr>
          <a:xfrm>
            <a:off x="429525" y="397325"/>
            <a:ext cx="2570400" cy="4611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GB" b="1">
                <a:solidFill>
                  <a:srgbClr val="2E3192"/>
                </a:solidFill>
                <a:latin typeface="Calibri"/>
                <a:ea typeface="Calibri"/>
                <a:cs typeface="Calibri"/>
                <a:sym typeface="Calibri"/>
              </a:rPr>
              <a:t>Person Specification</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2716</TotalTime>
  <Words>1891</Words>
  <Application>Microsoft Office PowerPoint</Application>
  <PresentationFormat>Custom</PresentationFormat>
  <Paragraphs>193</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Simple Light</vt:lpstr>
      <vt:lpstr>PowerPoint Presentation</vt:lpstr>
      <vt:lpstr>PowerPoint Presentation</vt:lpstr>
      <vt:lpstr>Dear Colleague,  Do you want to be part of something exceptional?  Thank you for your interest in joining the team at Route 39 Academy.  Before you go further I will warn you that this will not be easy but I also promise that it will be fun! We are a group driven by our passion for learning and a commitment to each and every individual in our community.  I firmly believe that the time has come for education in this country to move forward into the 21st century. At Route 39 Academy we are designing a school from scratch; this is a unique opportunity to really make a difference. I am looking for colleagues to join our existing team who share the same vision and values and will work hard to make our Academy the very best it can be.  As a member of the team you will help develop the learning approach and the curriculum that will bring alive our ethos of Engage – Respect – Aspire and set the standard for years to come. We aspire to be a school that others look to for inspiration.  I look forward to receiving your application.  Regards  David Ray, Acting Principal</vt:lpstr>
      <vt:lpstr>The Advertisement  Key information Applications are invited from Teachers of Science Closing date for applications: Noon, Monday 5th February Salary: in line with national pay scales Location: Clovelly, north Devon Contract type: Negotiable Contract term: Permanent Contract starts: 16th April 2018 Interviews: Thursday 7th February  Route 39 Academy Do you have the ability to think outside the box? Do you welcome challenge and innovation? Would you like to join a small, dynamic team of committed teachers and help to shape a growing school? We are looking for colleagues with a track record of achievement who are able to contribute to all aspects of Academy life. Applicants should be able to demonstrate inspirational teaching and be committed to achieving outstanding outcomes for all students.  Route 39 Academy is an 11-18 state ‘free’ school that opened in September 2013. We are in our fifth year and currently have 155 students aged 11-16. We are a new choice for North Devon and take a 21st century approach to learning. We are building a brand new school in Bucks Cross, opening in summer 2018, which will enable us to expand to 700 students, and incorporate a sixth form.   We are seeking to appoint passionate and engaging teachers who are not constrained by the traditional approach to secondary education. People who see connected learning and strong relationships as the key to success and have high aspirations for the young people they work with.   Route 39 Academy has a specialism of personalisation with an extended school day. Science is a core part of both the curriculum and the extended opportunities that our longer school day allows. Science is delivered through Project Based Learning for all students who have their own personal Google Chromebooks. We are currently delivering Science GCSE with our first students sitting in Summer 2018. There will be opportunities to deliver further science based courses at both KS3 and KS4 for the successful applicant. We want our students to make the most of the local environment and see the classroom extending beyond the four walls of the school.      </vt:lpstr>
      <vt:lpstr>Route 39 Academy is a Free School with its own terms and conditions. Staff are valued and given time during the week for collaboration and their own learning and progression.   North Devon is well-known for its rugged coastline, stunning views and Area of Outstanding Natural Beauty. Its numerous beaches and surrounding countryside offer perfect opportunities for relaxation and tranquillity, as well as active pursuits such as hiking, cycling, surfing and diving. The area consists of small rural villages, with neighbouring small market and coastal towns. Local employment is mainly in tourism and farming, but there is increasing diversification as more young families move into the area. There is a range of thriving primary schools, and a strong and vibrant local community.  As an equal opportunities employer we are committed to safeguarding and promoting the welfare of children and young people. We expect all staff to share this commitment. An enhanced DBS check, proof of qualifications and a medical check will be required of the successful applicant.  We aim to attract the best educators to The Route 39 Academy and are committed to support the continuing development of their skills.   For more information, please visit our website:  www.route39.org.uk  How to Apply To apply, candidates should submit the following: A TES Application Form, which must be completed in full. We cannot accept CVs.  A Personal Statement of no more than two sides of A4.   If you require any assistance, please contact Michelle Carter, Principal’s PA, as below. For more information about this position or to arrange an informal discussion about your application with the Principal, please contact Michelle Carter (email michelle.carter@route39.org.uk or phone: 01237 431 969).  Please note we will request references for candidates selected to attend interviews within two days of drawing up the final list.   Completed application forms and personal statements should be emailed to michelle.carter@route39.org.uk.  </vt:lpstr>
      <vt:lpstr>Job Description Job Title Teacher of Science  Reports to Leader of Science  Job Purpose To contribute to the development of a strong, effective academy with an emphasis on promoting a culture of educational excellence, within a caring and secure environment enriched with the values of engage, respect, aspire which extends beyond the academy into the wider community.  To develop, maintain and enhance a curriculum which, at all phases, offers relevant, challenging and extended opportunities for academic and personal development helping to ensure that all students and staff achieve their personal best and that students maintain progress into the next phase of their learning.  Teaching and Learning Teach Science within the Route 39 Academy Curriculum Guidelines To deliver excellent lessons week in, week out To peer coach others to deliver excellent lessons week in, and week out To provide on-going, specific and personal feedback to students on a regular basis To observe outstanding peers in order to improve your practice To have an ‘open door’ policy so colleagues can observe your lessons To have the skill and flexibility to deliver excellent lessons in new ways, in new settings and with new curriculum content To plan for outstanding lessons across a scheme of work, a term, a year and across different ages To understand progression and be able to assess against benchmarks To be skilled at using data to plan learning and interventions for individual students Maintain resources to the required safety standards and renew, as necessary within the budgetary allowance       </vt:lpstr>
      <vt:lpstr> Curriculum To develop a curriculum where students are excited and see the relevance and connections of their learning To use debate and enquiry to further student understanding To set up the systems, routines and high standards of a new curriculum Develop and implement a strategy for teaching the curriculum To use data to intervene where there is underachievement To develop high quality schemes of work and lesson plans To enrich the curriculum with outside visits, speakers and events  A new pedagogy To plan and deliver inter-disciplinary projects which bring together knowledge and skills, are focused on real-world enquiries and which culminate in a high quality end product To be interested in new ways of delivering our curriculum in the community, in the countryside, in different learning spaces To organise trips and exchanges to further children’s understanding To contribute to and run extended curriculum opportunities To ensure that learning habits underpin each and every learning experience To be innovative at using new technology to enhance learning To support student study (independent and collaborative)  Learning and collaborating To be a creative and deep thinker about pedagogy To work with colleagues to plan the whole academy’s curriculum To reflect constantly on what and how children learn To work with colleagues to address particular learning challenges To be immersed both in your subject specialism and the literature around how children learn To be interested in cutting edge techniques and research To ensure effective communication with parents so that they can support the academy and their child </vt:lpstr>
      <vt:lpstr> Leading Teaching and Learning To be accountable for student performance To employ effective monitoring and tracking systems to ensure all children are making progress To monitor the effectiveness of learning and teaching To devise exciting learning led projects with other staff To keep up-to-date with the latest developments in education and research To build partnerships with outside organisations To ensure other subjects are integrated into rich learning experiences Team-working and collaboration Participate in any relevant meetings and professional development opportunities that relate to the learners, curriculum or organisation of the academy, including pastoral arrangements and assemblies Work as a team member and identify opportunities for working with colleagues and sharing the development of effective practice with them Contribute to the professional development of other teachers and support staff, including the induction and assessment of new teachers and teachers serving induction periods Take part as required in the review, development and management of the extended curriculum To attend team meetings and contribute to the strategic direction of the academy Cover for absent colleagues as required by the Principal  Other Professional Requirements To carry out other reasonable tasks from time to time as directed by the Principal  This job description is likely to evolve over time following consultation between the job holder and the Principal. It forms part of the contract of employment for the person appointed to the post.  Organisation Chart  Principal | Senior Leadership Team |                                  |                                      | Teaching Staff      Teaching Assistants        Administrative and                         (inc. Cover                 Technical Staff  Supervisors)   </vt:lpstr>
      <vt:lpstr>  Evidence of recent and relevant continuing professional development and study Evidence of teaching a second subject Experience of using ICT in innovative ways Experience of personal involvement in extra-curricular activities Experience and knowledge of TLO Learning Habits Experience and knowledge of restorative approaches Experience and knowledge of coaching Experience of teaching literacy</vt:lpstr>
      <vt:lpstr>  Ability to drive a minibus An understanding of Human Scale Education, its principles and ethos Ability to lead INSET sessions Ability to anticipate problems and identify opportunities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 Ray</dc:creator>
  <cp:lastModifiedBy>Susie Ray</cp:lastModifiedBy>
  <cp:revision>2</cp:revision>
  <dcterms:modified xsi:type="dcterms:W3CDTF">2018-01-28T17:05:35Z</dcterms:modified>
</cp:coreProperties>
</file>