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handoutMasterIdLst>
    <p:handoutMasterId r:id="rId15"/>
  </p:handoutMasterIdLst>
  <p:sldIdLst>
    <p:sldId id="260" r:id="rId5"/>
    <p:sldId id="268" r:id="rId6"/>
    <p:sldId id="267" r:id="rId7"/>
    <p:sldId id="275" r:id="rId8"/>
    <p:sldId id="269" r:id="rId9"/>
    <p:sldId id="262" r:id="rId10"/>
    <p:sldId id="273" r:id="rId11"/>
    <p:sldId id="270" r:id="rId12"/>
    <p:sldId id="272" r:id="rId1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360779-9DD7-2C76-5EB0-5B0A4C63DFE8}" v="283" dt="2025-02-10T12:40:56.917"/>
    <p1510:client id="{68964E9C-FB60-43BB-0D39-45132428C95B}" v="121" dt="2025-02-10T13:34:45.150"/>
    <p1510:client id="{E59FF2D6-5501-289F-584F-3EF073EDFD67}" v="6" dt="2025-02-10T14:02:10.4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906" y="-54"/>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 R" userId="S::hr@thomasestley.org.uk::e4ec7ad2-d268-4f44-b14d-2627be9b6897" providerId="AD" clId="Web-{05360779-9DD7-2C76-5EB0-5B0A4C63DFE8}"/>
    <pc:docChg chg="modSld">
      <pc:chgData name="H R" userId="S::hr@thomasestley.org.uk::e4ec7ad2-d268-4f44-b14d-2627be9b6897" providerId="AD" clId="Web-{05360779-9DD7-2C76-5EB0-5B0A4C63DFE8}" dt="2025-02-10T12:40:34.229" v="137" actId="20577"/>
      <pc:docMkLst>
        <pc:docMk/>
      </pc:docMkLst>
      <pc:sldChg chg="modSp">
        <pc:chgData name="H R" userId="S::hr@thomasestley.org.uk::e4ec7ad2-d268-4f44-b14d-2627be9b6897" providerId="AD" clId="Web-{05360779-9DD7-2C76-5EB0-5B0A4C63DFE8}" dt="2025-02-10T12:40:34.229" v="137" actId="20577"/>
        <pc:sldMkLst>
          <pc:docMk/>
          <pc:sldMk cId="2841128212" sldId="262"/>
        </pc:sldMkLst>
        <pc:spChg chg="mod">
          <ac:chgData name="H R" userId="S::hr@thomasestley.org.uk::e4ec7ad2-d268-4f44-b14d-2627be9b6897" providerId="AD" clId="Web-{05360779-9DD7-2C76-5EB0-5B0A4C63DFE8}" dt="2025-02-10T12:39:02.522" v="113" actId="20577"/>
          <ac:spMkLst>
            <pc:docMk/>
            <pc:sldMk cId="2841128212" sldId="262"/>
            <ac:spMk id="9" creationId="{00000000-0000-0000-0000-000000000000}"/>
          </ac:spMkLst>
        </pc:spChg>
        <pc:spChg chg="mod">
          <ac:chgData name="H R" userId="S::hr@thomasestley.org.uk::e4ec7ad2-d268-4f44-b14d-2627be9b6897" providerId="AD" clId="Web-{05360779-9DD7-2C76-5EB0-5B0A4C63DFE8}" dt="2025-02-10T12:40:34.229" v="137" actId="20577"/>
          <ac:spMkLst>
            <pc:docMk/>
            <pc:sldMk cId="2841128212" sldId="262"/>
            <ac:spMk id="10" creationId="{00000000-0000-0000-0000-000000000000}"/>
          </ac:spMkLst>
        </pc:spChg>
        <pc:spChg chg="mod">
          <ac:chgData name="H R" userId="S::hr@thomasestley.org.uk::e4ec7ad2-d268-4f44-b14d-2627be9b6897" providerId="AD" clId="Web-{05360779-9DD7-2C76-5EB0-5B0A4C63DFE8}" dt="2025-02-10T12:14:14.469" v="75" actId="20577"/>
          <ac:spMkLst>
            <pc:docMk/>
            <pc:sldMk cId="2841128212" sldId="262"/>
            <ac:spMk id="11" creationId="{00000000-0000-0000-0000-000000000000}"/>
          </ac:spMkLst>
        </pc:spChg>
      </pc:sldChg>
      <pc:sldChg chg="modSp">
        <pc:chgData name="H R" userId="S::hr@thomasestley.org.uk::e4ec7ad2-d268-4f44-b14d-2627be9b6897" providerId="AD" clId="Web-{05360779-9DD7-2C76-5EB0-5B0A4C63DFE8}" dt="2025-02-10T12:38:49.834" v="108" actId="20577"/>
        <pc:sldMkLst>
          <pc:docMk/>
          <pc:sldMk cId="3070282767" sldId="267"/>
        </pc:sldMkLst>
        <pc:spChg chg="mod">
          <ac:chgData name="H R" userId="S::hr@thomasestley.org.uk::e4ec7ad2-d268-4f44-b14d-2627be9b6897" providerId="AD" clId="Web-{05360779-9DD7-2C76-5EB0-5B0A4C63DFE8}" dt="2025-02-10T12:38:49.834" v="108" actId="20577"/>
          <ac:spMkLst>
            <pc:docMk/>
            <pc:sldMk cId="3070282767" sldId="267"/>
            <ac:spMk id="11" creationId="{00000000-0000-0000-0000-000000000000}"/>
          </ac:spMkLst>
        </pc:spChg>
      </pc:sldChg>
      <pc:sldChg chg="modSp">
        <pc:chgData name="H R" userId="S::hr@thomasestley.org.uk::e4ec7ad2-d268-4f44-b14d-2627be9b6897" providerId="AD" clId="Web-{05360779-9DD7-2C76-5EB0-5B0A4C63DFE8}" dt="2025-02-10T12:39:54.258" v="123" actId="20577"/>
        <pc:sldMkLst>
          <pc:docMk/>
          <pc:sldMk cId="2841128212" sldId="273"/>
        </pc:sldMkLst>
        <pc:spChg chg="mod">
          <ac:chgData name="H R" userId="S::hr@thomasestley.org.uk::e4ec7ad2-d268-4f44-b14d-2627be9b6897" providerId="AD" clId="Web-{05360779-9DD7-2C76-5EB0-5B0A4C63DFE8}" dt="2025-02-10T12:39:54.258" v="123" actId="20577"/>
          <ac:spMkLst>
            <pc:docMk/>
            <pc:sldMk cId="2841128212" sldId="273"/>
            <ac:spMk id="7" creationId="{00000000-0000-0000-0000-000000000000}"/>
          </ac:spMkLst>
        </pc:spChg>
        <pc:spChg chg="mod">
          <ac:chgData name="H R" userId="S::hr@thomasestley.org.uk::e4ec7ad2-d268-4f44-b14d-2627be9b6897" providerId="AD" clId="Web-{05360779-9DD7-2C76-5EB0-5B0A4C63DFE8}" dt="2025-02-10T12:37:46.800" v="100" actId="20577"/>
          <ac:spMkLst>
            <pc:docMk/>
            <pc:sldMk cId="2841128212" sldId="273"/>
            <ac:spMk id="10" creationId="{00000000-0000-0000-0000-000000000000}"/>
          </ac:spMkLst>
        </pc:spChg>
        <pc:spChg chg="mod">
          <ac:chgData name="H R" userId="S::hr@thomasestley.org.uk::e4ec7ad2-d268-4f44-b14d-2627be9b6897" providerId="AD" clId="Web-{05360779-9DD7-2C76-5EB0-5B0A4C63DFE8}" dt="2025-02-10T12:12:07.621" v="54" actId="20577"/>
          <ac:spMkLst>
            <pc:docMk/>
            <pc:sldMk cId="2841128212" sldId="273"/>
            <ac:spMk id="11" creationId="{00000000-0000-0000-0000-000000000000}"/>
          </ac:spMkLst>
        </pc:spChg>
      </pc:sldChg>
    </pc:docChg>
  </pc:docChgLst>
  <pc:docChgLst>
    <pc:chgData name="H R" userId="S::hr@thomasestley.org.uk::e4ec7ad2-d268-4f44-b14d-2627be9b6897" providerId="AD" clId="Web-{E59FF2D6-5501-289F-584F-3EF073EDFD67}"/>
    <pc:docChg chg="modSld">
      <pc:chgData name="H R" userId="S::hr@thomasestley.org.uk::e4ec7ad2-d268-4f44-b14d-2627be9b6897" providerId="AD" clId="Web-{E59FF2D6-5501-289F-584F-3EF073EDFD67}" dt="2025-02-10T14:02:08.259" v="1" actId="20577"/>
      <pc:docMkLst>
        <pc:docMk/>
      </pc:docMkLst>
      <pc:sldChg chg="modSp">
        <pc:chgData name="H R" userId="S::hr@thomasestley.org.uk::e4ec7ad2-d268-4f44-b14d-2627be9b6897" providerId="AD" clId="Web-{E59FF2D6-5501-289F-584F-3EF073EDFD67}" dt="2025-02-10T14:02:08.259" v="1" actId="20577"/>
        <pc:sldMkLst>
          <pc:docMk/>
          <pc:sldMk cId="2841128212" sldId="262"/>
        </pc:sldMkLst>
        <pc:spChg chg="mod">
          <ac:chgData name="H R" userId="S::hr@thomasestley.org.uk::e4ec7ad2-d268-4f44-b14d-2627be9b6897" providerId="AD" clId="Web-{E59FF2D6-5501-289F-584F-3EF073EDFD67}" dt="2025-02-10T14:02:08.259" v="1" actId="20577"/>
          <ac:spMkLst>
            <pc:docMk/>
            <pc:sldMk cId="2841128212" sldId="262"/>
            <ac:spMk id="11" creationId="{00000000-0000-0000-0000-000000000000}"/>
          </ac:spMkLst>
        </pc:spChg>
      </pc:sldChg>
    </pc:docChg>
  </pc:docChgLst>
  <pc:docChgLst>
    <pc:chgData name="H R" userId="S::hr@thomasestley.org.uk::e4ec7ad2-d268-4f44-b14d-2627be9b6897" providerId="AD" clId="Web-{68964E9C-FB60-43BB-0D39-45132428C95B}"/>
    <pc:docChg chg="modSld">
      <pc:chgData name="H R" userId="S::hr@thomasestley.org.uk::e4ec7ad2-d268-4f44-b14d-2627be9b6897" providerId="AD" clId="Web-{68964E9C-FB60-43BB-0D39-45132428C95B}" dt="2025-02-10T13:34:44.604" v="61" actId="20577"/>
      <pc:docMkLst>
        <pc:docMk/>
      </pc:docMkLst>
      <pc:sldChg chg="modSp">
        <pc:chgData name="H R" userId="S::hr@thomasestley.org.uk::e4ec7ad2-d268-4f44-b14d-2627be9b6897" providerId="AD" clId="Web-{68964E9C-FB60-43BB-0D39-45132428C95B}" dt="2025-02-10T13:32:25.490" v="33" actId="20577"/>
        <pc:sldMkLst>
          <pc:docMk/>
          <pc:sldMk cId="2841128212" sldId="262"/>
        </pc:sldMkLst>
        <pc:spChg chg="mod">
          <ac:chgData name="H R" userId="S::hr@thomasestley.org.uk::e4ec7ad2-d268-4f44-b14d-2627be9b6897" providerId="AD" clId="Web-{68964E9C-FB60-43BB-0D39-45132428C95B}" dt="2025-02-10T13:32:25.490" v="33" actId="20577"/>
          <ac:spMkLst>
            <pc:docMk/>
            <pc:sldMk cId="2841128212" sldId="262"/>
            <ac:spMk id="10" creationId="{00000000-0000-0000-0000-000000000000}"/>
          </ac:spMkLst>
        </pc:spChg>
      </pc:sldChg>
      <pc:sldChg chg="modSp">
        <pc:chgData name="H R" userId="S::hr@thomasestley.org.uk::e4ec7ad2-d268-4f44-b14d-2627be9b6897" providerId="AD" clId="Web-{68964E9C-FB60-43BB-0D39-45132428C95B}" dt="2025-02-10T13:32:30.101" v="35" actId="20577"/>
        <pc:sldMkLst>
          <pc:docMk/>
          <pc:sldMk cId="2841128212" sldId="273"/>
        </pc:sldMkLst>
        <pc:spChg chg="mod">
          <ac:chgData name="H R" userId="S::hr@thomasestley.org.uk::e4ec7ad2-d268-4f44-b14d-2627be9b6897" providerId="AD" clId="Web-{68964E9C-FB60-43BB-0D39-45132428C95B}" dt="2025-02-10T13:32:30.101" v="35" actId="20577"/>
          <ac:spMkLst>
            <pc:docMk/>
            <pc:sldMk cId="2841128212" sldId="273"/>
            <ac:spMk id="7" creationId="{00000000-0000-0000-0000-000000000000}"/>
          </ac:spMkLst>
        </pc:spChg>
      </pc:sldChg>
      <pc:sldChg chg="modSp">
        <pc:chgData name="H R" userId="S::hr@thomasestley.org.uk::e4ec7ad2-d268-4f44-b14d-2627be9b6897" providerId="AD" clId="Web-{68964E9C-FB60-43BB-0D39-45132428C95B}" dt="2025-02-10T13:34:44.604" v="61" actId="20577"/>
        <pc:sldMkLst>
          <pc:docMk/>
          <pc:sldMk cId="2121931719" sldId="275"/>
        </pc:sldMkLst>
        <pc:spChg chg="mod">
          <ac:chgData name="H R" userId="S::hr@thomasestley.org.uk::e4ec7ad2-d268-4f44-b14d-2627be9b6897" providerId="AD" clId="Web-{68964E9C-FB60-43BB-0D39-45132428C95B}" dt="2025-02-10T13:34:44.604" v="61" actId="20577"/>
          <ac:spMkLst>
            <pc:docMk/>
            <pc:sldMk cId="2121931719" sldId="275"/>
            <ac:spMk id="11" creationId="{00000000-0000-0000-0000-000000000000}"/>
          </ac:spMkLst>
        </pc:spChg>
      </pc:sldChg>
    </pc:docChg>
  </pc:docChgLst>
  <pc:docChgLst>
    <pc:chgData name="Mr R Wheller" userId="7070897b-0817-4827-831a-860d86a71516" providerId="ADAL" clId="{B78DBEAC-0085-4FAC-B8A2-64C88777B701}"/>
    <pc:docChg chg="modSld">
      <pc:chgData name="Mr R Wheller" userId="7070897b-0817-4827-831a-860d86a71516" providerId="ADAL" clId="{B78DBEAC-0085-4FAC-B8A2-64C88777B701}" dt="2024-09-23T13:38:12.859" v="5" actId="20577"/>
      <pc:docMkLst>
        <pc:docMk/>
      </pc:docMkLst>
      <pc:sldChg chg="modSp">
        <pc:chgData name="Mr R Wheller" userId="7070897b-0817-4827-831a-860d86a71516" providerId="ADAL" clId="{B78DBEAC-0085-4FAC-B8A2-64C88777B701}" dt="2024-09-23T13:38:12.859" v="5" actId="20577"/>
        <pc:sldMkLst>
          <pc:docMk/>
          <pc:sldMk cId="3070282767" sldId="267"/>
        </pc:sldMkLst>
        <pc:spChg chg="mod">
          <ac:chgData name="Mr R Wheller" userId="7070897b-0817-4827-831a-860d86a71516" providerId="ADAL" clId="{B78DBEAC-0085-4FAC-B8A2-64C88777B701}" dt="2024-09-23T13:38:12.859" v="5" actId="20577"/>
          <ac:spMkLst>
            <pc:docMk/>
            <pc:sldMk cId="3070282767" sldId="267"/>
            <ac:spMk id="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10/02/2025</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10/02/2025</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mailto:hr@thomasestley.org.uk" TargetMode="External"/><Relationship Id="rId5" Type="http://schemas.openxmlformats.org/officeDocument/2006/relationships/hyperlink" Target="http://www.thomasestley.org.uk" TargetMode="Externa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successat.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a:solidFill>
                  <a:schemeClr val="bg1">
                    <a:lumMod val="50000"/>
                  </a:schemeClr>
                </a:solidFill>
                <a:latin typeface="Roboto Slab"/>
                <a:ea typeface="Roboto Slab"/>
                <a:cs typeface="Roboto Slab"/>
              </a:rPr>
              <a:t>Success Academy Trust</a:t>
            </a:r>
            <a:endParaRPr lang="en-GB" sz="4400" b="1">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a:solidFill>
                  <a:schemeClr val="bg1"/>
                </a:solidFill>
                <a:latin typeface="Candara"/>
                <a:ea typeface="Roboto Slab"/>
                <a:cs typeface="Roboto Slab"/>
              </a:rPr>
              <a:t>JOB APPLICATION PACK</a:t>
            </a:r>
            <a:endParaRPr lang="en-GB" sz="440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a:solidFill>
                <a:schemeClr val="accent1">
                  <a:lumMod val="75000"/>
                </a:schemeClr>
              </a:solidFill>
              <a:latin typeface="Candara"/>
              <a:ea typeface="Roboto Slab"/>
            </a:endParaRPr>
          </a:p>
          <a:p>
            <a:pPr algn="ctr"/>
            <a:r>
              <a:rPr lang="en-GB" b="1" u="sng">
                <a:solidFill>
                  <a:schemeClr val="accent1">
                    <a:lumMod val="75000"/>
                  </a:schemeClr>
                </a:solidFill>
                <a:latin typeface="Candara"/>
                <a:ea typeface="Roboto Slab"/>
              </a:rPr>
              <a:t>Community of Courage &amp; Commitment to Success</a:t>
            </a:r>
            <a:endParaRPr lang="en-GB">
              <a:solidFill>
                <a:schemeClr val="accent1">
                  <a:lumMod val="75000"/>
                </a:schemeClr>
              </a:solidFill>
            </a:endParaRPr>
          </a:p>
          <a:p>
            <a:endParaRPr lang="en-GB">
              <a:latin typeface="Candara" pitchFamily="34" charset="0"/>
            </a:endParaRPr>
          </a:p>
          <a:p>
            <a:pPr algn="ctr"/>
            <a:r>
              <a:rPr lang="en-GB" b="1">
                <a:solidFill>
                  <a:schemeClr val="accent1">
                    <a:lumMod val="75000"/>
                  </a:schemeClr>
                </a:solidFill>
                <a:latin typeface="Candara"/>
                <a:ea typeface="Roboto Slab"/>
              </a:rPr>
              <a:t>Aiming to </a:t>
            </a:r>
            <a:r>
              <a:rPr lang="en-GB">
                <a:latin typeface="Candara"/>
                <a:ea typeface="Roboto Slab"/>
              </a:rPr>
              <a:t>achieve our best.</a:t>
            </a:r>
          </a:p>
          <a:p>
            <a:pPr algn="ctr"/>
            <a:r>
              <a:rPr lang="en-GB">
                <a:latin typeface="Candara"/>
                <a:ea typeface="Roboto Slab"/>
              </a:rPr>
              <a:t>Taking full advantage of every </a:t>
            </a:r>
            <a:r>
              <a:rPr lang="en-GB" b="1">
                <a:solidFill>
                  <a:schemeClr val="accent1">
                    <a:lumMod val="75000"/>
                  </a:schemeClr>
                </a:solidFill>
                <a:latin typeface="Candara"/>
                <a:ea typeface="Roboto Slab"/>
              </a:rPr>
              <a:t>learning opportunity</a:t>
            </a:r>
            <a:r>
              <a:rPr lang="en-GB">
                <a:latin typeface="Candara"/>
                <a:ea typeface="Roboto Slab"/>
              </a:rPr>
              <a:t>.</a:t>
            </a:r>
          </a:p>
          <a:p>
            <a:pPr algn="ctr"/>
            <a:r>
              <a:rPr lang="en-GB">
                <a:latin typeface="Candara"/>
                <a:ea typeface="Roboto Slab"/>
              </a:rPr>
              <a:t>Showing </a:t>
            </a:r>
            <a:r>
              <a:rPr lang="en-GB" b="1">
                <a:solidFill>
                  <a:schemeClr val="accent1">
                    <a:lumMod val="75000"/>
                  </a:schemeClr>
                </a:solidFill>
                <a:latin typeface="Candara"/>
                <a:ea typeface="Roboto Slab"/>
              </a:rPr>
              <a:t>resilience</a:t>
            </a:r>
            <a:r>
              <a:rPr lang="en-GB">
                <a:latin typeface="Candara"/>
                <a:ea typeface="Roboto Slab"/>
              </a:rPr>
              <a:t> through our experiences and challenges.</a:t>
            </a:r>
          </a:p>
          <a:p>
            <a:pPr algn="ctr"/>
            <a:r>
              <a:rPr lang="en-GB">
                <a:latin typeface="Candara"/>
                <a:ea typeface="Roboto Slab"/>
              </a:rPr>
              <a:t>Seeking out our</a:t>
            </a:r>
            <a:r>
              <a:rPr lang="en-GB" b="1">
                <a:solidFill>
                  <a:schemeClr val="accent1">
                    <a:lumMod val="75000"/>
                  </a:schemeClr>
                </a:solidFill>
                <a:latin typeface="Candara"/>
                <a:ea typeface="Roboto Slab"/>
              </a:rPr>
              <a:t> talents </a:t>
            </a:r>
            <a:r>
              <a:rPr lang="en-GB">
                <a:latin typeface="Candara"/>
                <a:ea typeface="Roboto Slab"/>
              </a:rPr>
              <a:t>and following our dreams.</a:t>
            </a:r>
          </a:p>
          <a:p>
            <a:pPr algn="ctr"/>
            <a:r>
              <a:rPr lang="en-GB">
                <a:latin typeface="Candara"/>
                <a:ea typeface="Roboto Slab"/>
              </a:rPr>
              <a:t>Reaching out for opportunities to </a:t>
            </a:r>
            <a:r>
              <a:rPr lang="en-GB" b="1">
                <a:solidFill>
                  <a:schemeClr val="accent1">
                    <a:lumMod val="75000"/>
                  </a:schemeClr>
                </a:solidFill>
                <a:latin typeface="Candara"/>
                <a:ea typeface="Roboto Slab"/>
              </a:rPr>
              <a:t> lead and encourage others.</a:t>
            </a:r>
          </a:p>
          <a:p>
            <a:pPr algn="ctr"/>
            <a:r>
              <a:rPr lang="en-GB">
                <a:latin typeface="Candara"/>
                <a:ea typeface="Roboto Slab"/>
              </a:rPr>
              <a:t>Making </a:t>
            </a:r>
            <a:r>
              <a:rPr lang="en-GB" b="1">
                <a:solidFill>
                  <a:schemeClr val="accent1">
                    <a:lumMod val="75000"/>
                  </a:schemeClr>
                </a:solidFill>
                <a:latin typeface="Candara"/>
                <a:ea typeface="Roboto Slab"/>
              </a:rPr>
              <a:t>a positive difference </a:t>
            </a:r>
            <a:r>
              <a:rPr lang="en-GB">
                <a:latin typeface="Candara"/>
                <a:ea typeface="Roboto Slab"/>
              </a:rPr>
              <a:t>and celebrating success.</a:t>
            </a:r>
          </a:p>
          <a:p>
            <a:pPr algn="ctr"/>
            <a:r>
              <a:rPr lang="en-GB">
                <a:latin typeface="Candara"/>
                <a:ea typeface="Roboto Slab"/>
              </a:rPr>
              <a:t>Including the </a:t>
            </a:r>
            <a:r>
              <a:rPr lang="en-GB" b="1">
                <a:solidFill>
                  <a:schemeClr val="accent1">
                    <a:lumMod val="75000"/>
                  </a:schemeClr>
                </a:solidFill>
                <a:latin typeface="Candara"/>
                <a:ea typeface="Roboto Slab"/>
              </a:rPr>
              <a:t>whole community</a:t>
            </a:r>
            <a:r>
              <a:rPr lang="en-GB">
                <a:latin typeface="Candara"/>
                <a:ea typeface="Roboto Slab"/>
              </a:rPr>
              <a:t>, sharing, caring and giving time as needed.</a:t>
            </a:r>
          </a:p>
          <a:p>
            <a:pPr algn="ctr"/>
            <a:r>
              <a:rPr lang="en-GB">
                <a:latin typeface="Candara"/>
                <a:ea typeface="Roboto Slab"/>
              </a:rPr>
              <a:t>Treating each other with </a:t>
            </a:r>
            <a:r>
              <a:rPr lang="en-GB" b="1">
                <a:solidFill>
                  <a:schemeClr val="accent1">
                    <a:lumMod val="75000"/>
                  </a:schemeClr>
                </a:solidFill>
                <a:latin typeface="Candara"/>
                <a:ea typeface="Roboto Slab"/>
              </a:rPr>
              <a:t>kindness, fairness and respect.</a:t>
            </a:r>
          </a:p>
          <a:p>
            <a:pPr algn="ctr"/>
            <a:r>
              <a:rPr lang="en-GB">
                <a:latin typeface="Candara"/>
                <a:ea typeface="Roboto Slab"/>
              </a:rPr>
              <a:t>Finding space in our lives for </a:t>
            </a:r>
            <a:r>
              <a:rPr lang="en-GB" b="1">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3</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t>
            </a:r>
            <a:r>
              <a:rPr lang="en-GB" sz="1200" err="1">
                <a:latin typeface="Candara"/>
              </a:rPr>
              <a:t>R.Wheller</a:t>
            </a:r>
            <a:endParaRPr lang="en-GB" sz="1200">
              <a:latin typeface="Candara"/>
            </a:endParaRPr>
          </a:p>
        </p:txBody>
      </p:sp>
      <p:sp>
        <p:nvSpPr>
          <p:cNvPr id="11" name="TextBox 10"/>
          <p:cNvSpPr txBox="1"/>
          <p:nvPr/>
        </p:nvSpPr>
        <p:spPr>
          <a:xfrm>
            <a:off x="0" y="1871449"/>
            <a:ext cx="6858000" cy="6924973"/>
          </a:xfrm>
          <a:prstGeom prst="rect">
            <a:avLst/>
          </a:prstGeom>
          <a:noFill/>
          <a:ln>
            <a:noFill/>
          </a:ln>
        </p:spPr>
        <p:txBody>
          <a:bodyPr wrap="square" lIns="91440" tIns="45720" rIns="91440" bIns="45720" rtlCol="0" anchor="t">
            <a:spAutoFit/>
          </a:bodyPr>
          <a:lstStyle/>
          <a:p>
            <a:r>
              <a:rPr lang="en-GB" sz="1400" dirty="0">
                <a:latin typeface="Candara"/>
              </a:rPr>
              <a:t>Dear Applicant,                                                                                                                   February 2025</a:t>
            </a:r>
            <a:endParaRPr lang="en-GB" sz="1400" dirty="0">
              <a:latin typeface="Candara"/>
              <a:ea typeface="Calibri"/>
              <a:cs typeface="Calibri"/>
            </a:endParaRPr>
          </a:p>
          <a:p>
            <a:endParaRPr lang="en-GB" sz="1400" dirty="0">
              <a:latin typeface="Candara"/>
              <a:ea typeface="Calibri"/>
              <a:cs typeface="Calibri"/>
            </a:endParaRPr>
          </a:p>
          <a:p>
            <a:r>
              <a:rPr lang="en-GB" sz="1600" b="1" dirty="0">
                <a:latin typeface="Candara"/>
              </a:rPr>
              <a:t>Pre-School </a:t>
            </a:r>
            <a:r>
              <a:rPr lang="en-GB" sz="1600" b="1" dirty="0">
                <a:latin typeface="Candara"/>
                <a:ea typeface="Calibri"/>
                <a:cs typeface="Calibri"/>
              </a:rPr>
              <a:t>Practitioner</a:t>
            </a:r>
          </a:p>
          <a:p>
            <a:r>
              <a:rPr lang="en-GB" sz="1600" b="1" dirty="0">
                <a:latin typeface="Candara"/>
                <a:ea typeface="Calibri"/>
                <a:cs typeface="Calibri"/>
              </a:rPr>
              <a:t>Term time only – Permanent </a:t>
            </a:r>
            <a:endParaRPr lang="en-GB" dirty="0"/>
          </a:p>
          <a:p>
            <a:r>
              <a:rPr lang="en-GB" sz="1600" b="1" dirty="0">
                <a:latin typeface="Candara"/>
                <a:ea typeface="Calibri"/>
                <a:cs typeface="Calibri"/>
              </a:rPr>
              <a:t>Commencing immediately</a:t>
            </a:r>
          </a:p>
          <a:p>
            <a:endParaRPr lang="en-GB" sz="1400" dirty="0">
              <a:latin typeface="Candara"/>
              <a:ea typeface="Calibri"/>
              <a:cs typeface="Calibri"/>
            </a:endParaRPr>
          </a:p>
          <a:p>
            <a:r>
              <a:rPr lang="en-GB" sz="1400" dirty="0">
                <a:latin typeface="Candara"/>
              </a:rPr>
              <a:t>Thomas Estley Community College is a popular college serving the village of Broughton Astley, Cosby and surrounding areas. We have a current number on roll of over 900 Key Stage 3 &amp; 4 students, as well as a specialist communication and interaction provision, and host a satellite base of Birkett House Special School. We are the lead school in Thomas Estley Learning Alliance (an alliance of over twenty primary and secondary schools) and the secondary school in Success Academy Trust. The College also has extensive extended schools provision including our primary out of school club, Pre-School, Sea Cadets and secondary extra-curricular clubs, as well as adult and community evening provision.</a:t>
            </a:r>
            <a:endParaRPr lang="en-GB" sz="1400" dirty="0">
              <a:latin typeface="Candara"/>
              <a:ea typeface="Calibri"/>
              <a:cs typeface="Calibri"/>
            </a:endParaRPr>
          </a:p>
          <a:p>
            <a:endParaRPr lang="en-GB" sz="1400" dirty="0">
              <a:latin typeface="Candara"/>
            </a:endParaRPr>
          </a:p>
          <a:p>
            <a:r>
              <a:rPr lang="en-GB" sz="1400" dirty="0">
                <a:latin typeface="Candara"/>
                <a:cs typeface="Calibri"/>
              </a:rPr>
              <a:t>We have a strong family ethos and are looking for an enthusiastic and committed applicant who wants to work with our warm, welcoming team to further our mission statement of Building Leadership and Character Together. </a:t>
            </a:r>
            <a:r>
              <a:rPr lang="en-GB" sz="1400" dirty="0">
                <a:latin typeface="Candara"/>
              </a:rPr>
              <a:t>Should you decide to apply for this role, please ensure that you use the</a:t>
            </a:r>
            <a:r>
              <a:rPr lang="en-GB" sz="1400" b="1" dirty="0">
                <a:latin typeface="Candara"/>
              </a:rPr>
              <a:t> Personnel Specification </a:t>
            </a:r>
            <a:r>
              <a:rPr lang="en-GB" sz="1400" dirty="0">
                <a:latin typeface="Candara"/>
              </a:rPr>
              <a:t>for guidance when completing your application form</a:t>
            </a:r>
            <a:r>
              <a:rPr lang="en-GB" sz="1400" b="1" dirty="0">
                <a:latin typeface="Candara"/>
              </a:rPr>
              <a:t>. </a:t>
            </a:r>
            <a:endParaRPr lang="en-GB" sz="1400" b="1" dirty="0">
              <a:latin typeface="Candara"/>
              <a:ea typeface="Calibri"/>
              <a:cs typeface="Calibri"/>
            </a:endParaRPr>
          </a:p>
          <a:p>
            <a:endParaRPr lang="en-GB" sz="1400" dirty="0">
              <a:latin typeface="Candara"/>
              <a:ea typeface="Calibri"/>
              <a:cs typeface="Calibri"/>
            </a:endParaRPr>
          </a:p>
          <a:p>
            <a:pPr fontAlgn="base"/>
            <a:endParaRPr lang="en-GB" sz="1600" b="1" u="sng" dirty="0">
              <a:latin typeface="Candara"/>
            </a:endParaRPr>
          </a:p>
          <a:p>
            <a:r>
              <a:rPr lang="en-GB" sz="1600" b="1" u="sng" dirty="0">
                <a:latin typeface="Candara"/>
              </a:rPr>
              <a:t>Pre-school</a:t>
            </a:r>
            <a:endParaRPr lang="en-GB" dirty="0"/>
          </a:p>
          <a:p>
            <a:pPr fontAlgn="base"/>
            <a:r>
              <a:rPr lang="en-GB" sz="1400" dirty="0">
                <a:latin typeface="Candara"/>
              </a:rPr>
              <a:t>Our registered Pre-School runs sessions for children aged 2-5 years working within Early years foundation stage (EYFS). The Pre-school accepts 3 &amp;4 year old (and some 2 year olds dependant on circumstances) funded and non-funded places.</a:t>
            </a:r>
          </a:p>
          <a:p>
            <a:pPr fontAlgn="base"/>
            <a:endParaRPr lang="en-GB" sz="1400" dirty="0">
              <a:latin typeface="Candara" panose="020E0502030303020204" pitchFamily="34" charset="0"/>
            </a:endParaRPr>
          </a:p>
          <a:p>
            <a:pPr fontAlgn="base"/>
            <a:r>
              <a:rPr lang="en-GB" sz="1400" dirty="0">
                <a:latin typeface="Candara" panose="020E0502030303020204" pitchFamily="34" charset="0"/>
              </a:rPr>
              <a:t>The ideal candidate will have some experience working with children aged under the age of 5, be flexible, have knowledge of good practise in the care and education of Pre-school children and hold a relevant qualification.</a:t>
            </a:r>
          </a:p>
          <a:p>
            <a:pPr fontAlgn="base"/>
            <a:endParaRPr lang="en-GB" sz="1400" dirty="0">
              <a:latin typeface="Candara" panose="020E0502030303020204" pitchFamily="34" charset="0"/>
            </a:endParaRPr>
          </a:p>
        </p:txBody>
      </p:sp>
    </p:spTree>
    <p:extLst>
      <p:ext uri="{BB962C8B-B14F-4D97-AF65-F5344CB8AC3E}">
        <p14:creationId xmlns:p14="http://schemas.microsoft.com/office/powerpoint/2010/main" val="307028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a:latin typeface="Candara"/>
              </a:rPr>
              <a:t>Registered in England – Company No: 8135389 VAT Reg: 153227431</a:t>
            </a:r>
          </a:p>
          <a:p>
            <a:pPr algn="ctr"/>
            <a:r>
              <a:rPr lang="en-GB" sz="1200">
                <a:latin typeface="Candara"/>
              </a:rPr>
              <a:t>College Principal: Mandi Collins  - College Manager: </a:t>
            </a:r>
            <a:r>
              <a:rPr lang="en-GB" sz="1200" err="1">
                <a:latin typeface="Candara"/>
              </a:rPr>
              <a:t>R.Wheller</a:t>
            </a:r>
            <a:endParaRPr lang="en-GB" sz="1200">
              <a:latin typeface="Candara"/>
            </a:endParaRPr>
          </a:p>
        </p:txBody>
      </p:sp>
      <p:sp>
        <p:nvSpPr>
          <p:cNvPr id="11" name="TextBox 10"/>
          <p:cNvSpPr txBox="1"/>
          <p:nvPr/>
        </p:nvSpPr>
        <p:spPr>
          <a:xfrm>
            <a:off x="0" y="1871449"/>
            <a:ext cx="6858000" cy="8556188"/>
          </a:xfrm>
          <a:prstGeom prst="rect">
            <a:avLst/>
          </a:prstGeom>
          <a:noFill/>
          <a:ln>
            <a:noFill/>
          </a:ln>
        </p:spPr>
        <p:txBody>
          <a:bodyPr wrap="square" lIns="91440" tIns="45720" rIns="91440" bIns="45720" rtlCol="0" anchor="t">
            <a:spAutoFit/>
          </a:bodyPr>
          <a:lstStyle/>
          <a:p>
            <a:pPr fontAlgn="base"/>
            <a:r>
              <a:rPr lang="en-GB" sz="1400" dirty="0">
                <a:latin typeface="Candara"/>
              </a:rPr>
              <a:t>Working as a member of the team/ flexibility in availability to cover other sessions and assisting in administration and organisation as required. Ensuring the Children Act and Ofsted requirements are complied with by operating within the group's policy framework, particularly in relation to health and safety, child protection and equal opportunities.</a:t>
            </a:r>
          </a:p>
          <a:p>
            <a:pPr fontAlgn="base"/>
            <a:r>
              <a:rPr lang="en-GB" sz="1400" dirty="0">
                <a:latin typeface="Candara" panose="020E0502030303020204" pitchFamily="34" charset="0"/>
              </a:rPr>
              <a:t>Liaison with parents/carers and other staff to ensure children are welcomed and supported, alongside participation in appropriate professional staff development and training including annual personal &amp; professional review </a:t>
            </a:r>
          </a:p>
          <a:p>
            <a:pPr fontAlgn="base"/>
            <a:endParaRPr lang="en-GB" sz="1400" dirty="0">
              <a:latin typeface="Candara" panose="020E0502030303020204" pitchFamily="34" charset="0"/>
            </a:endParaRPr>
          </a:p>
          <a:p>
            <a:pPr fontAlgn="base"/>
            <a:r>
              <a:rPr lang="en-GB" sz="1400" dirty="0">
                <a:latin typeface="Candara" panose="020E0502030303020204" pitchFamily="34" charset="0"/>
              </a:rPr>
              <a:t>It is vital to the ethos of the Support Team that the post holder is flexible in taking on additional tasks, willing to offer help and to cover for other member of the Team when required and treats co-operation and support for colleagues as a top priority. </a:t>
            </a:r>
          </a:p>
          <a:p>
            <a:pPr fontAlgn="base"/>
            <a:endParaRPr lang="en-GB" sz="1400" dirty="0">
              <a:latin typeface="Candara" panose="020E0502030303020204" pitchFamily="34" charset="0"/>
            </a:endParaRPr>
          </a:p>
          <a:p>
            <a:pPr fontAlgn="base"/>
            <a:r>
              <a:rPr lang="en-GB" sz="1400" dirty="0">
                <a:latin typeface="Candara"/>
              </a:rPr>
              <a:t>All of our work is firmly based within our values, collaboratively agreed and committed to by all of our stakeholders.  </a:t>
            </a:r>
          </a:p>
          <a:p>
            <a:pPr marL="285750" indent="-285750" fontAlgn="base">
              <a:buFont typeface="Arial" panose="020B0604020202020204" pitchFamily="34" charset="0"/>
              <a:buChar char="•"/>
            </a:pPr>
            <a:r>
              <a:rPr lang="en-GB" sz="1400" dirty="0">
                <a:latin typeface="Candara" panose="020E0502030303020204" pitchFamily="34" charset="0"/>
              </a:rPr>
              <a:t>Aiming to achieve our best.  </a:t>
            </a:r>
          </a:p>
          <a:p>
            <a:pPr marL="285750" indent="-285750" fontAlgn="base">
              <a:buFont typeface="Arial" panose="020B0604020202020204" pitchFamily="34" charset="0"/>
              <a:buChar char="•"/>
            </a:pPr>
            <a:r>
              <a:rPr lang="en-GB" sz="1400" dirty="0">
                <a:latin typeface="Candara" panose="020E0502030303020204" pitchFamily="34" charset="0"/>
              </a:rPr>
              <a:t>Taking full advantage of every learning opportunity.   </a:t>
            </a:r>
          </a:p>
          <a:p>
            <a:pPr marL="285750" indent="-285750" fontAlgn="base">
              <a:buFont typeface="Arial" panose="020B0604020202020204" pitchFamily="34" charset="0"/>
              <a:buChar char="•"/>
            </a:pPr>
            <a:r>
              <a:rPr lang="en-GB" sz="1400" dirty="0">
                <a:latin typeface="Candara" panose="020E0502030303020204" pitchFamily="34" charset="0"/>
              </a:rPr>
              <a:t>Showing resilience through our experiences and challenges.  </a:t>
            </a:r>
          </a:p>
          <a:p>
            <a:pPr marL="285750" indent="-285750" fontAlgn="base">
              <a:buFont typeface="Arial" panose="020B0604020202020204" pitchFamily="34" charset="0"/>
              <a:buChar char="•"/>
            </a:pPr>
            <a:r>
              <a:rPr lang="en-GB" sz="1400" dirty="0">
                <a:latin typeface="Candara" panose="020E0502030303020204" pitchFamily="34" charset="0"/>
              </a:rPr>
              <a:t>Seeking out our talents and following our dreams.  </a:t>
            </a:r>
          </a:p>
          <a:p>
            <a:pPr marL="285750" indent="-285750" fontAlgn="base">
              <a:buFont typeface="Arial" panose="020B0604020202020204" pitchFamily="34" charset="0"/>
              <a:buChar char="•"/>
            </a:pPr>
            <a:r>
              <a:rPr lang="en-GB" sz="1400" dirty="0">
                <a:latin typeface="Candara" panose="020E0502030303020204" pitchFamily="34" charset="0"/>
              </a:rPr>
              <a:t>Reaching out for opportunities to lead and encourage others.  </a:t>
            </a:r>
          </a:p>
          <a:p>
            <a:pPr marL="285750" indent="-285750" fontAlgn="base">
              <a:buFont typeface="Arial" panose="020B0604020202020204" pitchFamily="34" charset="0"/>
              <a:buChar char="•"/>
            </a:pPr>
            <a:r>
              <a:rPr lang="en-GB" sz="1400" dirty="0">
                <a:latin typeface="Candara" panose="020E0502030303020204" pitchFamily="34" charset="0"/>
              </a:rPr>
              <a:t>Making a positive difference and celebrating success.  </a:t>
            </a:r>
          </a:p>
          <a:p>
            <a:pPr marL="285750" indent="-285750" fontAlgn="base">
              <a:buFont typeface="Arial" panose="020B0604020202020204" pitchFamily="34" charset="0"/>
              <a:buChar char="•"/>
            </a:pPr>
            <a:r>
              <a:rPr lang="en-GB" sz="1400" dirty="0">
                <a:latin typeface="Candara" panose="020E0502030303020204" pitchFamily="34" charset="0"/>
              </a:rPr>
              <a:t>Including the whole community, sharing, caring and giving time as needed.   </a:t>
            </a:r>
          </a:p>
          <a:p>
            <a:pPr marL="285750" indent="-285750" fontAlgn="base">
              <a:buFont typeface="Arial" panose="020B0604020202020204" pitchFamily="34" charset="0"/>
              <a:buChar char="•"/>
            </a:pPr>
            <a:r>
              <a:rPr lang="en-GB" sz="1400" dirty="0">
                <a:latin typeface="Candara" panose="020E0502030303020204" pitchFamily="34" charset="0"/>
              </a:rPr>
              <a:t>Treating each other with kindness, fairness and respect.  </a:t>
            </a:r>
          </a:p>
          <a:p>
            <a:pPr marL="285750" indent="-285750" fontAlgn="base">
              <a:buFont typeface="Arial" panose="020B0604020202020204" pitchFamily="34" charset="0"/>
              <a:buChar char="•"/>
            </a:pPr>
            <a:r>
              <a:rPr lang="en-GB" sz="1400" dirty="0">
                <a:latin typeface="Candara" panose="020E0502030303020204" pitchFamily="34" charset="0"/>
              </a:rPr>
              <a:t>Finding space in our lives for fun, joy, praise and laughter.   </a:t>
            </a:r>
            <a:endParaRPr lang="en-GB" sz="1400" dirty="0">
              <a:latin typeface="Candara"/>
            </a:endParaRPr>
          </a:p>
          <a:p>
            <a:pPr marL="285750" indent="-285750">
              <a:buFont typeface="Arial" panose="020B0604020202020204" pitchFamily="34" charset="0"/>
              <a:buChar char="•"/>
            </a:pPr>
            <a:endParaRPr lang="en-GB" sz="1400" dirty="0">
              <a:latin typeface="Candara"/>
            </a:endParaRPr>
          </a:p>
          <a:p>
            <a:r>
              <a:rPr lang="en-GB" sz="1400" dirty="0">
                <a:latin typeface="Candara"/>
                <a:ea typeface="Calibri"/>
                <a:cs typeface="Calibri"/>
              </a:rPr>
              <a:t>Application forms can be found on our website </a:t>
            </a:r>
            <a:r>
              <a:rPr lang="en-GB" sz="1400" dirty="0">
                <a:latin typeface="Candara"/>
                <a:ea typeface="Calibri"/>
                <a:cs typeface="Calibri"/>
                <a:hlinkClick r:id="rId5"/>
              </a:rPr>
              <a:t>www.thomasestley.org.uk</a:t>
            </a:r>
            <a:r>
              <a:rPr lang="en-GB" sz="1400" dirty="0">
                <a:latin typeface="Candara"/>
                <a:ea typeface="Calibri"/>
                <a:cs typeface="Calibri"/>
              </a:rPr>
              <a:t>.</a:t>
            </a:r>
            <a:endParaRPr lang="en-US" sz="1400">
              <a:latin typeface="Candara"/>
              <a:ea typeface="Calibri"/>
              <a:cs typeface="Calibri"/>
            </a:endParaRPr>
          </a:p>
          <a:p>
            <a:r>
              <a:rPr lang="en-GB" sz="1400" dirty="0">
                <a:latin typeface="Candara"/>
                <a:ea typeface="Calibri"/>
                <a:cs typeface="Calibri"/>
              </a:rPr>
              <a:t>We look forward to receiving your application via email to </a:t>
            </a:r>
            <a:r>
              <a:rPr lang="en-GB" sz="1400" dirty="0">
                <a:latin typeface="Candara"/>
                <a:ea typeface="Calibri"/>
                <a:cs typeface="Calibri"/>
                <a:hlinkClick r:id="rId6"/>
              </a:rPr>
              <a:t>hr@thomasestley.org.uk</a:t>
            </a:r>
            <a:r>
              <a:rPr lang="en-GB" sz="1400" dirty="0">
                <a:latin typeface="Candara"/>
                <a:ea typeface="Calibri"/>
                <a:cs typeface="Calibri"/>
              </a:rPr>
              <a:t>.</a:t>
            </a:r>
          </a:p>
          <a:p>
            <a:r>
              <a:rPr lang="en-GB" sz="1400" dirty="0">
                <a:latin typeface="Candara"/>
                <a:ea typeface="Calibri"/>
                <a:cs typeface="Calibri"/>
              </a:rPr>
              <a:t>Please note the closing date for applications is Monday 24th February 2025 at 9am</a:t>
            </a:r>
          </a:p>
          <a:p>
            <a:r>
              <a:rPr lang="en-GB" sz="1400" dirty="0">
                <a:latin typeface="Candara"/>
              </a:rPr>
              <a:t>Yours Faithfully</a:t>
            </a:r>
            <a:endParaRPr lang="en-GB" sz="1400" dirty="0">
              <a:latin typeface="Candara"/>
              <a:ea typeface="Calibri"/>
              <a:cs typeface="Calibri"/>
            </a:endParaRPr>
          </a:p>
          <a:p>
            <a:endParaRPr lang="en-GB" sz="1400" dirty="0">
              <a:latin typeface="Candara"/>
              <a:ea typeface="Calibri"/>
              <a:cs typeface="Calibri"/>
            </a:endParaRPr>
          </a:p>
          <a:p>
            <a:r>
              <a:rPr lang="en-GB" sz="1400" dirty="0">
                <a:latin typeface="Candara"/>
              </a:rPr>
              <a:t>Mandi Collins</a:t>
            </a:r>
          </a:p>
          <a:p>
            <a:r>
              <a:rPr lang="en-GB" sz="1400" dirty="0">
                <a:latin typeface="Candara"/>
                <a:ea typeface="Calibri"/>
                <a:cs typeface="Calibri"/>
              </a:rPr>
              <a:t>Principal</a:t>
            </a:r>
          </a:p>
          <a:p>
            <a:endParaRPr lang="en-GB" sz="1400" dirty="0">
              <a:latin typeface="Candara"/>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Tree>
    <p:extLst>
      <p:ext uri="{BB962C8B-B14F-4D97-AF65-F5344CB8AC3E}">
        <p14:creationId xmlns:p14="http://schemas.microsoft.com/office/powerpoint/2010/main" val="2121931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a:bodyPr>
          <a:lstStyle/>
          <a:p>
            <a:pPr algn="ctr"/>
            <a:r>
              <a:rPr lang="en-GB" sz="2400" b="1">
                <a:solidFill>
                  <a:schemeClr val="accent1">
                    <a:lumMod val="75000"/>
                  </a:schemeClr>
                </a:solidFill>
                <a:latin typeface="Candara"/>
                <a:ea typeface="Roboto Slab"/>
              </a:rPr>
              <a:t>Featuring additional entitlement to our </a:t>
            </a:r>
            <a:endParaRPr lang="en-GB" sz="2400" b="1">
              <a:solidFill>
                <a:schemeClr val="accent1">
                  <a:lumMod val="75000"/>
                </a:schemeClr>
              </a:solidFill>
              <a:latin typeface="Candara" pitchFamily="34" charset="0"/>
            </a:endParaRPr>
          </a:p>
          <a:p>
            <a:pPr algn="ctr"/>
            <a:r>
              <a:rPr lang="en-GB" sz="2400" b="1">
                <a:solidFill>
                  <a:schemeClr val="accent1">
                    <a:lumMod val="75000"/>
                  </a:schemeClr>
                </a:solidFill>
                <a:latin typeface="Candara"/>
                <a:ea typeface="Roboto Slab"/>
              </a:rPr>
              <a:t>‘Three Steps to Success’ for all our </a:t>
            </a:r>
          </a:p>
          <a:p>
            <a:pPr algn="ctr"/>
            <a:r>
              <a:rPr lang="en-GB" sz="2400" b="1">
                <a:solidFill>
                  <a:schemeClr val="accent1">
                    <a:lumMod val="75000"/>
                  </a:schemeClr>
                </a:solidFill>
                <a:latin typeface="Candara"/>
                <a:ea typeface="Roboto Slab"/>
              </a:rPr>
              <a:t>Success Academy Trust staff...</a:t>
            </a:r>
            <a:endParaRPr lang="en-GB">
              <a:solidFill>
                <a:schemeClr val="accent1">
                  <a:lumMod val="75000"/>
                </a:schemeClr>
              </a:solidFill>
              <a:latin typeface="Candara"/>
              <a:ea typeface="Roboto Slab"/>
            </a:endParaRPr>
          </a:p>
          <a:p>
            <a:pPr algn="ctr"/>
            <a:endParaRPr lang="en-GB" b="1">
              <a:solidFill>
                <a:schemeClr val="accent1">
                  <a:lumMod val="75000"/>
                </a:schemeClr>
              </a:solidFill>
              <a:latin typeface="Candara" pitchFamily="34" charset="0"/>
            </a:endParaRPr>
          </a:p>
          <a:p>
            <a:r>
              <a:rPr lang="en-GB" b="1">
                <a:solidFill>
                  <a:schemeClr val="accent1">
                    <a:lumMod val="75000"/>
                  </a:schemeClr>
                </a:solidFill>
                <a:latin typeface="Candara"/>
                <a:ea typeface="Roboto Slab"/>
              </a:rPr>
              <a:t>                </a:t>
            </a:r>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ENTITLEMENT TO OUR TRUST TRAINING PACKAGE AS APPROPIATE TO CAREER STAGE DEVELOPMENT, ROLE AND EXPERIENCE</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TALENT MANAGEMENT DEVELOPMENT ROUTES WITHIN THE TRUST WITH A PERSONALISED CEREER PLAN</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a:solidFill>
                  <a:schemeClr val="accent1">
                    <a:lumMod val="75000"/>
                  </a:schemeClr>
                </a:solidFill>
                <a:latin typeface="Candara"/>
                <a:ea typeface="Roboto Slab"/>
              </a:rPr>
              <a:t>WELLBEING FOR SUCCESS – OUR OWN PERSONAL WELLBEING AND SUPPORT PACKAGE TO HELP YOU FLOURISH</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5</a:t>
            </a:fld>
            <a:endParaRPr lang="en-US"/>
          </a:p>
        </p:txBody>
      </p:sp>
      <p:pic>
        <p:nvPicPr>
          <p:cNvPr id="8" name="Picture 7" descr="Success AT tree.png"/>
          <p:cNvPicPr>
            <a:picLocks noChangeAspect="1"/>
          </p:cNvPicPr>
          <p:nvPr/>
        </p:nvPicPr>
        <p:blipFill>
          <a:blip r:embed="rId2" cstate="print"/>
          <a:stretch>
            <a:fillRect/>
          </a:stretch>
        </p:blipFill>
        <p:spPr>
          <a:xfrm>
            <a:off x="375639" y="253729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9777" y="418063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Success AT tree.png"/>
          <p:cNvPicPr>
            <a:picLocks noChangeAspect="1"/>
          </p:cNvPicPr>
          <p:nvPr/>
        </p:nvPicPr>
        <p:blipFill>
          <a:blip r:embed="rId3" cstate="print"/>
          <a:stretch>
            <a:fillRect/>
          </a:stretch>
        </p:blipFill>
        <p:spPr>
          <a:xfrm>
            <a:off x="2911949" y="7617743"/>
            <a:ext cx="1032319" cy="1217829"/>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cs typeface="Calibri"/>
              </a:rPr>
              <a:t>Please visit </a:t>
            </a:r>
            <a:r>
              <a:rPr lang="en-US">
                <a:cs typeface="Calibri"/>
                <a:hlinkClick r:id="rId4"/>
              </a:rPr>
              <a:t>Success Academy Trust</a:t>
            </a:r>
            <a:r>
              <a:rPr lang="en-US">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82952" y="1688283"/>
            <a:ext cx="6276109" cy="30777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Pre-School Practitioner</a:t>
            </a:r>
          </a:p>
        </p:txBody>
      </p:sp>
      <p:sp>
        <p:nvSpPr>
          <p:cNvPr id="10" name="TextBox 9"/>
          <p:cNvSpPr txBox="1"/>
          <p:nvPr/>
        </p:nvSpPr>
        <p:spPr>
          <a:xfrm>
            <a:off x="270647" y="2360612"/>
            <a:ext cx="6277708"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5 point 7 currently £24,408 FTE (actual £14,114.95)</a:t>
            </a:r>
            <a:endParaRPr lang="en-GB" sz="1600" b="1" dirty="0">
              <a:latin typeface="Candara"/>
              <a:ea typeface="Calibri"/>
              <a:cs typeface="Calibri"/>
            </a:endParaRPr>
          </a:p>
          <a:p>
            <a:r>
              <a:rPr lang="en-GB" sz="1600" b="1" dirty="0">
                <a:latin typeface="Candara"/>
              </a:rPr>
              <a:t>Hours: 25 per week</a:t>
            </a:r>
            <a:endParaRPr lang="en-GB" sz="1600" dirty="0">
              <a:latin typeface="Candara"/>
              <a:ea typeface="Calibri"/>
              <a:cs typeface="Calibri"/>
            </a:endParaRPr>
          </a:p>
        </p:txBody>
      </p:sp>
      <p:sp>
        <p:nvSpPr>
          <p:cNvPr id="11" name="TextBox 10"/>
          <p:cNvSpPr txBox="1"/>
          <p:nvPr/>
        </p:nvSpPr>
        <p:spPr>
          <a:xfrm>
            <a:off x="269532" y="3430501"/>
            <a:ext cx="6270199" cy="1600438"/>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Responsible to</a:t>
            </a:r>
            <a:r>
              <a:rPr lang="en-GB" sz="1400" dirty="0">
                <a:latin typeface="Candara"/>
              </a:rPr>
              <a:t>: Pre-school Lead for day-to-day management / direction</a:t>
            </a:r>
            <a:endParaRPr lang="en-GB" sz="1400" dirty="0">
              <a:latin typeface="Candara"/>
              <a:ea typeface="Calibri"/>
              <a:cs typeface="Calibri"/>
            </a:endParaRPr>
          </a:p>
          <a:p>
            <a:endParaRPr lang="en-GB" sz="1400" b="1">
              <a:latin typeface="Candara"/>
              <a:ea typeface="Calibri"/>
              <a:cs typeface="Calibri"/>
            </a:endParaRPr>
          </a:p>
          <a:p>
            <a:endParaRPr lang="en-GB" sz="1400" b="1">
              <a:latin typeface="Candara"/>
              <a:ea typeface="Calibri"/>
              <a:cs typeface="Calibri"/>
            </a:endParaRPr>
          </a:p>
          <a:p>
            <a:r>
              <a:rPr lang="en-GB" sz="1400" b="1" dirty="0">
                <a:latin typeface="Candara"/>
              </a:rPr>
              <a:t>Key relationships with:  </a:t>
            </a:r>
            <a:r>
              <a:rPr lang="en-GB" sz="1400" dirty="0">
                <a:latin typeface="Candara"/>
              </a:rPr>
              <a:t>College Principal, College Manager, other Nursery / Pre-school Assistants, College Support Staff and other members of the Senior Management Team, Teaching Staff, Premises Officers, College Members, pupils, parents, local community </a:t>
            </a:r>
            <a:endParaRPr lang="en-GB" sz="1400" b="1" dirty="0">
              <a:latin typeface="Candara"/>
              <a:ea typeface="Calibri"/>
              <a:cs typeface="Calibri"/>
            </a:endParaRPr>
          </a:p>
        </p:txBody>
      </p:sp>
      <p:sp>
        <p:nvSpPr>
          <p:cNvPr id="12" name="TextBox 11"/>
          <p:cNvSpPr txBox="1"/>
          <p:nvPr/>
        </p:nvSpPr>
        <p:spPr>
          <a:xfrm>
            <a:off x="266335" y="5597800"/>
            <a:ext cx="6273396" cy="1015663"/>
          </a:xfrm>
          <a:prstGeom prst="rect">
            <a:avLst/>
          </a:prstGeom>
          <a:noFill/>
          <a:ln>
            <a:solidFill>
              <a:schemeClr val="accent1">
                <a:lumMod val="75000"/>
              </a:schemeClr>
            </a:solidFill>
          </a:ln>
        </p:spPr>
        <p:txBody>
          <a:bodyPr wrap="square" lIns="91440" tIns="45720" rIns="91440" bIns="45720" rtlCol="0" anchor="t">
            <a:spAutoFit/>
          </a:bodyPr>
          <a:lstStyle/>
          <a:p>
            <a:r>
              <a:rPr lang="en-GB" sz="1400" b="1">
                <a:latin typeface="Candara"/>
              </a:rPr>
              <a:t>Job purpose: </a:t>
            </a:r>
          </a:p>
          <a:p>
            <a:endParaRPr lang="en-GB" sz="1400" b="1">
              <a:latin typeface="Candara"/>
            </a:endParaRPr>
          </a:p>
          <a:p>
            <a:r>
              <a:rPr lang="en-GB" sz="1400">
                <a:latin typeface="Candara" panose="020E0502030303020204" pitchFamily="34" charset="0"/>
              </a:rPr>
              <a:t>To assist in the provision of the care, safety and learning of the children. </a:t>
            </a:r>
            <a:endParaRPr lang="en-GB" sz="1400">
              <a:latin typeface="Candara" panose="020E0502030303020204" pitchFamily="34" charset="0"/>
              <a:ea typeface="Calibri"/>
              <a:cs typeface="Calibri"/>
            </a:endParaRPr>
          </a:p>
          <a:p>
            <a:endParaRPr lang="en-GB">
              <a:ea typeface="Calibri"/>
              <a:cs typeface="Calibri"/>
            </a:endParaRPr>
          </a:p>
        </p:txBody>
      </p:sp>
      <p:sp>
        <p:nvSpPr>
          <p:cNvPr id="4" name="TextBox 1">
            <a:extLst>
              <a:ext uri="{FF2B5EF4-FFF2-40B4-BE49-F238E27FC236}">
                <a16:creationId xmlns:a16="http://schemas.microsoft.com/office/drawing/2014/main" id="{37876ABA-3033-EAE5-1B66-61D94B0848E5}"/>
              </a:ext>
            </a:extLst>
          </p:cNvPr>
          <p:cNvSpPr txBox="1"/>
          <p:nvPr/>
        </p:nvSpPr>
        <p:spPr>
          <a:xfrm>
            <a:off x="290731" y="6870270"/>
            <a:ext cx="6270145" cy="2492990"/>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a:latin typeface="Candara"/>
              </a:rPr>
              <a:t>WHOLE COLLEGE RESPONSIBILITIES</a:t>
            </a:r>
            <a:r>
              <a:rPr lang="en-GB" sz="1400">
                <a:latin typeface="Candara"/>
              </a:rPr>
              <a:t>:</a:t>
            </a:r>
          </a:p>
          <a:p>
            <a:endParaRPr lang="en-GB" sz="1400">
              <a:latin typeface="Candara"/>
            </a:endParaRPr>
          </a:p>
          <a:p>
            <a:pPr>
              <a:buFont typeface="Arial" pitchFamily="34" charset="0"/>
              <a:buChar char="•"/>
            </a:pPr>
            <a:r>
              <a:rPr lang="en-GB" sz="1000">
                <a:latin typeface="Candara"/>
              </a:rPr>
              <a:t>Support current policies and recognised good practice within the college</a:t>
            </a:r>
          </a:p>
          <a:p>
            <a:pPr>
              <a:buFont typeface="Arial" pitchFamily="34" charset="0"/>
              <a:buChar char="•"/>
            </a:pPr>
            <a:endParaRPr lang="en-GB" sz="1000">
              <a:latin typeface="Candara"/>
            </a:endParaRPr>
          </a:p>
          <a:p>
            <a:pPr>
              <a:buFont typeface="Arial" pitchFamily="34" charset="0"/>
              <a:buChar char="•"/>
            </a:pPr>
            <a:r>
              <a:rPr lang="en-GB" sz="1000">
                <a:latin typeface="Candara"/>
              </a:rPr>
              <a:t>Be aware of the importance of confidentiality and data protection</a:t>
            </a:r>
          </a:p>
          <a:p>
            <a:pPr>
              <a:buFont typeface="Arial" pitchFamily="34" charset="0"/>
              <a:buChar char="•"/>
            </a:pPr>
            <a:endParaRPr lang="en-GB" sz="1000">
              <a:latin typeface="Candara"/>
            </a:endParaRPr>
          </a:p>
          <a:p>
            <a:pPr>
              <a:buFont typeface="Arial" pitchFamily="34" charset="0"/>
              <a:buChar char="•"/>
            </a:pPr>
            <a:r>
              <a:rPr lang="en-GB" sz="1000">
                <a:latin typeface="Candara"/>
              </a:rPr>
              <a:t>Participate in annual Performance Reviews with your Line  Manager, based on agreed objectives.</a:t>
            </a:r>
          </a:p>
          <a:p>
            <a:pPr>
              <a:buFont typeface="Arial" pitchFamily="34" charset="0"/>
              <a:buChar char="•"/>
            </a:pPr>
            <a:endParaRPr lang="en-GB" sz="1000">
              <a:latin typeface="Candara"/>
            </a:endParaRPr>
          </a:p>
          <a:p>
            <a:pPr>
              <a:buFont typeface="Arial" pitchFamily="34" charset="0"/>
              <a:buChar char="•"/>
            </a:pPr>
            <a:r>
              <a:rPr lang="en-GB" sz="1000">
                <a:latin typeface="Candara"/>
              </a:rPr>
              <a:t>Willingness to be flexible in both approach and use of time.</a:t>
            </a:r>
          </a:p>
          <a:p>
            <a:pPr>
              <a:buFont typeface="Arial" pitchFamily="34" charset="0"/>
              <a:buChar char="•"/>
            </a:pPr>
            <a:endParaRPr lang="en-GB" sz="1000">
              <a:latin typeface="Candara"/>
            </a:endParaRPr>
          </a:p>
          <a:p>
            <a:pPr>
              <a:buFont typeface="Arial" pitchFamily="34" charset="0"/>
              <a:buChar char="•"/>
            </a:pPr>
            <a:r>
              <a:rPr lang="en-GB" sz="1000">
                <a:latin typeface="Candara"/>
              </a:rPr>
              <a:t>All tasks should be undertaken with due regard to Health &amp; Safety regulations.</a:t>
            </a:r>
          </a:p>
          <a:p>
            <a:pPr>
              <a:buFont typeface="Arial" pitchFamily="34" charset="0"/>
              <a:buChar char="•"/>
            </a:pPr>
            <a:endParaRPr lang="en-GB" sz="1000">
              <a:latin typeface="Candara"/>
            </a:endParaRPr>
          </a:p>
          <a:p>
            <a:pPr>
              <a:buFont typeface="Arial" pitchFamily="34" charset="0"/>
              <a:buChar char="•"/>
            </a:pPr>
            <a:r>
              <a:rPr lang="en-GB" sz="1000">
                <a:latin typeface="Candara"/>
              </a:rPr>
              <a:t>To undertake such other duties which are within the scope of the job purpose, title of the job and its grade.</a:t>
            </a:r>
          </a:p>
          <a:p>
            <a:endParaRPr lang="en-GB"/>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7</a:t>
            </a:fld>
            <a:endParaRPr lang="en-US"/>
          </a:p>
        </p:txBody>
      </p:sp>
      <p:sp>
        <p:nvSpPr>
          <p:cNvPr id="6" name="TextBox 5"/>
          <p:cNvSpPr txBox="1"/>
          <p:nvPr/>
        </p:nvSpPr>
        <p:spPr>
          <a:xfrm>
            <a:off x="414038" y="1274288"/>
            <a:ext cx="6119446" cy="646331"/>
          </a:xfrm>
          <a:prstGeom prst="rect">
            <a:avLst/>
          </a:prstGeom>
          <a:noFill/>
        </p:spPr>
        <p:txBody>
          <a:bodyPr wrap="square" lIns="91440" tIns="45720" rIns="91440" bIns="45720" rtlCol="0" anchor="t">
            <a:spAutoFit/>
          </a:bodyPr>
          <a:lstStyle/>
          <a:p>
            <a:pPr algn="ctr"/>
            <a:r>
              <a:rPr lang="en-GB" b="1">
                <a:solidFill>
                  <a:schemeClr val="accent1">
                    <a:lumMod val="75000"/>
                  </a:schemeClr>
                </a:solidFill>
              </a:rPr>
              <a:t>THOMAS ESTLEY COMMUNITY COLLEGE -</a:t>
            </a:r>
            <a:endParaRPr lang="en-GB" b="1">
              <a:solidFill>
                <a:schemeClr val="accent1">
                  <a:lumMod val="75000"/>
                </a:schemeClr>
              </a:solidFill>
              <a:cs typeface="Calibri"/>
            </a:endParaRPr>
          </a:p>
          <a:p>
            <a:pPr algn="ctr"/>
            <a:r>
              <a:rPr lang="en-GB" b="1">
                <a:solidFill>
                  <a:schemeClr val="accent1">
                    <a:lumMod val="75000"/>
                  </a:schemeClr>
                </a:solidFill>
              </a:rPr>
              <a:t>PERSONNEL SPECIFICATION</a:t>
            </a:r>
            <a:endParaRPr lang="en-GB" b="1">
              <a:solidFill>
                <a:schemeClr val="accent1">
                  <a:lumMod val="75000"/>
                </a:schemeClr>
              </a:solidFill>
              <a:cs typeface="Calibri"/>
            </a:endParaRPr>
          </a:p>
        </p:txBody>
      </p:sp>
      <p:sp>
        <p:nvSpPr>
          <p:cNvPr id="7" name="TextBox 6"/>
          <p:cNvSpPr txBox="1"/>
          <p:nvPr/>
        </p:nvSpPr>
        <p:spPr>
          <a:xfrm>
            <a:off x="187036" y="1904151"/>
            <a:ext cx="6413051" cy="523220"/>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Pre-school practitioner</a:t>
            </a:r>
            <a:endParaRPr lang="en-GB" sz="1400" b="1" dirty="0">
              <a:latin typeface="Candara"/>
              <a:ea typeface="Calibri"/>
              <a:cs typeface="Calibri"/>
            </a:endParaRPr>
          </a:p>
          <a:p>
            <a:r>
              <a:rPr lang="en-GB" sz="1400" b="1" dirty="0">
                <a:latin typeface="Candara"/>
              </a:rPr>
              <a:t>Scale: 5 point 7</a:t>
            </a:r>
            <a:endParaRPr lang="en-GB" sz="1400" b="1" dirty="0">
              <a:latin typeface="Candara"/>
              <a:ea typeface="Calibri"/>
              <a:cs typeface="Calibri"/>
            </a:endParaRPr>
          </a:p>
        </p:txBody>
      </p:sp>
      <p:sp>
        <p:nvSpPr>
          <p:cNvPr id="8" name="TextBox 7"/>
          <p:cNvSpPr txBox="1"/>
          <p:nvPr/>
        </p:nvSpPr>
        <p:spPr>
          <a:xfrm>
            <a:off x="103515" y="2765739"/>
            <a:ext cx="1939198" cy="6924973"/>
          </a:xfrm>
          <a:prstGeom prst="rect">
            <a:avLst/>
          </a:prstGeom>
          <a:noFill/>
          <a:ln>
            <a:solidFill>
              <a:schemeClr val="accent1">
                <a:lumMod val="75000"/>
              </a:schemeClr>
            </a:solidFill>
          </a:ln>
        </p:spPr>
        <p:txBody>
          <a:bodyPr wrap="square" lIns="91440" tIns="45720" rIns="91440" bIns="45720" rtlCol="0" anchor="t">
            <a:spAutoFit/>
          </a:bodyPr>
          <a:lstStyle/>
          <a:p>
            <a:endParaRPr lang="en-GB" sz="1600" b="1">
              <a:latin typeface="Candara" panose="020E0502030303020204" pitchFamily="34" charset="0"/>
            </a:endParaRPr>
          </a:p>
          <a:p>
            <a:endParaRPr lang="en-GB" sz="1600" b="1">
              <a:latin typeface="Candara" panose="020E0502030303020204" pitchFamily="34" charset="0"/>
            </a:endParaRPr>
          </a:p>
          <a:p>
            <a:r>
              <a:rPr lang="en-GB" sz="1600" b="1">
                <a:latin typeface="Candara" panose="020E0502030303020204" pitchFamily="34" charset="0"/>
              </a:rPr>
              <a:t>QUALIFICATIONS &amp; TRAINING</a:t>
            </a:r>
          </a:p>
          <a:p>
            <a:endParaRPr lang="en-GB" sz="1600" b="1">
              <a:latin typeface="Candara" panose="020E0502030303020204" pitchFamily="34" charset="0"/>
            </a:endParaRPr>
          </a:p>
          <a:p>
            <a:endParaRPr lang="en-GB" sz="1600" b="1">
              <a:latin typeface="Candara" panose="020E0502030303020204" pitchFamily="34" charset="0"/>
            </a:endParaRPr>
          </a:p>
          <a:p>
            <a:r>
              <a:rPr lang="en-GB" sz="1600" b="1">
                <a:latin typeface="Candara" panose="020E0502030303020204" pitchFamily="34" charset="0"/>
              </a:rPr>
              <a:t>EXPERIENCE</a:t>
            </a:r>
            <a:endParaRPr lang="en-GB" sz="1600" b="1">
              <a:latin typeface="Candara" panose="020E0502030303020204" pitchFamily="34" charset="0"/>
              <a:ea typeface="Calibri"/>
              <a:cs typeface="Calibri"/>
            </a:endParaRPr>
          </a:p>
          <a:p>
            <a:endParaRPr lang="en-GB" sz="1600">
              <a:latin typeface="Candara" panose="020E0502030303020204" pitchFamily="34" charset="0"/>
            </a:endParaRPr>
          </a:p>
          <a:p>
            <a:endParaRPr lang="en-GB" sz="1600">
              <a:latin typeface="Candara" panose="020E0502030303020204" pitchFamily="34" charset="0"/>
            </a:endParaRPr>
          </a:p>
          <a:p>
            <a:pPr fontAlgn="base"/>
            <a:endParaRPr lang="en-GB" sz="1600">
              <a:latin typeface="Candara" panose="020E0502030303020204" pitchFamily="34" charset="0"/>
            </a:endParaRPr>
          </a:p>
          <a:p>
            <a:pPr fontAlgn="base"/>
            <a:r>
              <a:rPr lang="en-GB" sz="1600">
                <a:latin typeface="Candara" panose="020E0502030303020204" pitchFamily="34" charset="0"/>
              </a:rPr>
              <a:t> </a:t>
            </a:r>
          </a:p>
          <a:p>
            <a:pPr fontAlgn="base"/>
            <a:endParaRPr lang="en-GB" sz="1600">
              <a:latin typeface="Candara" panose="020E0502030303020204" pitchFamily="34" charset="0"/>
            </a:endParaRPr>
          </a:p>
          <a:p>
            <a:pPr fontAlgn="base"/>
            <a:endParaRPr lang="en-GB" sz="1600" b="1">
              <a:latin typeface="Candara" panose="020E0502030303020204" pitchFamily="34" charset="0"/>
            </a:endParaRPr>
          </a:p>
          <a:p>
            <a:pPr fontAlgn="base"/>
            <a:r>
              <a:rPr lang="en-GB" sz="1600" b="1">
                <a:latin typeface="Candara" panose="020E0502030303020204" pitchFamily="34" charset="0"/>
              </a:rPr>
              <a:t>SKILLS/ ATTRIBUTES</a:t>
            </a:r>
          </a:p>
          <a:p>
            <a:pPr fontAlgn="base"/>
            <a:endParaRPr lang="en-GB" sz="1600" b="1">
              <a:latin typeface="Candara" panose="020E0502030303020204" pitchFamily="34" charset="0"/>
            </a:endParaRPr>
          </a:p>
          <a:p>
            <a:pPr fontAlgn="base"/>
            <a:endParaRPr lang="en-GB" sz="1600" b="1">
              <a:latin typeface="Candara" panose="020E0502030303020204" pitchFamily="34" charset="0"/>
            </a:endParaRPr>
          </a:p>
          <a:p>
            <a:pPr fontAlgn="base"/>
            <a:r>
              <a:rPr lang="en-GB" sz="1600" b="1">
                <a:latin typeface="Candara" panose="020E0502030303020204" pitchFamily="34" charset="0"/>
              </a:rPr>
              <a:t>GENERAL CIRCUMSTANCES</a:t>
            </a:r>
          </a:p>
          <a:p>
            <a:endParaRPr lang="en-GB" sz="1600">
              <a:latin typeface="Candara" panose="020E0502030303020204" pitchFamily="34" charset="0"/>
            </a:endParaRPr>
          </a:p>
          <a:p>
            <a:endParaRPr lang="en-GB"/>
          </a:p>
          <a:p>
            <a:endParaRPr lang="en-GB"/>
          </a:p>
          <a:p>
            <a:endParaRPr lang="en-GB"/>
          </a:p>
          <a:p>
            <a:endParaRPr lang="en-GB"/>
          </a:p>
          <a:p>
            <a:endParaRPr lang="en-GB"/>
          </a:p>
          <a:p>
            <a:endParaRPr lang="en-GB"/>
          </a:p>
        </p:txBody>
      </p:sp>
      <p:sp>
        <p:nvSpPr>
          <p:cNvPr id="10" name="TextBox 9"/>
          <p:cNvSpPr txBox="1"/>
          <p:nvPr/>
        </p:nvSpPr>
        <p:spPr>
          <a:xfrm>
            <a:off x="2040368" y="2767161"/>
            <a:ext cx="2361610" cy="7232749"/>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ESSENTIAL</a:t>
            </a:r>
          </a:p>
          <a:p>
            <a:endParaRPr lang="en-GB" b="1"/>
          </a:p>
          <a:p>
            <a:r>
              <a:rPr lang="en-GB" sz="1400" dirty="0">
                <a:latin typeface="Candara"/>
              </a:rPr>
              <a:t>NVQ 3 qualification or equivalent. </a:t>
            </a:r>
            <a:endParaRPr lang="en-GB" dirty="0"/>
          </a:p>
          <a:p>
            <a:endParaRPr lang="en-GB" b="1"/>
          </a:p>
          <a:p>
            <a:endParaRPr lang="en-GB" b="1"/>
          </a:p>
          <a:p>
            <a:r>
              <a:rPr lang="en-GB" sz="1400" dirty="0">
                <a:latin typeface="Candara"/>
              </a:rPr>
              <a:t>Experience of working with children under five in informal or formal settings</a:t>
            </a:r>
          </a:p>
          <a:p>
            <a:endParaRPr lang="en-GB" b="1"/>
          </a:p>
          <a:p>
            <a:r>
              <a:rPr lang="en-GB" sz="1400" dirty="0">
                <a:latin typeface="Candara"/>
              </a:rPr>
              <a:t>Knowledge of good practice in under fives care and education</a:t>
            </a:r>
            <a:endParaRPr lang="en-GB" b="1" dirty="0">
              <a:latin typeface="Candara"/>
            </a:endParaRPr>
          </a:p>
          <a:p>
            <a:endParaRPr lang="en-GB" b="1"/>
          </a:p>
          <a:p>
            <a:pPr fontAlgn="base"/>
            <a:r>
              <a:rPr lang="en-GB" sz="1400" dirty="0">
                <a:latin typeface="Candara"/>
              </a:rPr>
              <a:t>Personal organisation. </a:t>
            </a:r>
          </a:p>
          <a:p>
            <a:pPr fontAlgn="base"/>
            <a:r>
              <a:rPr lang="en-GB" sz="1400" dirty="0">
                <a:latin typeface="Candara"/>
              </a:rPr>
              <a:t>Good communication skills. </a:t>
            </a:r>
          </a:p>
          <a:p>
            <a:pPr fontAlgn="base"/>
            <a:r>
              <a:rPr lang="en-GB" sz="1400" dirty="0">
                <a:latin typeface="Candara"/>
              </a:rPr>
              <a:t>Good team worker.</a:t>
            </a:r>
            <a:r>
              <a:rPr lang="en-GB" dirty="0"/>
              <a:t> </a:t>
            </a:r>
            <a:endParaRPr lang="en-GB" dirty="0">
              <a:ea typeface="Calibri"/>
              <a:cs typeface="Calibri"/>
            </a:endParaRPr>
          </a:p>
          <a:p>
            <a:endParaRPr lang="en-GB" b="1"/>
          </a:p>
          <a:p>
            <a:r>
              <a:rPr lang="en-GB" sz="1400" dirty="0">
                <a:latin typeface="Candara"/>
              </a:rPr>
              <a:t>Willingness to undertake staff development and training. </a:t>
            </a:r>
          </a:p>
          <a:p>
            <a:endParaRPr lang="en-GB" sz="1400" b="1">
              <a:latin typeface="Candara" panose="020E0502030303020204" pitchFamily="34" charset="0"/>
            </a:endParaRPr>
          </a:p>
          <a:p>
            <a:r>
              <a:rPr lang="en-GB" sz="1400" dirty="0">
                <a:latin typeface="Candara"/>
              </a:rPr>
              <a:t>An understanding of, and commitment to, Equal Opportunities, and the ability to apply this to strategic work and day-to-day situations </a:t>
            </a:r>
          </a:p>
          <a:p>
            <a:endParaRPr lang="en-GB" sz="1400" b="1">
              <a:latin typeface="Candara" panose="020E0502030303020204" pitchFamily="34" charset="0"/>
            </a:endParaRPr>
          </a:p>
          <a:p>
            <a:r>
              <a:rPr lang="en-GB" sz="1400" dirty="0">
                <a:latin typeface="Candara"/>
              </a:rPr>
              <a:t>Must be eligible to work in the UK </a:t>
            </a:r>
            <a:endParaRPr lang="en-GB" b="1" dirty="0">
              <a:latin typeface="Candara"/>
            </a:endParaRPr>
          </a:p>
        </p:txBody>
      </p:sp>
      <p:sp>
        <p:nvSpPr>
          <p:cNvPr id="11" name="TextBox 10"/>
          <p:cNvSpPr txBox="1"/>
          <p:nvPr/>
        </p:nvSpPr>
        <p:spPr>
          <a:xfrm>
            <a:off x="4410605" y="2765739"/>
            <a:ext cx="2195113" cy="6863417"/>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DESIRABLE</a:t>
            </a:r>
          </a:p>
          <a:p>
            <a:endParaRPr lang="en-GB" sz="1600" b="1">
              <a:latin typeface="Candara" panose="020E0502030303020204" pitchFamily="34" charset="0"/>
            </a:endParaRPr>
          </a:p>
          <a:p>
            <a:endParaRPr lang="en-GB" b="1"/>
          </a:p>
          <a:p>
            <a:endParaRPr lang="en-GB" b="1" dirty="0">
              <a:ea typeface="Calibri"/>
              <a:cs typeface="Calibri"/>
            </a:endParaRPr>
          </a:p>
          <a:p>
            <a:endParaRPr lang="en-GB" b="1" dirty="0">
              <a:latin typeface="Calibri"/>
              <a:ea typeface="Calibri"/>
              <a:cs typeface="Calibri"/>
            </a:endParaRPr>
          </a:p>
          <a:p>
            <a:endParaRPr lang="en-GB" b="1">
              <a:latin typeface="Calibri"/>
              <a:ea typeface="Calibri"/>
              <a:cs typeface="Calibri"/>
            </a:endParaRPr>
          </a:p>
          <a:p>
            <a:pPr fontAlgn="base"/>
            <a:r>
              <a:rPr lang="en-GB" sz="1400" dirty="0">
                <a:latin typeface="Candara"/>
              </a:rPr>
              <a:t>Knowledge of requirements of the Children Act. </a:t>
            </a:r>
          </a:p>
          <a:p>
            <a:pPr fontAlgn="base"/>
            <a:endParaRPr lang="en-GB" sz="1400">
              <a:latin typeface="Candara" panose="020E0502030303020204" pitchFamily="34" charset="0"/>
            </a:endParaRPr>
          </a:p>
          <a:p>
            <a:r>
              <a:rPr lang="en-GB" sz="1400" dirty="0">
                <a:latin typeface="Candara"/>
              </a:rPr>
              <a:t>Knowledge of Ofsted requirements. </a:t>
            </a:r>
          </a:p>
          <a:p>
            <a:endParaRPr lang="en-GB" b="1"/>
          </a:p>
          <a:p>
            <a:endParaRPr lang="en-GB" b="1"/>
          </a:p>
          <a:p>
            <a:endParaRPr lang="en-GB" b="1"/>
          </a:p>
          <a:p>
            <a:endParaRPr lang="en-GB" b="1"/>
          </a:p>
          <a:p>
            <a:endParaRPr lang="en-GB" b="1"/>
          </a:p>
          <a:p>
            <a:endParaRPr lang="en-GB" b="1"/>
          </a:p>
          <a:p>
            <a:endParaRPr lang="en-GB" b="1"/>
          </a:p>
          <a:p>
            <a:endParaRPr lang="en-GB" b="1"/>
          </a:p>
          <a:p>
            <a:endParaRPr lang="en-GB" b="1"/>
          </a:p>
          <a:p>
            <a:endParaRPr lang="en-GB" b="1"/>
          </a:p>
          <a:p>
            <a:endParaRPr lang="en-GB" b="1"/>
          </a:p>
          <a:p>
            <a:endParaRPr lang="en-GB" b="1"/>
          </a:p>
          <a:p>
            <a:endParaRPr lang="en-GB" b="1"/>
          </a:p>
          <a:p>
            <a:endParaRPr lang="en-GB" b="1"/>
          </a:p>
        </p:txBody>
      </p:sp>
    </p:spTree>
    <p:extLst>
      <p:ext uri="{BB962C8B-B14F-4D97-AF65-F5344CB8AC3E}">
        <p14:creationId xmlns:p14="http://schemas.microsoft.com/office/powerpoint/2010/main" val="2841128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89899" y="9639281"/>
            <a:ext cx="2135630"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466902"/>
            <a:ext cx="1543050" cy="527403"/>
          </a:xfrm>
        </p:spPr>
        <p:txBody>
          <a:bodyPr/>
          <a:lstStyle/>
          <a:p>
            <a:r>
              <a:rPr lang="en-GB"/>
              <a:t>Page </a:t>
            </a:r>
            <a:fld id="{5699F653-A948-4BD1-BBB3-6CD4FE48AB5E}" type="slidenum">
              <a:rPr lang="en-GB" smtClean="0"/>
              <a:pPr/>
              <a:t>8</a:t>
            </a:fld>
            <a:endParaRPr lang="en-US"/>
          </a:p>
        </p:txBody>
      </p:sp>
      <p:pic>
        <p:nvPicPr>
          <p:cNvPr id="5" name="Picture 4" descr="TECC.jpg"/>
          <p:cNvPicPr>
            <a:picLocks noChangeAspect="1"/>
          </p:cNvPicPr>
          <p:nvPr/>
        </p:nvPicPr>
        <p:blipFill>
          <a:blip r:embed="rId2" cstate="print"/>
          <a:stretch>
            <a:fillRect/>
          </a:stretch>
        </p:blipFill>
        <p:spPr>
          <a:xfrm>
            <a:off x="2681735" y="246544"/>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3" name="TextBox 12"/>
          <p:cNvSpPr txBox="1"/>
          <p:nvPr/>
        </p:nvSpPr>
        <p:spPr>
          <a:xfrm>
            <a:off x="265368" y="1521137"/>
            <a:ext cx="6327263" cy="7386638"/>
          </a:xfrm>
          <a:prstGeom prst="rect">
            <a:avLst/>
          </a:prstGeom>
          <a:noFill/>
          <a:ln>
            <a:solidFill>
              <a:schemeClr val="accent1">
                <a:lumMod val="75000"/>
              </a:schemeClr>
            </a:solidFill>
          </a:ln>
        </p:spPr>
        <p:txBody>
          <a:bodyPr wrap="square" lIns="91440" tIns="45720" rIns="91440" bIns="45720" rtlCol="0" anchor="t">
            <a:spAutoFit/>
          </a:bodyPr>
          <a:lstStyle/>
          <a:p>
            <a:r>
              <a:rPr lang="en-GB" sz="1600" b="1">
                <a:latin typeface="Candara"/>
              </a:rPr>
              <a:t>MAIN DUTIES &amp; RESPONSIBILITIES:</a:t>
            </a:r>
          </a:p>
          <a:p>
            <a:pPr fontAlgn="base"/>
            <a:endParaRPr lang="en-GB" sz="1400" b="1">
              <a:latin typeface="Candara"/>
              <a:cs typeface="Calibri"/>
            </a:endParaRPr>
          </a:p>
          <a:p>
            <a:pPr fontAlgn="base"/>
            <a:r>
              <a:rPr lang="en-GB" sz="1600" b="1">
                <a:latin typeface="Candara" panose="020E0502030303020204" pitchFamily="34" charset="0"/>
              </a:rPr>
              <a:t>Children's Care </a:t>
            </a:r>
            <a:endParaRPr lang="en-GB" sz="1600">
              <a:latin typeface="Candara" panose="020E0502030303020204" pitchFamily="34" charset="0"/>
            </a:endParaRPr>
          </a:p>
          <a:p>
            <a:pPr marL="285750" indent="-285750" fontAlgn="base">
              <a:buFont typeface="Arial" panose="020B0604020202020204" pitchFamily="34" charset="0"/>
              <a:buChar char="•"/>
            </a:pPr>
            <a:r>
              <a:rPr lang="en-GB" sz="1400">
                <a:latin typeface="Candara" panose="020E0502030303020204" pitchFamily="34" charset="0"/>
              </a:rPr>
              <a:t>Ensuring the well-being, safety and security of the children </a:t>
            </a:r>
          </a:p>
          <a:p>
            <a:pPr marL="285750" indent="-285750" fontAlgn="base">
              <a:buFont typeface="Arial" panose="020B0604020202020204" pitchFamily="34" charset="0"/>
              <a:buChar char="•"/>
            </a:pPr>
            <a:r>
              <a:rPr lang="en-GB" sz="1400">
                <a:latin typeface="Candara" panose="020E0502030303020204" pitchFamily="34" charset="0"/>
              </a:rPr>
              <a:t>Helping in setting up and clearing away </a:t>
            </a:r>
          </a:p>
          <a:p>
            <a:pPr marL="285750" indent="-285750" fontAlgn="base">
              <a:buFont typeface="Arial" panose="020B0604020202020204" pitchFamily="34" charset="0"/>
              <a:buChar char="•"/>
            </a:pPr>
            <a:r>
              <a:rPr lang="en-GB" sz="1400">
                <a:latin typeface="Candara" panose="020E0502030303020204" pitchFamily="34" charset="0"/>
              </a:rPr>
              <a:t>Supervision of children, including toilet trips (mopping up if necessary) </a:t>
            </a:r>
          </a:p>
          <a:p>
            <a:pPr marL="285750" indent="-285750" fontAlgn="base">
              <a:buFont typeface="Arial" panose="020B0604020202020204" pitchFamily="34" charset="0"/>
              <a:buChar char="•"/>
            </a:pPr>
            <a:r>
              <a:rPr lang="en-GB" sz="1400">
                <a:latin typeface="Candara" panose="020E0502030303020204" pitchFamily="34" charset="0"/>
              </a:rPr>
              <a:t>Children of staff are treated in the same way as all children in the session, this may mean other staff correcting your child (if applicable) </a:t>
            </a:r>
          </a:p>
          <a:p>
            <a:pPr marL="285750" indent="-285750" fontAlgn="base">
              <a:buFont typeface="Arial" panose="020B0604020202020204" pitchFamily="34" charset="0"/>
              <a:buChar char="•"/>
            </a:pPr>
            <a:r>
              <a:rPr lang="en-GB" sz="1400">
                <a:latin typeface="Candara" panose="020E0502030303020204" pitchFamily="34" charset="0"/>
              </a:rPr>
              <a:t>Maintaining records as directed </a:t>
            </a:r>
          </a:p>
          <a:p>
            <a:pPr marL="285750" indent="-285750" fontAlgn="base">
              <a:buFont typeface="Arial" panose="020B0604020202020204" pitchFamily="34" charset="0"/>
              <a:buChar char="•"/>
            </a:pPr>
            <a:endParaRPr lang="en-GB" sz="1400">
              <a:latin typeface="Candara" panose="020E0502030303020204" pitchFamily="34" charset="0"/>
            </a:endParaRPr>
          </a:p>
          <a:p>
            <a:pPr fontAlgn="base"/>
            <a:r>
              <a:rPr lang="en-GB" sz="1600" b="1">
                <a:latin typeface="Candara" panose="020E0502030303020204" pitchFamily="34" charset="0"/>
              </a:rPr>
              <a:t>Children's Learning </a:t>
            </a:r>
            <a:endParaRPr lang="en-GB" sz="1600">
              <a:latin typeface="Candara" panose="020E0502030303020204" pitchFamily="34" charset="0"/>
            </a:endParaRPr>
          </a:p>
          <a:p>
            <a:pPr marL="285750" indent="-285750" fontAlgn="base">
              <a:buFont typeface="Arial" panose="020B0604020202020204" pitchFamily="34" charset="0"/>
              <a:buChar char="•"/>
            </a:pPr>
            <a:r>
              <a:rPr lang="en-GB" sz="1400">
                <a:latin typeface="Candara" panose="020E0502030303020204" pitchFamily="34" charset="0"/>
              </a:rPr>
              <a:t>Assisting in the planning and implementing a multi-cultural play curriculum to stimulate children's interest in learning </a:t>
            </a:r>
          </a:p>
          <a:p>
            <a:pPr marL="285750" indent="-285750" fontAlgn="base">
              <a:buFont typeface="Arial" panose="020B0604020202020204" pitchFamily="34" charset="0"/>
              <a:buChar char="•"/>
            </a:pPr>
            <a:r>
              <a:rPr lang="en-GB" sz="1400">
                <a:latin typeface="Candara" panose="020E0502030303020204" pitchFamily="34" charset="0"/>
              </a:rPr>
              <a:t>Assisting in the monitoring of the quality of learning </a:t>
            </a:r>
          </a:p>
          <a:p>
            <a:pPr marL="285750" indent="-285750" fontAlgn="base">
              <a:buFont typeface="Arial" panose="020B0604020202020204" pitchFamily="34" charset="0"/>
              <a:buChar char="•"/>
            </a:pPr>
            <a:r>
              <a:rPr lang="en-GB" sz="1400">
                <a:latin typeface="Candara" panose="020E0502030303020204" pitchFamily="34" charset="0"/>
              </a:rPr>
              <a:t>Assisting in the monitoring and recording of children's development </a:t>
            </a:r>
          </a:p>
          <a:p>
            <a:pPr marL="285750" indent="-285750" fontAlgn="base">
              <a:buFont typeface="Arial" panose="020B0604020202020204" pitchFamily="34" charset="0"/>
              <a:buChar char="•"/>
            </a:pPr>
            <a:r>
              <a:rPr lang="en-GB" sz="1400">
                <a:latin typeface="Candara" panose="020E0502030303020204" pitchFamily="34" charset="0"/>
              </a:rPr>
              <a:t>Assisting in planning in relation to Ofsted Early Learning Goals (the Foundation Stage) </a:t>
            </a:r>
          </a:p>
          <a:p>
            <a:pPr marL="285750" indent="-285750" fontAlgn="base">
              <a:buFont typeface="Arial" panose="020B0604020202020204" pitchFamily="34" charset="0"/>
              <a:buChar char="•"/>
            </a:pPr>
            <a:endParaRPr lang="en-GB" sz="1400">
              <a:latin typeface="Candara" panose="020E0502030303020204" pitchFamily="34" charset="0"/>
            </a:endParaRPr>
          </a:p>
          <a:p>
            <a:pPr fontAlgn="base"/>
            <a:r>
              <a:rPr lang="en-GB" sz="1600" b="1">
                <a:latin typeface="Candara" panose="020E0502030303020204" pitchFamily="34" charset="0"/>
              </a:rPr>
              <a:t>Management, Organisation and Administration </a:t>
            </a:r>
            <a:r>
              <a:rPr lang="en-GB" sz="1400">
                <a:latin typeface="Candara" panose="020E0502030303020204" pitchFamily="34" charset="0"/>
              </a:rPr>
              <a:t> </a:t>
            </a:r>
          </a:p>
          <a:p>
            <a:pPr marL="285750" indent="-285750" fontAlgn="base">
              <a:buFont typeface="Arial" panose="020B0604020202020204" pitchFamily="34" charset="0"/>
              <a:buChar char="•"/>
            </a:pPr>
            <a:r>
              <a:rPr lang="en-GB" sz="1400">
                <a:latin typeface="Candara" panose="020E0502030303020204" pitchFamily="34" charset="0"/>
              </a:rPr>
              <a:t>Working as a member of the team/ flexibility in availability to cover other sessions  </a:t>
            </a:r>
          </a:p>
          <a:p>
            <a:pPr marL="285750" indent="-285750" fontAlgn="base">
              <a:buFont typeface="Arial" panose="020B0604020202020204" pitchFamily="34" charset="0"/>
              <a:buChar char="•"/>
            </a:pPr>
            <a:r>
              <a:rPr lang="en-GB" sz="1400">
                <a:latin typeface="Candara" panose="020E0502030303020204" pitchFamily="34" charset="0"/>
              </a:rPr>
              <a:t>Assisting in administration and organisation as required including fee collection </a:t>
            </a:r>
          </a:p>
          <a:p>
            <a:pPr marL="285750" indent="-285750" fontAlgn="base">
              <a:buFont typeface="Arial" panose="020B0604020202020204" pitchFamily="34" charset="0"/>
              <a:buChar char="•"/>
            </a:pPr>
            <a:r>
              <a:rPr lang="en-GB" sz="1400">
                <a:latin typeface="Candara" panose="020E0502030303020204" pitchFamily="34" charset="0"/>
              </a:rPr>
              <a:t>Ensuring the Children Act and Ofsted requirements are complied with </a:t>
            </a:r>
          </a:p>
          <a:p>
            <a:pPr marL="285750" indent="-285750" fontAlgn="base">
              <a:buFont typeface="Arial" panose="020B0604020202020204" pitchFamily="34" charset="0"/>
              <a:buChar char="•"/>
            </a:pPr>
            <a:r>
              <a:rPr lang="en-GB" sz="1400">
                <a:latin typeface="Candara" panose="020E0502030303020204" pitchFamily="34" charset="0"/>
              </a:rPr>
              <a:t>Operating within the group's policy framework, particularly in relation to health and safety, child protection and equal opportunities </a:t>
            </a:r>
          </a:p>
          <a:p>
            <a:pPr marL="285750" indent="-285750" fontAlgn="base">
              <a:buFont typeface="Arial" panose="020B0604020202020204" pitchFamily="34" charset="0"/>
              <a:buChar char="•"/>
            </a:pPr>
            <a:r>
              <a:rPr lang="en-GB" sz="1400">
                <a:latin typeface="Candara" panose="020E0502030303020204" pitchFamily="34" charset="0"/>
              </a:rPr>
              <a:t>Liaison with parents/carers and other staff to ensure children are welcomed and supported </a:t>
            </a:r>
          </a:p>
          <a:p>
            <a:pPr marL="285750" indent="-285750" fontAlgn="base">
              <a:buFont typeface="Arial" panose="020B0604020202020204" pitchFamily="34" charset="0"/>
              <a:buChar char="•"/>
            </a:pPr>
            <a:r>
              <a:rPr lang="en-GB" sz="1400">
                <a:latin typeface="Candara" panose="020E0502030303020204" pitchFamily="34" charset="0"/>
              </a:rPr>
              <a:t>Participation in appropriate professional staff development and training including annual personal &amp; professional review </a:t>
            </a:r>
          </a:p>
          <a:p>
            <a:pPr marL="285750" indent="-285750" fontAlgn="base">
              <a:buFont typeface="Arial" panose="020B0604020202020204" pitchFamily="34" charset="0"/>
              <a:buChar char="•"/>
            </a:pPr>
            <a:r>
              <a:rPr lang="en-GB" sz="1400">
                <a:latin typeface="Candara" panose="020E0502030303020204" pitchFamily="34" charset="0"/>
              </a:rPr>
              <a:t>To respect the confidential nature of personal information </a:t>
            </a:r>
          </a:p>
          <a:p>
            <a:pPr marL="285750" indent="-285750" fontAlgn="base">
              <a:buFont typeface="Arial" panose="020B0604020202020204" pitchFamily="34" charset="0"/>
              <a:buChar char="•"/>
            </a:pPr>
            <a:r>
              <a:rPr lang="en-GB" sz="1400">
                <a:latin typeface="Candara" panose="020E0502030303020204" pitchFamily="34" charset="0"/>
              </a:rPr>
              <a:t>To attend fire drills and staff meetings as required </a:t>
            </a:r>
          </a:p>
          <a:p>
            <a:endParaRPr lang="en-GB"/>
          </a:p>
        </p:txBody>
      </p:sp>
    </p:spTree>
    <p:extLst>
      <p:ext uri="{BB962C8B-B14F-4D97-AF65-F5344CB8AC3E}">
        <p14:creationId xmlns:p14="http://schemas.microsoft.com/office/powerpoint/2010/main" val="2841128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29f7e5d-4b07-4f26-865f-a847be61e349">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_activity xmlns="c5588224-9708-40c0-b3d2-2c3ba6732a9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8D825CA2A304408D3B658664276506" ma:contentTypeVersion="17" ma:contentTypeDescription="Create a new document." ma:contentTypeScope="" ma:versionID="0dd33d745c48bd9845a31bf5444ef441">
  <xsd:schema xmlns:xsd="http://www.w3.org/2001/XMLSchema" xmlns:xs="http://www.w3.org/2001/XMLSchema" xmlns:p="http://schemas.microsoft.com/office/2006/metadata/properties" xmlns:ns3="c5588224-9708-40c0-b3d2-2c3ba6732a96" xmlns:ns4="529f7e5d-4b07-4f26-865f-a847be61e349" targetNamespace="http://schemas.microsoft.com/office/2006/metadata/properties" ma:root="true" ma:fieldsID="98e7aaa0933f18ed83e4923dbeba027d" ns3:_="" ns4:_="">
    <xsd:import namespace="c5588224-9708-40c0-b3d2-2c3ba6732a96"/>
    <xsd:import namespace="529f7e5d-4b07-4f26-865f-a847be61e34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588224-9708-40c0-b3d2-2c3ba6732a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29f7e5d-4b07-4f26-865f-a847be61e34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F55464-8A9C-48DD-BB47-9397234C0AE3}">
  <ds:schemaRefs>
    <ds:schemaRef ds:uri="http://purl.org/dc/terms/"/>
    <ds:schemaRef ds:uri="http://schemas.microsoft.com/office/infopath/2007/PartnerControls"/>
    <ds:schemaRef ds:uri="http://purl.org/dc/dcmitype/"/>
    <ds:schemaRef ds:uri="http://schemas.openxmlformats.org/package/2006/metadata/core-properties"/>
    <ds:schemaRef ds:uri="http://schemas.microsoft.com/office/2006/documentManagement/types"/>
    <ds:schemaRef ds:uri="http://purl.org/dc/elements/1.1/"/>
    <ds:schemaRef ds:uri="c5588224-9708-40c0-b3d2-2c3ba6732a96"/>
    <ds:schemaRef ds:uri="529f7e5d-4b07-4f26-865f-a847be61e349"/>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3.xml><?xml version="1.0" encoding="utf-8"?>
<ds:datastoreItem xmlns:ds="http://schemas.openxmlformats.org/officeDocument/2006/customXml" ds:itemID="{6A6C47F1-31C4-4019-A04F-E0AA4EEC68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588224-9708-40c0-b3d2-2c3ba6732a96"/>
    <ds:schemaRef ds:uri="529f7e5d-4b07-4f26-865f-a847be61e3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40</TotalTime>
  <Words>2467</Words>
  <Application>Microsoft Office PowerPoint</Application>
  <PresentationFormat>A4 Paper (210x297 mm)</PresentationFormat>
  <Paragraphs>210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Mr R Wheller</cp:lastModifiedBy>
  <cp:revision>78</cp:revision>
  <dcterms:created xsi:type="dcterms:W3CDTF">2022-01-07T14:11:53Z</dcterms:created>
  <dcterms:modified xsi:type="dcterms:W3CDTF">2025-02-10T14:02:15Z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0x010100B18D825CA2A304408D3B658664276506</vt:lpwstr>
  </property>
  <property fmtid="{D5CDD505-2E9C-101B-9397-08002B2CF9AE}" pid="3" name="MediaServiceImageTags">
    <vt:lpwstr/>
  </property>
</Properties>
</file>