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21"/>
  </p:notesMasterIdLst>
  <p:sldIdLst>
    <p:sldId id="256" r:id="rId5"/>
    <p:sldId id="289" r:id="rId6"/>
    <p:sldId id="287" r:id="rId7"/>
    <p:sldId id="291" r:id="rId8"/>
    <p:sldId id="271" r:id="rId9"/>
    <p:sldId id="292" r:id="rId10"/>
    <p:sldId id="295" r:id="rId11"/>
    <p:sldId id="296" r:id="rId12"/>
    <p:sldId id="297" r:id="rId13"/>
    <p:sldId id="300" r:id="rId14"/>
    <p:sldId id="301" r:id="rId15"/>
    <p:sldId id="302" r:id="rId16"/>
    <p:sldId id="299" r:id="rId17"/>
    <p:sldId id="278" r:id="rId18"/>
    <p:sldId id="285" r:id="rId19"/>
    <p:sldId id="286" r:id="rId20"/>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D7CD"/>
    <a:srgbClr val="FCEC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CCD8FDE-CD01-4B8D-982A-244785657CEE}" v="1" dt="2024-04-24T10:01:19.70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21" autoAdjust="0"/>
    <p:restoredTop sz="94660"/>
  </p:normalViewPr>
  <p:slideViewPr>
    <p:cSldViewPr snapToGrid="0">
      <p:cViewPr varScale="1">
        <p:scale>
          <a:sx n="48" d="100"/>
          <a:sy n="48" d="100"/>
        </p:scale>
        <p:origin x="226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A728C71-6834-41A1-8572-A0119AF90C99}"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9DD0A814-6E01-42CB-8AE3-F135AD9E7B9A}">
      <dgm:prSet/>
      <dgm:spPr>
        <a:solidFill>
          <a:srgbClr val="C00000"/>
        </a:solidFill>
      </dgm:spPr>
      <dgm:t>
        <a:bodyPr/>
        <a:lstStyle/>
        <a:p>
          <a:r>
            <a:rPr lang="en-GB" dirty="0"/>
            <a:t>1. A message from our CEO </a:t>
          </a:r>
          <a:endParaRPr lang="en-US" dirty="0"/>
        </a:p>
      </dgm:t>
    </dgm:pt>
    <dgm:pt modelId="{84B9F096-ED3A-45D2-8848-90E4A0518AEC}" type="parTrans" cxnId="{E0C95DAC-1F1F-4CA4-86C6-C97CB057D69A}">
      <dgm:prSet/>
      <dgm:spPr/>
      <dgm:t>
        <a:bodyPr/>
        <a:lstStyle/>
        <a:p>
          <a:endParaRPr lang="en-US"/>
        </a:p>
      </dgm:t>
    </dgm:pt>
    <dgm:pt modelId="{AFBE7691-66A4-467E-A1BC-1A818CEAC0E8}" type="sibTrans" cxnId="{E0C95DAC-1F1F-4CA4-86C6-C97CB057D69A}">
      <dgm:prSet/>
      <dgm:spPr/>
      <dgm:t>
        <a:bodyPr/>
        <a:lstStyle/>
        <a:p>
          <a:endParaRPr lang="en-US"/>
        </a:p>
      </dgm:t>
    </dgm:pt>
    <dgm:pt modelId="{E288C7E4-3D32-4408-AA96-45D76B7914EE}">
      <dgm:prSet/>
      <dgm:spPr>
        <a:solidFill>
          <a:srgbClr val="C00000"/>
        </a:solidFill>
      </dgm:spPr>
      <dgm:t>
        <a:bodyPr/>
        <a:lstStyle/>
        <a:p>
          <a:r>
            <a:rPr lang="en-GB"/>
            <a:t>2. About TSAT</a:t>
          </a:r>
          <a:endParaRPr lang="en-US"/>
        </a:p>
      </dgm:t>
    </dgm:pt>
    <dgm:pt modelId="{5812B46B-23B5-4B67-8CBE-5396EABAB112}" type="parTrans" cxnId="{67CE34A9-7D6C-434A-9E0A-4DCB19CE31BE}">
      <dgm:prSet/>
      <dgm:spPr/>
      <dgm:t>
        <a:bodyPr/>
        <a:lstStyle/>
        <a:p>
          <a:endParaRPr lang="en-US"/>
        </a:p>
      </dgm:t>
    </dgm:pt>
    <dgm:pt modelId="{9322A8C4-8014-43BD-8506-16DB0FE537AE}" type="sibTrans" cxnId="{67CE34A9-7D6C-434A-9E0A-4DCB19CE31BE}">
      <dgm:prSet/>
      <dgm:spPr/>
      <dgm:t>
        <a:bodyPr/>
        <a:lstStyle/>
        <a:p>
          <a:endParaRPr lang="en-US"/>
        </a:p>
      </dgm:t>
    </dgm:pt>
    <dgm:pt modelId="{A1F20CEB-87C4-46CF-8D05-6B3C70EDAF18}">
      <dgm:prSet/>
      <dgm:spPr>
        <a:solidFill>
          <a:srgbClr val="C00000"/>
        </a:solidFill>
      </dgm:spPr>
      <dgm:t>
        <a:bodyPr/>
        <a:lstStyle/>
        <a:p>
          <a:r>
            <a:rPr lang="en-GB"/>
            <a:t>3. Our Schools </a:t>
          </a:r>
          <a:endParaRPr lang="en-US"/>
        </a:p>
      </dgm:t>
    </dgm:pt>
    <dgm:pt modelId="{7E2EE53B-78D4-42AB-84A6-DD8871DDCC5E}" type="parTrans" cxnId="{AB8681B2-C61F-4310-B0CB-FB9ECC3E5CC1}">
      <dgm:prSet/>
      <dgm:spPr/>
      <dgm:t>
        <a:bodyPr/>
        <a:lstStyle/>
        <a:p>
          <a:endParaRPr lang="en-US"/>
        </a:p>
      </dgm:t>
    </dgm:pt>
    <dgm:pt modelId="{57713266-F38B-40B6-9D00-3006B3761381}" type="sibTrans" cxnId="{AB8681B2-C61F-4310-B0CB-FB9ECC3E5CC1}">
      <dgm:prSet/>
      <dgm:spPr/>
      <dgm:t>
        <a:bodyPr/>
        <a:lstStyle/>
        <a:p>
          <a:endParaRPr lang="en-US"/>
        </a:p>
      </dgm:t>
    </dgm:pt>
    <dgm:pt modelId="{BD42BF58-1D1A-403E-9DAE-10080DED10F9}">
      <dgm:prSet/>
      <dgm:spPr>
        <a:solidFill>
          <a:srgbClr val="C00000"/>
        </a:solidFill>
      </dgm:spPr>
      <dgm:t>
        <a:bodyPr/>
        <a:lstStyle/>
        <a:p>
          <a:r>
            <a:rPr lang="en-GB"/>
            <a:t>4. The Role </a:t>
          </a:r>
          <a:endParaRPr lang="en-US"/>
        </a:p>
      </dgm:t>
    </dgm:pt>
    <dgm:pt modelId="{74DA8D4F-2AB4-4023-A4A6-76FE3DA8CECC}" type="parTrans" cxnId="{80D62282-6310-4FFE-A48B-5E0348C3B42D}">
      <dgm:prSet/>
      <dgm:spPr/>
      <dgm:t>
        <a:bodyPr/>
        <a:lstStyle/>
        <a:p>
          <a:endParaRPr lang="en-US"/>
        </a:p>
      </dgm:t>
    </dgm:pt>
    <dgm:pt modelId="{B73CC80F-8E00-406D-A453-32EF54E89D67}" type="sibTrans" cxnId="{80D62282-6310-4FFE-A48B-5E0348C3B42D}">
      <dgm:prSet/>
      <dgm:spPr/>
      <dgm:t>
        <a:bodyPr/>
        <a:lstStyle/>
        <a:p>
          <a:endParaRPr lang="en-US"/>
        </a:p>
      </dgm:t>
    </dgm:pt>
    <dgm:pt modelId="{48BD88B5-13EC-4AB9-AF11-77A9414B59F7}">
      <dgm:prSet/>
      <dgm:spPr>
        <a:solidFill>
          <a:srgbClr val="C00000"/>
        </a:solidFill>
      </dgm:spPr>
      <dgm:t>
        <a:bodyPr/>
        <a:lstStyle/>
        <a:p>
          <a:r>
            <a:rPr lang="en-GB" dirty="0"/>
            <a:t>5. Responsibilities </a:t>
          </a:r>
          <a:endParaRPr lang="en-US" dirty="0"/>
        </a:p>
      </dgm:t>
    </dgm:pt>
    <dgm:pt modelId="{3A38CEBC-D86C-45FE-A631-B31BEE1273AE}" type="parTrans" cxnId="{4983C17C-2790-4636-AB4D-43523AB7CD61}">
      <dgm:prSet/>
      <dgm:spPr/>
      <dgm:t>
        <a:bodyPr/>
        <a:lstStyle/>
        <a:p>
          <a:endParaRPr lang="en-US"/>
        </a:p>
      </dgm:t>
    </dgm:pt>
    <dgm:pt modelId="{81624A8B-C380-45C4-A935-772603B606D6}" type="sibTrans" cxnId="{4983C17C-2790-4636-AB4D-43523AB7CD61}">
      <dgm:prSet/>
      <dgm:spPr/>
      <dgm:t>
        <a:bodyPr/>
        <a:lstStyle/>
        <a:p>
          <a:endParaRPr lang="en-US"/>
        </a:p>
      </dgm:t>
    </dgm:pt>
    <dgm:pt modelId="{BF71D5D8-9F32-4754-A0A5-F233C42C6972}">
      <dgm:prSet/>
      <dgm:spPr>
        <a:solidFill>
          <a:srgbClr val="C00000"/>
        </a:solidFill>
      </dgm:spPr>
      <dgm:t>
        <a:bodyPr/>
        <a:lstStyle/>
        <a:p>
          <a:r>
            <a:rPr lang="en-GB" dirty="0"/>
            <a:t>6. The Person </a:t>
          </a:r>
          <a:endParaRPr lang="en-US" dirty="0"/>
        </a:p>
      </dgm:t>
    </dgm:pt>
    <dgm:pt modelId="{F6A30D19-0C0E-4085-A872-F1C679EE2EC0}" type="parTrans" cxnId="{2662FC78-A54C-4DAC-AB56-98FC410D8B4D}">
      <dgm:prSet/>
      <dgm:spPr/>
      <dgm:t>
        <a:bodyPr/>
        <a:lstStyle/>
        <a:p>
          <a:endParaRPr lang="en-US"/>
        </a:p>
      </dgm:t>
    </dgm:pt>
    <dgm:pt modelId="{6A0E2D13-483B-4D63-A57D-12EB5DDD5126}" type="sibTrans" cxnId="{2662FC78-A54C-4DAC-AB56-98FC410D8B4D}">
      <dgm:prSet/>
      <dgm:spPr/>
      <dgm:t>
        <a:bodyPr/>
        <a:lstStyle/>
        <a:p>
          <a:endParaRPr lang="en-US"/>
        </a:p>
      </dgm:t>
    </dgm:pt>
    <dgm:pt modelId="{500CC2E5-39E4-4D1B-8DE6-E266BDB95331}">
      <dgm:prSet/>
      <dgm:spPr>
        <a:solidFill>
          <a:srgbClr val="C00000"/>
        </a:solidFill>
      </dgm:spPr>
      <dgm:t>
        <a:bodyPr/>
        <a:lstStyle/>
        <a:p>
          <a:r>
            <a:rPr lang="en-GB"/>
            <a:t>7. How to apply</a:t>
          </a:r>
          <a:endParaRPr lang="en-US"/>
        </a:p>
      </dgm:t>
    </dgm:pt>
    <dgm:pt modelId="{D36CE576-1F4E-4595-9189-662536586C9C}" type="parTrans" cxnId="{D44D198D-D806-4D40-9155-753A27ED9C05}">
      <dgm:prSet/>
      <dgm:spPr/>
      <dgm:t>
        <a:bodyPr/>
        <a:lstStyle/>
        <a:p>
          <a:endParaRPr lang="en-US"/>
        </a:p>
      </dgm:t>
    </dgm:pt>
    <dgm:pt modelId="{70ACF215-7055-4F59-A622-6E7BB0DB1288}" type="sibTrans" cxnId="{D44D198D-D806-4D40-9155-753A27ED9C05}">
      <dgm:prSet/>
      <dgm:spPr/>
      <dgm:t>
        <a:bodyPr/>
        <a:lstStyle/>
        <a:p>
          <a:endParaRPr lang="en-US"/>
        </a:p>
      </dgm:t>
    </dgm:pt>
    <dgm:pt modelId="{44CA898F-012D-494B-B0AC-330F8862B2F2}" type="pres">
      <dgm:prSet presAssocID="{DA728C71-6834-41A1-8572-A0119AF90C99}" presName="linear" presStyleCnt="0">
        <dgm:presLayoutVars>
          <dgm:animLvl val="lvl"/>
          <dgm:resizeHandles val="exact"/>
        </dgm:presLayoutVars>
      </dgm:prSet>
      <dgm:spPr/>
      <dgm:t>
        <a:bodyPr/>
        <a:lstStyle/>
        <a:p>
          <a:endParaRPr lang="en-US"/>
        </a:p>
      </dgm:t>
    </dgm:pt>
    <dgm:pt modelId="{B683CD63-5CBD-456E-8EA7-7D472ADDE3A8}" type="pres">
      <dgm:prSet presAssocID="{9DD0A814-6E01-42CB-8AE3-F135AD9E7B9A}" presName="parentText" presStyleLbl="node1" presStyleIdx="0" presStyleCnt="7">
        <dgm:presLayoutVars>
          <dgm:chMax val="0"/>
          <dgm:bulletEnabled val="1"/>
        </dgm:presLayoutVars>
      </dgm:prSet>
      <dgm:spPr/>
      <dgm:t>
        <a:bodyPr/>
        <a:lstStyle/>
        <a:p>
          <a:endParaRPr lang="en-US"/>
        </a:p>
      </dgm:t>
    </dgm:pt>
    <dgm:pt modelId="{7256F132-6754-4EC5-B177-69F0BB11BBFB}" type="pres">
      <dgm:prSet presAssocID="{AFBE7691-66A4-467E-A1BC-1A818CEAC0E8}" presName="spacer" presStyleCnt="0"/>
      <dgm:spPr/>
    </dgm:pt>
    <dgm:pt modelId="{70EB6C5E-2066-47E2-BDCE-638D42DAE5E0}" type="pres">
      <dgm:prSet presAssocID="{E288C7E4-3D32-4408-AA96-45D76B7914EE}" presName="parentText" presStyleLbl="node1" presStyleIdx="1" presStyleCnt="7">
        <dgm:presLayoutVars>
          <dgm:chMax val="0"/>
          <dgm:bulletEnabled val="1"/>
        </dgm:presLayoutVars>
      </dgm:prSet>
      <dgm:spPr/>
      <dgm:t>
        <a:bodyPr/>
        <a:lstStyle/>
        <a:p>
          <a:endParaRPr lang="en-US"/>
        </a:p>
      </dgm:t>
    </dgm:pt>
    <dgm:pt modelId="{282EAEA1-0D97-475F-89C7-0CE1B16698C7}" type="pres">
      <dgm:prSet presAssocID="{9322A8C4-8014-43BD-8506-16DB0FE537AE}" presName="spacer" presStyleCnt="0"/>
      <dgm:spPr/>
    </dgm:pt>
    <dgm:pt modelId="{06D9AA76-9163-45F6-89BE-93A185008F1B}" type="pres">
      <dgm:prSet presAssocID="{A1F20CEB-87C4-46CF-8D05-6B3C70EDAF18}" presName="parentText" presStyleLbl="node1" presStyleIdx="2" presStyleCnt="7">
        <dgm:presLayoutVars>
          <dgm:chMax val="0"/>
          <dgm:bulletEnabled val="1"/>
        </dgm:presLayoutVars>
      </dgm:prSet>
      <dgm:spPr/>
      <dgm:t>
        <a:bodyPr/>
        <a:lstStyle/>
        <a:p>
          <a:endParaRPr lang="en-US"/>
        </a:p>
      </dgm:t>
    </dgm:pt>
    <dgm:pt modelId="{D985DCB2-B52E-4496-B456-EF78126F6FE6}" type="pres">
      <dgm:prSet presAssocID="{57713266-F38B-40B6-9D00-3006B3761381}" presName="spacer" presStyleCnt="0"/>
      <dgm:spPr/>
    </dgm:pt>
    <dgm:pt modelId="{EA72C71A-E0B1-46D9-B822-444EF3E88D5E}" type="pres">
      <dgm:prSet presAssocID="{BD42BF58-1D1A-403E-9DAE-10080DED10F9}" presName="parentText" presStyleLbl="node1" presStyleIdx="3" presStyleCnt="7">
        <dgm:presLayoutVars>
          <dgm:chMax val="0"/>
          <dgm:bulletEnabled val="1"/>
        </dgm:presLayoutVars>
      </dgm:prSet>
      <dgm:spPr/>
      <dgm:t>
        <a:bodyPr/>
        <a:lstStyle/>
        <a:p>
          <a:endParaRPr lang="en-US"/>
        </a:p>
      </dgm:t>
    </dgm:pt>
    <dgm:pt modelId="{B13835DD-D7C7-46D0-BA06-215912AF9387}" type="pres">
      <dgm:prSet presAssocID="{B73CC80F-8E00-406D-A453-32EF54E89D67}" presName="spacer" presStyleCnt="0"/>
      <dgm:spPr/>
    </dgm:pt>
    <dgm:pt modelId="{3DBA3F21-A57F-4227-BC75-74E39550C7E4}" type="pres">
      <dgm:prSet presAssocID="{48BD88B5-13EC-4AB9-AF11-77A9414B59F7}" presName="parentText" presStyleLbl="node1" presStyleIdx="4" presStyleCnt="7">
        <dgm:presLayoutVars>
          <dgm:chMax val="0"/>
          <dgm:bulletEnabled val="1"/>
        </dgm:presLayoutVars>
      </dgm:prSet>
      <dgm:spPr/>
      <dgm:t>
        <a:bodyPr/>
        <a:lstStyle/>
        <a:p>
          <a:endParaRPr lang="en-US"/>
        </a:p>
      </dgm:t>
    </dgm:pt>
    <dgm:pt modelId="{FAB987C2-AEBB-429C-ABC1-5B749E329E2F}" type="pres">
      <dgm:prSet presAssocID="{81624A8B-C380-45C4-A935-772603B606D6}" presName="spacer" presStyleCnt="0"/>
      <dgm:spPr/>
    </dgm:pt>
    <dgm:pt modelId="{A68A2E36-AED6-4274-9EB9-34EB522C0668}" type="pres">
      <dgm:prSet presAssocID="{BF71D5D8-9F32-4754-A0A5-F233C42C6972}" presName="parentText" presStyleLbl="node1" presStyleIdx="5" presStyleCnt="7">
        <dgm:presLayoutVars>
          <dgm:chMax val="0"/>
          <dgm:bulletEnabled val="1"/>
        </dgm:presLayoutVars>
      </dgm:prSet>
      <dgm:spPr/>
      <dgm:t>
        <a:bodyPr/>
        <a:lstStyle/>
        <a:p>
          <a:endParaRPr lang="en-US"/>
        </a:p>
      </dgm:t>
    </dgm:pt>
    <dgm:pt modelId="{343F5990-1567-4606-A3FF-2AA463B8BC19}" type="pres">
      <dgm:prSet presAssocID="{6A0E2D13-483B-4D63-A57D-12EB5DDD5126}" presName="spacer" presStyleCnt="0"/>
      <dgm:spPr/>
    </dgm:pt>
    <dgm:pt modelId="{3C0824E8-027A-476B-BCAF-7123DAD83ED3}" type="pres">
      <dgm:prSet presAssocID="{500CC2E5-39E4-4D1B-8DE6-E266BDB95331}" presName="parentText" presStyleLbl="node1" presStyleIdx="6" presStyleCnt="7">
        <dgm:presLayoutVars>
          <dgm:chMax val="0"/>
          <dgm:bulletEnabled val="1"/>
        </dgm:presLayoutVars>
      </dgm:prSet>
      <dgm:spPr/>
      <dgm:t>
        <a:bodyPr/>
        <a:lstStyle/>
        <a:p>
          <a:endParaRPr lang="en-US"/>
        </a:p>
      </dgm:t>
    </dgm:pt>
  </dgm:ptLst>
  <dgm:cxnLst>
    <dgm:cxn modelId="{207BCDD9-D428-429C-B7C0-DA41502A75C5}" type="presOf" srcId="{E288C7E4-3D32-4408-AA96-45D76B7914EE}" destId="{70EB6C5E-2066-47E2-BDCE-638D42DAE5E0}" srcOrd="0" destOrd="0" presId="urn:microsoft.com/office/officeart/2005/8/layout/vList2"/>
    <dgm:cxn modelId="{454B4760-1C6C-420A-A4E7-26E00EE683D5}" type="presOf" srcId="{A1F20CEB-87C4-46CF-8D05-6B3C70EDAF18}" destId="{06D9AA76-9163-45F6-89BE-93A185008F1B}" srcOrd="0" destOrd="0" presId="urn:microsoft.com/office/officeart/2005/8/layout/vList2"/>
    <dgm:cxn modelId="{C75D9918-C069-4209-95F8-7854386A5682}" type="presOf" srcId="{9DD0A814-6E01-42CB-8AE3-F135AD9E7B9A}" destId="{B683CD63-5CBD-456E-8EA7-7D472ADDE3A8}" srcOrd="0" destOrd="0" presId="urn:microsoft.com/office/officeart/2005/8/layout/vList2"/>
    <dgm:cxn modelId="{F32C5F72-5879-4731-BB12-FC971E812BF5}" type="presOf" srcId="{500CC2E5-39E4-4D1B-8DE6-E266BDB95331}" destId="{3C0824E8-027A-476B-BCAF-7123DAD83ED3}" srcOrd="0" destOrd="0" presId="urn:microsoft.com/office/officeart/2005/8/layout/vList2"/>
    <dgm:cxn modelId="{2662FC78-A54C-4DAC-AB56-98FC410D8B4D}" srcId="{DA728C71-6834-41A1-8572-A0119AF90C99}" destId="{BF71D5D8-9F32-4754-A0A5-F233C42C6972}" srcOrd="5" destOrd="0" parTransId="{F6A30D19-0C0E-4085-A872-F1C679EE2EC0}" sibTransId="{6A0E2D13-483B-4D63-A57D-12EB5DDD5126}"/>
    <dgm:cxn modelId="{A2627478-0654-4206-A2AE-089754F0D70D}" type="presOf" srcId="{DA728C71-6834-41A1-8572-A0119AF90C99}" destId="{44CA898F-012D-494B-B0AC-330F8862B2F2}" srcOrd="0" destOrd="0" presId="urn:microsoft.com/office/officeart/2005/8/layout/vList2"/>
    <dgm:cxn modelId="{4983C17C-2790-4636-AB4D-43523AB7CD61}" srcId="{DA728C71-6834-41A1-8572-A0119AF90C99}" destId="{48BD88B5-13EC-4AB9-AF11-77A9414B59F7}" srcOrd="4" destOrd="0" parTransId="{3A38CEBC-D86C-45FE-A631-B31BEE1273AE}" sibTransId="{81624A8B-C380-45C4-A935-772603B606D6}"/>
    <dgm:cxn modelId="{67CE34A9-7D6C-434A-9E0A-4DCB19CE31BE}" srcId="{DA728C71-6834-41A1-8572-A0119AF90C99}" destId="{E288C7E4-3D32-4408-AA96-45D76B7914EE}" srcOrd="1" destOrd="0" parTransId="{5812B46B-23B5-4B67-8CBE-5396EABAB112}" sibTransId="{9322A8C4-8014-43BD-8506-16DB0FE537AE}"/>
    <dgm:cxn modelId="{80D62282-6310-4FFE-A48B-5E0348C3B42D}" srcId="{DA728C71-6834-41A1-8572-A0119AF90C99}" destId="{BD42BF58-1D1A-403E-9DAE-10080DED10F9}" srcOrd="3" destOrd="0" parTransId="{74DA8D4F-2AB4-4023-A4A6-76FE3DA8CECC}" sibTransId="{B73CC80F-8E00-406D-A453-32EF54E89D67}"/>
    <dgm:cxn modelId="{2F768515-4128-42EF-9A64-385B4B731AFA}" type="presOf" srcId="{BD42BF58-1D1A-403E-9DAE-10080DED10F9}" destId="{EA72C71A-E0B1-46D9-B822-444EF3E88D5E}" srcOrd="0" destOrd="0" presId="urn:microsoft.com/office/officeart/2005/8/layout/vList2"/>
    <dgm:cxn modelId="{E0C95DAC-1F1F-4CA4-86C6-C97CB057D69A}" srcId="{DA728C71-6834-41A1-8572-A0119AF90C99}" destId="{9DD0A814-6E01-42CB-8AE3-F135AD9E7B9A}" srcOrd="0" destOrd="0" parTransId="{84B9F096-ED3A-45D2-8848-90E4A0518AEC}" sibTransId="{AFBE7691-66A4-467E-A1BC-1A818CEAC0E8}"/>
    <dgm:cxn modelId="{AB8681B2-C61F-4310-B0CB-FB9ECC3E5CC1}" srcId="{DA728C71-6834-41A1-8572-A0119AF90C99}" destId="{A1F20CEB-87C4-46CF-8D05-6B3C70EDAF18}" srcOrd="2" destOrd="0" parTransId="{7E2EE53B-78D4-42AB-84A6-DD8871DDCC5E}" sibTransId="{57713266-F38B-40B6-9D00-3006B3761381}"/>
    <dgm:cxn modelId="{C52DF49C-38C0-483F-8719-4E6F9093D73A}" type="presOf" srcId="{BF71D5D8-9F32-4754-A0A5-F233C42C6972}" destId="{A68A2E36-AED6-4274-9EB9-34EB522C0668}" srcOrd="0" destOrd="0" presId="urn:microsoft.com/office/officeart/2005/8/layout/vList2"/>
    <dgm:cxn modelId="{D44D198D-D806-4D40-9155-753A27ED9C05}" srcId="{DA728C71-6834-41A1-8572-A0119AF90C99}" destId="{500CC2E5-39E4-4D1B-8DE6-E266BDB95331}" srcOrd="6" destOrd="0" parTransId="{D36CE576-1F4E-4595-9189-662536586C9C}" sibTransId="{70ACF215-7055-4F59-A622-6E7BB0DB1288}"/>
    <dgm:cxn modelId="{9E478DB9-AD04-481E-96FF-35DCB85BEAF5}" type="presOf" srcId="{48BD88B5-13EC-4AB9-AF11-77A9414B59F7}" destId="{3DBA3F21-A57F-4227-BC75-74E39550C7E4}" srcOrd="0" destOrd="0" presId="urn:microsoft.com/office/officeart/2005/8/layout/vList2"/>
    <dgm:cxn modelId="{03145E77-31A9-49B1-9104-EA73F3E151A7}" type="presParOf" srcId="{44CA898F-012D-494B-B0AC-330F8862B2F2}" destId="{B683CD63-5CBD-456E-8EA7-7D472ADDE3A8}" srcOrd="0" destOrd="0" presId="urn:microsoft.com/office/officeart/2005/8/layout/vList2"/>
    <dgm:cxn modelId="{2311D2F3-DCCD-4DD2-AF95-44D5353888AD}" type="presParOf" srcId="{44CA898F-012D-494B-B0AC-330F8862B2F2}" destId="{7256F132-6754-4EC5-B177-69F0BB11BBFB}" srcOrd="1" destOrd="0" presId="urn:microsoft.com/office/officeart/2005/8/layout/vList2"/>
    <dgm:cxn modelId="{F56EC3B0-2C35-4098-BE73-1CD9AB167C49}" type="presParOf" srcId="{44CA898F-012D-494B-B0AC-330F8862B2F2}" destId="{70EB6C5E-2066-47E2-BDCE-638D42DAE5E0}" srcOrd="2" destOrd="0" presId="urn:microsoft.com/office/officeart/2005/8/layout/vList2"/>
    <dgm:cxn modelId="{7D321401-3774-4527-9B1E-B5AD8E532E80}" type="presParOf" srcId="{44CA898F-012D-494B-B0AC-330F8862B2F2}" destId="{282EAEA1-0D97-475F-89C7-0CE1B16698C7}" srcOrd="3" destOrd="0" presId="urn:microsoft.com/office/officeart/2005/8/layout/vList2"/>
    <dgm:cxn modelId="{0FBBC84C-9B8C-46E7-879D-53626C827913}" type="presParOf" srcId="{44CA898F-012D-494B-B0AC-330F8862B2F2}" destId="{06D9AA76-9163-45F6-89BE-93A185008F1B}" srcOrd="4" destOrd="0" presId="urn:microsoft.com/office/officeart/2005/8/layout/vList2"/>
    <dgm:cxn modelId="{FEF2E962-BC8B-4970-922B-F117606AD71E}" type="presParOf" srcId="{44CA898F-012D-494B-B0AC-330F8862B2F2}" destId="{D985DCB2-B52E-4496-B456-EF78126F6FE6}" srcOrd="5" destOrd="0" presId="urn:microsoft.com/office/officeart/2005/8/layout/vList2"/>
    <dgm:cxn modelId="{7AC671AB-799A-47AA-AB5D-3DAEE39C0D42}" type="presParOf" srcId="{44CA898F-012D-494B-B0AC-330F8862B2F2}" destId="{EA72C71A-E0B1-46D9-B822-444EF3E88D5E}" srcOrd="6" destOrd="0" presId="urn:microsoft.com/office/officeart/2005/8/layout/vList2"/>
    <dgm:cxn modelId="{3D0036E0-6A38-414A-ADE3-8481972E3989}" type="presParOf" srcId="{44CA898F-012D-494B-B0AC-330F8862B2F2}" destId="{B13835DD-D7C7-46D0-BA06-215912AF9387}" srcOrd="7" destOrd="0" presId="urn:microsoft.com/office/officeart/2005/8/layout/vList2"/>
    <dgm:cxn modelId="{AD64ABB0-4455-49E6-9AAD-DA33B9BF242A}" type="presParOf" srcId="{44CA898F-012D-494B-B0AC-330F8862B2F2}" destId="{3DBA3F21-A57F-4227-BC75-74E39550C7E4}" srcOrd="8" destOrd="0" presId="urn:microsoft.com/office/officeart/2005/8/layout/vList2"/>
    <dgm:cxn modelId="{A4131A75-C616-43B4-9C0E-0E131AE60F80}" type="presParOf" srcId="{44CA898F-012D-494B-B0AC-330F8862B2F2}" destId="{FAB987C2-AEBB-429C-ABC1-5B749E329E2F}" srcOrd="9" destOrd="0" presId="urn:microsoft.com/office/officeart/2005/8/layout/vList2"/>
    <dgm:cxn modelId="{1289EA30-FFBC-4E85-A517-B1F5277EC889}" type="presParOf" srcId="{44CA898F-012D-494B-B0AC-330F8862B2F2}" destId="{A68A2E36-AED6-4274-9EB9-34EB522C0668}" srcOrd="10" destOrd="0" presId="urn:microsoft.com/office/officeart/2005/8/layout/vList2"/>
    <dgm:cxn modelId="{4CA49791-9288-4DBF-940A-E3CD53DA9573}" type="presParOf" srcId="{44CA898F-012D-494B-B0AC-330F8862B2F2}" destId="{343F5990-1567-4606-A3FF-2AA463B8BC19}" srcOrd="11" destOrd="0" presId="urn:microsoft.com/office/officeart/2005/8/layout/vList2"/>
    <dgm:cxn modelId="{301BBF1B-D932-4B76-B447-1DBBE4563130}" type="presParOf" srcId="{44CA898F-012D-494B-B0AC-330F8862B2F2}" destId="{3C0824E8-027A-476B-BCAF-7123DAD83ED3}" srcOrd="1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83CD63-5CBD-456E-8EA7-7D472ADDE3A8}">
      <dsp:nvSpPr>
        <dsp:cNvPr id="0" name=""/>
        <dsp:cNvSpPr/>
      </dsp:nvSpPr>
      <dsp:spPr>
        <a:xfrm>
          <a:off x="0" y="87245"/>
          <a:ext cx="5915025" cy="791505"/>
        </a:xfrm>
        <a:prstGeom prst="round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l" defTabSz="1466850">
            <a:lnSpc>
              <a:spcPct val="90000"/>
            </a:lnSpc>
            <a:spcBef>
              <a:spcPct val="0"/>
            </a:spcBef>
            <a:spcAft>
              <a:spcPct val="35000"/>
            </a:spcAft>
          </a:pPr>
          <a:r>
            <a:rPr lang="en-GB" sz="3300" kern="1200" dirty="0"/>
            <a:t>1. A message from our CEO </a:t>
          </a:r>
          <a:endParaRPr lang="en-US" sz="3300" kern="1200" dirty="0"/>
        </a:p>
      </dsp:txBody>
      <dsp:txXfrm>
        <a:off x="38638" y="125883"/>
        <a:ext cx="5837749" cy="714229"/>
      </dsp:txXfrm>
    </dsp:sp>
    <dsp:sp modelId="{70EB6C5E-2066-47E2-BDCE-638D42DAE5E0}">
      <dsp:nvSpPr>
        <dsp:cNvPr id="0" name=""/>
        <dsp:cNvSpPr/>
      </dsp:nvSpPr>
      <dsp:spPr>
        <a:xfrm>
          <a:off x="0" y="973790"/>
          <a:ext cx="5915025" cy="791505"/>
        </a:xfrm>
        <a:prstGeom prst="round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l" defTabSz="1466850">
            <a:lnSpc>
              <a:spcPct val="90000"/>
            </a:lnSpc>
            <a:spcBef>
              <a:spcPct val="0"/>
            </a:spcBef>
            <a:spcAft>
              <a:spcPct val="35000"/>
            </a:spcAft>
          </a:pPr>
          <a:r>
            <a:rPr lang="en-GB" sz="3300" kern="1200"/>
            <a:t>2. About TSAT</a:t>
          </a:r>
          <a:endParaRPr lang="en-US" sz="3300" kern="1200"/>
        </a:p>
      </dsp:txBody>
      <dsp:txXfrm>
        <a:off x="38638" y="1012428"/>
        <a:ext cx="5837749" cy="714229"/>
      </dsp:txXfrm>
    </dsp:sp>
    <dsp:sp modelId="{06D9AA76-9163-45F6-89BE-93A185008F1B}">
      <dsp:nvSpPr>
        <dsp:cNvPr id="0" name=""/>
        <dsp:cNvSpPr/>
      </dsp:nvSpPr>
      <dsp:spPr>
        <a:xfrm>
          <a:off x="0" y="1860335"/>
          <a:ext cx="5915025" cy="791505"/>
        </a:xfrm>
        <a:prstGeom prst="round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l" defTabSz="1466850">
            <a:lnSpc>
              <a:spcPct val="90000"/>
            </a:lnSpc>
            <a:spcBef>
              <a:spcPct val="0"/>
            </a:spcBef>
            <a:spcAft>
              <a:spcPct val="35000"/>
            </a:spcAft>
          </a:pPr>
          <a:r>
            <a:rPr lang="en-GB" sz="3300" kern="1200"/>
            <a:t>3. Our Schools </a:t>
          </a:r>
          <a:endParaRPr lang="en-US" sz="3300" kern="1200"/>
        </a:p>
      </dsp:txBody>
      <dsp:txXfrm>
        <a:off x="38638" y="1898973"/>
        <a:ext cx="5837749" cy="714229"/>
      </dsp:txXfrm>
    </dsp:sp>
    <dsp:sp modelId="{EA72C71A-E0B1-46D9-B822-444EF3E88D5E}">
      <dsp:nvSpPr>
        <dsp:cNvPr id="0" name=""/>
        <dsp:cNvSpPr/>
      </dsp:nvSpPr>
      <dsp:spPr>
        <a:xfrm>
          <a:off x="0" y="2746880"/>
          <a:ext cx="5915025" cy="791505"/>
        </a:xfrm>
        <a:prstGeom prst="round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l" defTabSz="1466850">
            <a:lnSpc>
              <a:spcPct val="90000"/>
            </a:lnSpc>
            <a:spcBef>
              <a:spcPct val="0"/>
            </a:spcBef>
            <a:spcAft>
              <a:spcPct val="35000"/>
            </a:spcAft>
          </a:pPr>
          <a:r>
            <a:rPr lang="en-GB" sz="3300" kern="1200"/>
            <a:t>4. The Role </a:t>
          </a:r>
          <a:endParaRPr lang="en-US" sz="3300" kern="1200"/>
        </a:p>
      </dsp:txBody>
      <dsp:txXfrm>
        <a:off x="38638" y="2785518"/>
        <a:ext cx="5837749" cy="714229"/>
      </dsp:txXfrm>
    </dsp:sp>
    <dsp:sp modelId="{3DBA3F21-A57F-4227-BC75-74E39550C7E4}">
      <dsp:nvSpPr>
        <dsp:cNvPr id="0" name=""/>
        <dsp:cNvSpPr/>
      </dsp:nvSpPr>
      <dsp:spPr>
        <a:xfrm>
          <a:off x="0" y="3633425"/>
          <a:ext cx="5915025" cy="791505"/>
        </a:xfrm>
        <a:prstGeom prst="round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l" defTabSz="1466850">
            <a:lnSpc>
              <a:spcPct val="90000"/>
            </a:lnSpc>
            <a:spcBef>
              <a:spcPct val="0"/>
            </a:spcBef>
            <a:spcAft>
              <a:spcPct val="35000"/>
            </a:spcAft>
          </a:pPr>
          <a:r>
            <a:rPr lang="en-GB" sz="3300" kern="1200" dirty="0"/>
            <a:t>5. Responsibilities </a:t>
          </a:r>
          <a:endParaRPr lang="en-US" sz="3300" kern="1200" dirty="0"/>
        </a:p>
      </dsp:txBody>
      <dsp:txXfrm>
        <a:off x="38638" y="3672063"/>
        <a:ext cx="5837749" cy="714229"/>
      </dsp:txXfrm>
    </dsp:sp>
    <dsp:sp modelId="{A68A2E36-AED6-4274-9EB9-34EB522C0668}">
      <dsp:nvSpPr>
        <dsp:cNvPr id="0" name=""/>
        <dsp:cNvSpPr/>
      </dsp:nvSpPr>
      <dsp:spPr>
        <a:xfrm>
          <a:off x="0" y="4519970"/>
          <a:ext cx="5915025" cy="791505"/>
        </a:xfrm>
        <a:prstGeom prst="round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l" defTabSz="1466850">
            <a:lnSpc>
              <a:spcPct val="90000"/>
            </a:lnSpc>
            <a:spcBef>
              <a:spcPct val="0"/>
            </a:spcBef>
            <a:spcAft>
              <a:spcPct val="35000"/>
            </a:spcAft>
          </a:pPr>
          <a:r>
            <a:rPr lang="en-GB" sz="3300" kern="1200" dirty="0"/>
            <a:t>6. The Person </a:t>
          </a:r>
          <a:endParaRPr lang="en-US" sz="3300" kern="1200" dirty="0"/>
        </a:p>
      </dsp:txBody>
      <dsp:txXfrm>
        <a:off x="38638" y="4558608"/>
        <a:ext cx="5837749" cy="714229"/>
      </dsp:txXfrm>
    </dsp:sp>
    <dsp:sp modelId="{3C0824E8-027A-476B-BCAF-7123DAD83ED3}">
      <dsp:nvSpPr>
        <dsp:cNvPr id="0" name=""/>
        <dsp:cNvSpPr/>
      </dsp:nvSpPr>
      <dsp:spPr>
        <a:xfrm>
          <a:off x="0" y="5406515"/>
          <a:ext cx="5915025" cy="791505"/>
        </a:xfrm>
        <a:prstGeom prst="round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l" defTabSz="1466850">
            <a:lnSpc>
              <a:spcPct val="90000"/>
            </a:lnSpc>
            <a:spcBef>
              <a:spcPct val="0"/>
            </a:spcBef>
            <a:spcAft>
              <a:spcPct val="35000"/>
            </a:spcAft>
          </a:pPr>
          <a:r>
            <a:rPr lang="en-GB" sz="3300" kern="1200"/>
            <a:t>7. How to apply</a:t>
          </a:r>
          <a:endParaRPr lang="en-US" sz="3300" kern="1200"/>
        </a:p>
      </dsp:txBody>
      <dsp:txXfrm>
        <a:off x="38638" y="5445153"/>
        <a:ext cx="5837749" cy="714229"/>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93EE5-370C-427C-8836-410287FC5254}" type="datetimeFigureOut">
              <a:rPr lang="en-GB" smtClean="0"/>
              <a:t>28/08/2024</a:t>
            </a:fld>
            <a:endParaRPr lang="en-GB"/>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7F3F09-3B12-488F-8C99-BE0D6B9F07DB}" type="slidenum">
              <a:rPr lang="en-GB" smtClean="0"/>
              <a:t>‹#›</a:t>
            </a:fld>
            <a:endParaRPr lang="en-GB"/>
          </a:p>
        </p:txBody>
      </p:sp>
    </p:spTree>
    <p:extLst>
      <p:ext uri="{BB962C8B-B14F-4D97-AF65-F5344CB8AC3E}">
        <p14:creationId xmlns:p14="http://schemas.microsoft.com/office/powerpoint/2010/main" val="23276665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Please keep the branding as Tapton School Academy Trust.</a:t>
            </a:r>
          </a:p>
        </p:txBody>
      </p:sp>
      <p:sp>
        <p:nvSpPr>
          <p:cNvPr id="4" name="Slide Number Placeholder 3"/>
          <p:cNvSpPr>
            <a:spLocks noGrp="1"/>
          </p:cNvSpPr>
          <p:nvPr>
            <p:ph type="sldNum" sz="quarter" idx="5"/>
          </p:nvPr>
        </p:nvSpPr>
        <p:spPr/>
        <p:txBody>
          <a:bodyPr/>
          <a:lstStyle/>
          <a:p>
            <a:fld id="{BC7F3F09-3B12-488F-8C99-BE0D6B9F07DB}" type="slidenum">
              <a:rPr lang="en-GB" smtClean="0"/>
              <a:t>1</a:t>
            </a:fld>
            <a:endParaRPr lang="en-GB" dirty="0"/>
          </a:p>
        </p:txBody>
      </p:sp>
    </p:spTree>
    <p:extLst>
      <p:ext uri="{BB962C8B-B14F-4D97-AF65-F5344CB8AC3E}">
        <p14:creationId xmlns:p14="http://schemas.microsoft.com/office/powerpoint/2010/main" val="31680794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Please keep the branding as Tapton School Academy Trust.</a:t>
            </a:r>
          </a:p>
        </p:txBody>
      </p:sp>
      <p:sp>
        <p:nvSpPr>
          <p:cNvPr id="4" name="Slide Number Placeholder 3"/>
          <p:cNvSpPr>
            <a:spLocks noGrp="1"/>
          </p:cNvSpPr>
          <p:nvPr>
            <p:ph type="sldNum" sz="quarter" idx="5"/>
          </p:nvPr>
        </p:nvSpPr>
        <p:spPr/>
        <p:txBody>
          <a:bodyPr/>
          <a:lstStyle/>
          <a:p>
            <a:fld id="{BC7F3F09-3B12-488F-8C99-BE0D6B9F07DB}" type="slidenum">
              <a:rPr lang="en-GB" smtClean="0"/>
              <a:t>16</a:t>
            </a:fld>
            <a:endParaRPr lang="en-GB" dirty="0"/>
          </a:p>
        </p:txBody>
      </p:sp>
    </p:spTree>
    <p:extLst>
      <p:ext uri="{BB962C8B-B14F-4D97-AF65-F5344CB8AC3E}">
        <p14:creationId xmlns:p14="http://schemas.microsoft.com/office/powerpoint/2010/main" val="36683084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Alter as applicable</a:t>
            </a:r>
          </a:p>
        </p:txBody>
      </p:sp>
      <p:sp>
        <p:nvSpPr>
          <p:cNvPr id="4" name="Slide Number Placeholder 3"/>
          <p:cNvSpPr>
            <a:spLocks noGrp="1"/>
          </p:cNvSpPr>
          <p:nvPr>
            <p:ph type="sldNum" sz="quarter" idx="5"/>
          </p:nvPr>
        </p:nvSpPr>
        <p:spPr/>
        <p:txBody>
          <a:bodyPr/>
          <a:lstStyle/>
          <a:p>
            <a:fld id="{BC7F3F09-3B12-488F-8C99-BE0D6B9F07DB}" type="slidenum">
              <a:rPr lang="en-GB" smtClean="0"/>
              <a:t>2</a:t>
            </a:fld>
            <a:endParaRPr lang="en-GB"/>
          </a:p>
        </p:txBody>
      </p:sp>
    </p:spTree>
    <p:extLst>
      <p:ext uri="{BB962C8B-B14F-4D97-AF65-F5344CB8AC3E}">
        <p14:creationId xmlns:p14="http://schemas.microsoft.com/office/powerpoint/2010/main" val="2485108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Please keep this information.</a:t>
            </a:r>
          </a:p>
        </p:txBody>
      </p:sp>
      <p:sp>
        <p:nvSpPr>
          <p:cNvPr id="4" name="Slide Number Placeholder 3"/>
          <p:cNvSpPr>
            <a:spLocks noGrp="1"/>
          </p:cNvSpPr>
          <p:nvPr>
            <p:ph type="sldNum" sz="quarter" idx="5"/>
          </p:nvPr>
        </p:nvSpPr>
        <p:spPr/>
        <p:txBody>
          <a:bodyPr/>
          <a:lstStyle/>
          <a:p>
            <a:fld id="{BC7F3F09-3B12-488F-8C99-BE0D6B9F07DB}" type="slidenum">
              <a:rPr lang="en-GB" smtClean="0"/>
              <a:t>5</a:t>
            </a:fld>
            <a:endParaRPr lang="en-GB"/>
          </a:p>
        </p:txBody>
      </p:sp>
    </p:spTree>
    <p:extLst>
      <p:ext uri="{BB962C8B-B14F-4D97-AF65-F5344CB8AC3E}">
        <p14:creationId xmlns:p14="http://schemas.microsoft.com/office/powerpoint/2010/main" val="14247593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Alter as applicable – for school specific roles you may want to add more information/ a message from the Headteacher.</a:t>
            </a:r>
          </a:p>
        </p:txBody>
      </p:sp>
      <p:sp>
        <p:nvSpPr>
          <p:cNvPr id="4" name="Slide Number Placeholder 3"/>
          <p:cNvSpPr>
            <a:spLocks noGrp="1"/>
          </p:cNvSpPr>
          <p:nvPr>
            <p:ph type="sldNum" sz="quarter" idx="5"/>
          </p:nvPr>
        </p:nvSpPr>
        <p:spPr/>
        <p:txBody>
          <a:bodyPr/>
          <a:lstStyle/>
          <a:p>
            <a:fld id="{BC7F3F09-3B12-488F-8C99-BE0D6B9F07DB}" type="slidenum">
              <a:rPr lang="en-GB" smtClean="0"/>
              <a:t>6</a:t>
            </a:fld>
            <a:endParaRPr lang="en-GB"/>
          </a:p>
        </p:txBody>
      </p:sp>
    </p:spTree>
    <p:extLst>
      <p:ext uri="{BB962C8B-B14F-4D97-AF65-F5344CB8AC3E}">
        <p14:creationId xmlns:p14="http://schemas.microsoft.com/office/powerpoint/2010/main" val="18133381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Alter as applicable. </a:t>
            </a:r>
          </a:p>
        </p:txBody>
      </p:sp>
      <p:sp>
        <p:nvSpPr>
          <p:cNvPr id="4" name="Slide Number Placeholder 3"/>
          <p:cNvSpPr>
            <a:spLocks noGrp="1"/>
          </p:cNvSpPr>
          <p:nvPr>
            <p:ph type="sldNum" sz="quarter" idx="5"/>
          </p:nvPr>
        </p:nvSpPr>
        <p:spPr/>
        <p:txBody>
          <a:bodyPr/>
          <a:lstStyle/>
          <a:p>
            <a:fld id="{BC7F3F09-3B12-488F-8C99-BE0D6B9F07DB}" type="slidenum">
              <a:rPr lang="en-GB" smtClean="0"/>
              <a:t>7</a:t>
            </a:fld>
            <a:endParaRPr lang="en-GB"/>
          </a:p>
        </p:txBody>
      </p:sp>
    </p:spTree>
    <p:extLst>
      <p:ext uri="{BB962C8B-B14F-4D97-AF65-F5344CB8AC3E}">
        <p14:creationId xmlns:p14="http://schemas.microsoft.com/office/powerpoint/2010/main" val="19630453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C7F3F09-3B12-488F-8C99-BE0D6B9F07DB}" type="slidenum">
              <a:rPr lang="en-GB" smtClean="0"/>
              <a:t>8</a:t>
            </a:fld>
            <a:endParaRPr lang="en-GB"/>
          </a:p>
        </p:txBody>
      </p:sp>
    </p:spTree>
    <p:extLst>
      <p:ext uri="{BB962C8B-B14F-4D97-AF65-F5344CB8AC3E}">
        <p14:creationId xmlns:p14="http://schemas.microsoft.com/office/powerpoint/2010/main" val="28693124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Person Spec. Alter as applicable. Schools to decide if fluency duty is applicable to the role – </a:t>
            </a:r>
            <a:r>
              <a:rPr lang="en-GB" dirty="0" err="1"/>
              <a:t>i.e</a:t>
            </a:r>
            <a:r>
              <a:rPr lang="en-GB" dirty="0"/>
              <a:t> some office roles which are not public facing may not need this.</a:t>
            </a:r>
          </a:p>
        </p:txBody>
      </p:sp>
      <p:sp>
        <p:nvSpPr>
          <p:cNvPr id="4" name="Slide Number Placeholder 3"/>
          <p:cNvSpPr>
            <a:spLocks noGrp="1"/>
          </p:cNvSpPr>
          <p:nvPr>
            <p:ph type="sldNum" sz="quarter" idx="5"/>
          </p:nvPr>
        </p:nvSpPr>
        <p:spPr/>
        <p:txBody>
          <a:bodyPr/>
          <a:lstStyle/>
          <a:p>
            <a:fld id="{BC7F3F09-3B12-488F-8C99-BE0D6B9F07DB}" type="slidenum">
              <a:rPr lang="en-GB" smtClean="0"/>
              <a:t>11</a:t>
            </a:fld>
            <a:endParaRPr lang="en-GB"/>
          </a:p>
        </p:txBody>
      </p:sp>
    </p:spTree>
    <p:extLst>
      <p:ext uri="{BB962C8B-B14F-4D97-AF65-F5344CB8AC3E}">
        <p14:creationId xmlns:p14="http://schemas.microsoft.com/office/powerpoint/2010/main" val="5749922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Person Spec. Alter as applicable. Schools to decide if fluency duty is applicable to the role – </a:t>
            </a:r>
            <a:r>
              <a:rPr lang="en-GB" dirty="0" err="1"/>
              <a:t>i.e</a:t>
            </a:r>
            <a:r>
              <a:rPr lang="en-GB" dirty="0"/>
              <a:t> some office roles which are not public facing may not need this.</a:t>
            </a:r>
          </a:p>
        </p:txBody>
      </p:sp>
      <p:sp>
        <p:nvSpPr>
          <p:cNvPr id="4" name="Slide Number Placeholder 3"/>
          <p:cNvSpPr>
            <a:spLocks noGrp="1"/>
          </p:cNvSpPr>
          <p:nvPr>
            <p:ph type="sldNum" sz="quarter" idx="5"/>
          </p:nvPr>
        </p:nvSpPr>
        <p:spPr/>
        <p:txBody>
          <a:bodyPr/>
          <a:lstStyle/>
          <a:p>
            <a:fld id="{BC7F3F09-3B12-488F-8C99-BE0D6B9F07DB}" type="slidenum">
              <a:rPr lang="en-GB" smtClean="0"/>
              <a:t>12</a:t>
            </a:fld>
            <a:endParaRPr lang="en-GB"/>
          </a:p>
        </p:txBody>
      </p:sp>
    </p:spTree>
    <p:extLst>
      <p:ext uri="{BB962C8B-B14F-4D97-AF65-F5344CB8AC3E}">
        <p14:creationId xmlns:p14="http://schemas.microsoft.com/office/powerpoint/2010/main" val="10710504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All applications should go through TES. You may wish to allow candidates to visit the school, or take part in an informal conversation prior to application.</a:t>
            </a:r>
          </a:p>
        </p:txBody>
      </p:sp>
      <p:sp>
        <p:nvSpPr>
          <p:cNvPr id="4" name="Slide Number Placeholder 3"/>
          <p:cNvSpPr>
            <a:spLocks noGrp="1"/>
          </p:cNvSpPr>
          <p:nvPr>
            <p:ph type="sldNum" sz="quarter" idx="5"/>
          </p:nvPr>
        </p:nvSpPr>
        <p:spPr/>
        <p:txBody>
          <a:bodyPr/>
          <a:lstStyle/>
          <a:p>
            <a:fld id="{BC7F3F09-3B12-488F-8C99-BE0D6B9F07DB}" type="slidenum">
              <a:rPr lang="en-GB" smtClean="0"/>
              <a:t>14</a:t>
            </a:fld>
            <a:endParaRPr lang="en-GB"/>
          </a:p>
        </p:txBody>
      </p:sp>
    </p:spTree>
    <p:extLst>
      <p:ext uri="{BB962C8B-B14F-4D97-AF65-F5344CB8AC3E}">
        <p14:creationId xmlns:p14="http://schemas.microsoft.com/office/powerpoint/2010/main" val="33850650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5F9C5DB7-9753-40E3-B257-3A3D024A3B22}" type="datetimeFigureOut">
              <a:rPr lang="en-GB" smtClean="0"/>
              <a:t>28/08/2024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6C472F-A744-48A2-ADC6-DCD05F91B0C1}" type="slidenum">
              <a:rPr lang="en-GB" smtClean="0"/>
              <a:t>‹#›</a:t>
            </a:fld>
            <a:endParaRPr lang="en-GB"/>
          </a:p>
        </p:txBody>
      </p:sp>
    </p:spTree>
    <p:extLst>
      <p:ext uri="{BB962C8B-B14F-4D97-AF65-F5344CB8AC3E}">
        <p14:creationId xmlns:p14="http://schemas.microsoft.com/office/powerpoint/2010/main" val="11812790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F9C5DB7-9753-40E3-B257-3A3D024A3B22}" type="datetimeFigureOut">
              <a:rPr lang="en-GB" smtClean="0"/>
              <a:t>28/08/2024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6C472F-A744-48A2-ADC6-DCD05F91B0C1}" type="slidenum">
              <a:rPr lang="en-GB" smtClean="0"/>
              <a:t>‹#›</a:t>
            </a:fld>
            <a:endParaRPr lang="en-GB"/>
          </a:p>
        </p:txBody>
      </p:sp>
    </p:spTree>
    <p:extLst>
      <p:ext uri="{BB962C8B-B14F-4D97-AF65-F5344CB8AC3E}">
        <p14:creationId xmlns:p14="http://schemas.microsoft.com/office/powerpoint/2010/main" val="2137235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F9C5DB7-9753-40E3-B257-3A3D024A3B22}" type="datetimeFigureOut">
              <a:rPr lang="en-GB" smtClean="0"/>
              <a:t>28/08/2024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6C472F-A744-48A2-ADC6-DCD05F91B0C1}" type="slidenum">
              <a:rPr lang="en-GB" smtClean="0"/>
              <a:t>‹#›</a:t>
            </a:fld>
            <a:endParaRPr lang="en-GB"/>
          </a:p>
        </p:txBody>
      </p:sp>
    </p:spTree>
    <p:extLst>
      <p:ext uri="{BB962C8B-B14F-4D97-AF65-F5344CB8AC3E}">
        <p14:creationId xmlns:p14="http://schemas.microsoft.com/office/powerpoint/2010/main" val="34370941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F9C5DB7-9753-40E3-B257-3A3D024A3B22}" type="datetimeFigureOut">
              <a:rPr lang="en-GB" smtClean="0"/>
              <a:t>28/08/2024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6C472F-A744-48A2-ADC6-DCD05F91B0C1}" type="slidenum">
              <a:rPr lang="en-GB" smtClean="0"/>
              <a:t>‹#›</a:t>
            </a:fld>
            <a:endParaRPr lang="en-GB"/>
          </a:p>
        </p:txBody>
      </p:sp>
    </p:spTree>
    <p:extLst>
      <p:ext uri="{BB962C8B-B14F-4D97-AF65-F5344CB8AC3E}">
        <p14:creationId xmlns:p14="http://schemas.microsoft.com/office/powerpoint/2010/main" val="24601172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F9C5DB7-9753-40E3-B257-3A3D024A3B22}" type="datetimeFigureOut">
              <a:rPr lang="en-GB" smtClean="0"/>
              <a:t>28/08/2024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6C472F-A744-48A2-ADC6-DCD05F91B0C1}" type="slidenum">
              <a:rPr lang="en-GB" smtClean="0"/>
              <a:t>‹#›</a:t>
            </a:fld>
            <a:endParaRPr lang="en-GB"/>
          </a:p>
        </p:txBody>
      </p:sp>
    </p:spTree>
    <p:extLst>
      <p:ext uri="{BB962C8B-B14F-4D97-AF65-F5344CB8AC3E}">
        <p14:creationId xmlns:p14="http://schemas.microsoft.com/office/powerpoint/2010/main" val="3588227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F9C5DB7-9753-40E3-B257-3A3D024A3B22}" type="datetimeFigureOut">
              <a:rPr lang="en-GB" smtClean="0"/>
              <a:t>28/08/2024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6C472F-A744-48A2-ADC6-DCD05F91B0C1}" type="slidenum">
              <a:rPr lang="en-GB" smtClean="0"/>
              <a:t>‹#›</a:t>
            </a:fld>
            <a:endParaRPr lang="en-GB"/>
          </a:p>
        </p:txBody>
      </p:sp>
    </p:spTree>
    <p:extLst>
      <p:ext uri="{BB962C8B-B14F-4D97-AF65-F5344CB8AC3E}">
        <p14:creationId xmlns:p14="http://schemas.microsoft.com/office/powerpoint/2010/main" val="3380541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F9C5DB7-9753-40E3-B257-3A3D024A3B22}" type="datetimeFigureOut">
              <a:rPr lang="en-GB" smtClean="0"/>
              <a:t>28/08/2024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76C472F-A744-48A2-ADC6-DCD05F91B0C1}" type="slidenum">
              <a:rPr lang="en-GB" smtClean="0"/>
              <a:t>‹#›</a:t>
            </a:fld>
            <a:endParaRPr lang="en-GB"/>
          </a:p>
        </p:txBody>
      </p:sp>
    </p:spTree>
    <p:extLst>
      <p:ext uri="{BB962C8B-B14F-4D97-AF65-F5344CB8AC3E}">
        <p14:creationId xmlns:p14="http://schemas.microsoft.com/office/powerpoint/2010/main" val="9463876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F9C5DB7-9753-40E3-B257-3A3D024A3B22}" type="datetimeFigureOut">
              <a:rPr lang="en-GB" smtClean="0"/>
              <a:t>28/08/2024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76C472F-A744-48A2-ADC6-DCD05F91B0C1}" type="slidenum">
              <a:rPr lang="en-GB" smtClean="0"/>
              <a:t>‹#›</a:t>
            </a:fld>
            <a:endParaRPr lang="en-GB"/>
          </a:p>
        </p:txBody>
      </p:sp>
    </p:spTree>
    <p:extLst>
      <p:ext uri="{BB962C8B-B14F-4D97-AF65-F5344CB8AC3E}">
        <p14:creationId xmlns:p14="http://schemas.microsoft.com/office/powerpoint/2010/main" val="12772801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9C5DB7-9753-40E3-B257-3A3D024A3B22}" type="datetimeFigureOut">
              <a:rPr lang="en-GB" smtClean="0"/>
              <a:t>28/08/2024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76C472F-A744-48A2-ADC6-DCD05F91B0C1}" type="slidenum">
              <a:rPr lang="en-GB" smtClean="0"/>
              <a:t>‹#›</a:t>
            </a:fld>
            <a:endParaRPr lang="en-GB"/>
          </a:p>
        </p:txBody>
      </p:sp>
    </p:spTree>
    <p:extLst>
      <p:ext uri="{BB962C8B-B14F-4D97-AF65-F5344CB8AC3E}">
        <p14:creationId xmlns:p14="http://schemas.microsoft.com/office/powerpoint/2010/main" val="11449298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5F9C5DB7-9753-40E3-B257-3A3D024A3B22}" type="datetimeFigureOut">
              <a:rPr lang="en-GB" smtClean="0"/>
              <a:t>28/08/2024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6C472F-A744-48A2-ADC6-DCD05F91B0C1}" type="slidenum">
              <a:rPr lang="en-GB" smtClean="0"/>
              <a:t>‹#›</a:t>
            </a:fld>
            <a:endParaRPr lang="en-GB"/>
          </a:p>
        </p:txBody>
      </p:sp>
    </p:spTree>
    <p:extLst>
      <p:ext uri="{BB962C8B-B14F-4D97-AF65-F5344CB8AC3E}">
        <p14:creationId xmlns:p14="http://schemas.microsoft.com/office/powerpoint/2010/main" val="16644922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5F9C5DB7-9753-40E3-B257-3A3D024A3B22}" type="datetimeFigureOut">
              <a:rPr lang="en-GB" smtClean="0"/>
              <a:t>28/08/2024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6C472F-A744-48A2-ADC6-DCD05F91B0C1}" type="slidenum">
              <a:rPr lang="en-GB" smtClean="0"/>
              <a:t>‹#›</a:t>
            </a:fld>
            <a:endParaRPr lang="en-GB"/>
          </a:p>
        </p:txBody>
      </p:sp>
    </p:spTree>
    <p:extLst>
      <p:ext uri="{BB962C8B-B14F-4D97-AF65-F5344CB8AC3E}">
        <p14:creationId xmlns:p14="http://schemas.microsoft.com/office/powerpoint/2010/main" val="15370169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5F9C5DB7-9753-40E3-B257-3A3D024A3B22}" type="datetimeFigureOut">
              <a:rPr lang="en-GB" smtClean="0"/>
              <a:t>28/08/2024</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E76C472F-A744-48A2-ADC6-DCD05F91B0C1}" type="slidenum">
              <a:rPr lang="en-GB" smtClean="0"/>
              <a:t>‹#›</a:t>
            </a:fld>
            <a:endParaRPr lang="en-GB"/>
          </a:p>
        </p:txBody>
      </p:sp>
    </p:spTree>
    <p:extLst>
      <p:ext uri="{BB962C8B-B14F-4D97-AF65-F5344CB8AC3E}">
        <p14:creationId xmlns:p14="http://schemas.microsoft.com/office/powerpoint/2010/main" val="4745537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https://www.tes.com/jobs/vacancy/trust-facilities-manager-sheffield-2048099"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mailto:enquiries@taptontrust.org.uk"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www.taptonschool.co.uk/page/?title=Equality+and+Diversity&amp;pid=120" TargetMode="External"/><Relationship Id="rId2" Type="http://schemas.openxmlformats.org/officeDocument/2006/relationships/hyperlink" Target="https://www.taptontrust.org.uk/page/?title=Safeguarding&amp;pid=69" TargetMode="External"/><Relationship Id="rId1" Type="http://schemas.openxmlformats.org/officeDocument/2006/relationships/slideLayout" Target="../slideLayouts/slideLayout2.xml"/><Relationship Id="rId4" Type="http://schemas.openxmlformats.org/officeDocument/2006/relationships/hyperlink" Target="https://www.taptontrust.org.uk/page/?title=Policies&amp;pid=45"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taptontrust.org.uk/page/?title=Governance+Structure&amp;pid=52"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s://www.taptontrust.org.uk/"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taptontrust.org.uk/page/?title=Primary&amp;pid=13"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s://www.taptontrust.org.uk/page/?title=Secondary&amp;pid=15"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pic>
        <p:nvPicPr>
          <p:cNvPr id="4" name="Picture 3"/>
          <p:cNvPicPr/>
          <p:nvPr/>
        </p:nvPicPr>
        <p:blipFill>
          <a:blip r:embed="rId3" cstate="print">
            <a:extLst>
              <a:ext uri="{28A0092B-C50C-407E-A947-70E740481C1C}">
                <a14:useLocalDpi xmlns:a14="http://schemas.microsoft.com/office/drawing/2010/main" val="0"/>
              </a:ext>
            </a:extLst>
          </a:blip>
          <a:stretch>
            <a:fillRect/>
          </a:stretch>
        </p:blipFill>
        <p:spPr>
          <a:xfrm>
            <a:off x="-1" y="0"/>
            <a:ext cx="6858001" cy="1779814"/>
          </a:xfrm>
          <a:prstGeom prst="rect">
            <a:avLst/>
          </a:prstGeom>
        </p:spPr>
      </p:pic>
      <p:sp>
        <p:nvSpPr>
          <p:cNvPr id="2" name="Title 1"/>
          <p:cNvSpPr>
            <a:spLocks noGrp="1"/>
          </p:cNvSpPr>
          <p:nvPr>
            <p:ph type="ctrTitle"/>
          </p:nvPr>
        </p:nvSpPr>
        <p:spPr/>
        <p:txBody>
          <a:bodyPr/>
          <a:lstStyle/>
          <a:p>
            <a:r>
              <a:rPr lang="en-GB" b="1" dirty="0">
                <a:solidFill>
                  <a:schemeClr val="bg1"/>
                </a:solidFill>
                <a:latin typeface="Gill Sans MT"/>
              </a:rPr>
              <a:t>Trust Facilities Manager</a:t>
            </a:r>
          </a:p>
        </p:txBody>
      </p:sp>
      <p:sp>
        <p:nvSpPr>
          <p:cNvPr id="3" name="Subtitle 2"/>
          <p:cNvSpPr>
            <a:spLocks noGrp="1"/>
          </p:cNvSpPr>
          <p:nvPr>
            <p:ph type="subTitle" idx="1"/>
          </p:nvPr>
        </p:nvSpPr>
        <p:spPr/>
        <p:txBody>
          <a:bodyPr>
            <a:normAutofit/>
          </a:bodyPr>
          <a:lstStyle/>
          <a:p>
            <a:r>
              <a:rPr lang="en-GB" sz="2400" dirty="0">
                <a:solidFill>
                  <a:schemeClr val="bg1"/>
                </a:solidFill>
                <a:latin typeface="Gill Sans MT" panose="020B0502020104020203" pitchFamily="34" charset="0"/>
              </a:rPr>
              <a:t>Application Pack </a:t>
            </a:r>
          </a:p>
          <a:p>
            <a:endParaRPr lang="en-GB" sz="2400" dirty="0">
              <a:solidFill>
                <a:schemeClr val="bg1"/>
              </a:solidFill>
              <a:latin typeface="Gill Sans MT" panose="020B0502020104020203" pitchFamily="34" charset="0"/>
            </a:endParaRPr>
          </a:p>
        </p:txBody>
      </p:sp>
      <p:pic>
        <p:nvPicPr>
          <p:cNvPr id="5" name="Picture 4" descr="A screenshot of a cell phone&#10;&#10;Description automatically generated"/>
          <p:cNvPicPr/>
          <p:nvPr/>
        </p:nvPicPr>
        <p:blipFill>
          <a:blip r:embed="rId4" cstate="print">
            <a:extLst>
              <a:ext uri="{28A0092B-C50C-407E-A947-70E740481C1C}">
                <a14:useLocalDpi xmlns:a14="http://schemas.microsoft.com/office/drawing/2010/main" val="0"/>
              </a:ext>
            </a:extLst>
          </a:blip>
          <a:stretch>
            <a:fillRect/>
          </a:stretch>
        </p:blipFill>
        <p:spPr>
          <a:xfrm>
            <a:off x="-1" y="8270875"/>
            <a:ext cx="6858001" cy="1635125"/>
          </a:xfrm>
          <a:prstGeom prst="rect">
            <a:avLst/>
          </a:prstGeom>
        </p:spPr>
      </p:pic>
    </p:spTree>
    <p:extLst>
      <p:ext uri="{BB962C8B-B14F-4D97-AF65-F5344CB8AC3E}">
        <p14:creationId xmlns:p14="http://schemas.microsoft.com/office/powerpoint/2010/main" val="21579642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D8BE0AD-6775-443C-9756-D094437986B8}"/>
              </a:ext>
            </a:extLst>
          </p:cNvPr>
          <p:cNvSpPr txBox="1">
            <a:spLocks/>
          </p:cNvSpPr>
          <p:nvPr/>
        </p:nvSpPr>
        <p:spPr>
          <a:xfrm>
            <a:off x="232335" y="135200"/>
            <a:ext cx="5915025" cy="604910"/>
          </a:xfrm>
          <a:prstGeom prst="rect">
            <a:avLst/>
          </a:prstGeom>
        </p:spPr>
        <p:txBody>
          <a:bodyPr lIns="91440" tIns="45720" rIns="91440" bIns="45720" anchor="t">
            <a:normAutofit fontScale="75000" lnSpcReduction="20000"/>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GB" sz="1200" dirty="0">
                <a:latin typeface="Gill Sans MT" panose="020B0502020104020203" pitchFamily="34" charset="0"/>
              </a:rPr>
              <a:t/>
            </a:r>
            <a:br>
              <a:rPr lang="en-GB" sz="1200" dirty="0">
                <a:latin typeface="Gill Sans MT" panose="020B0502020104020203" pitchFamily="34" charset="0"/>
              </a:rPr>
            </a:br>
            <a:r>
              <a:rPr lang="en-GB" sz="4500" dirty="0">
                <a:solidFill>
                  <a:srgbClr val="C00000"/>
                </a:solidFill>
                <a:latin typeface="Gill Sans MT"/>
              </a:rPr>
              <a:t>Responsibilities</a:t>
            </a:r>
            <a:endParaRPr lang="en-GB" sz="4500">
              <a:solidFill>
                <a:srgbClr val="C00000"/>
              </a:solidFill>
              <a:latin typeface="Gill Sans MT"/>
            </a:endParaRPr>
          </a:p>
        </p:txBody>
      </p:sp>
      <p:sp>
        <p:nvSpPr>
          <p:cNvPr id="4" name="TextBox 3">
            <a:extLst>
              <a:ext uri="{FF2B5EF4-FFF2-40B4-BE49-F238E27FC236}">
                <a16:creationId xmlns:a16="http://schemas.microsoft.com/office/drawing/2014/main" id="{E6425BC9-EF81-401F-A14B-5F7756039DEC}"/>
              </a:ext>
            </a:extLst>
          </p:cNvPr>
          <p:cNvSpPr txBox="1"/>
          <p:nvPr/>
        </p:nvSpPr>
        <p:spPr>
          <a:xfrm>
            <a:off x="232335" y="914401"/>
            <a:ext cx="6367248" cy="5262979"/>
          </a:xfrm>
          <a:prstGeom prst="rect">
            <a:avLst/>
          </a:prstGeom>
          <a:noFill/>
        </p:spPr>
        <p:txBody>
          <a:bodyPr wrap="square" lIns="91440" tIns="45720" rIns="91440" bIns="45720" rtlCol="0" anchor="t">
            <a:spAutoFit/>
          </a:bodyPr>
          <a:lstStyle/>
          <a:p>
            <a:pPr algn="just"/>
            <a:r>
              <a:rPr lang="en-GB" sz="1200" b="1" dirty="0">
                <a:solidFill>
                  <a:srgbClr val="C00000"/>
                </a:solidFill>
                <a:latin typeface="Gill Sans MT"/>
              </a:rPr>
              <a:t>Statutory Compliance</a:t>
            </a:r>
          </a:p>
          <a:p>
            <a:pPr algn="just"/>
            <a:endParaRPr lang="en-GB" sz="1200" b="1" dirty="0">
              <a:solidFill>
                <a:srgbClr val="C00000"/>
              </a:solidFill>
              <a:latin typeface="Gill Sans MT"/>
            </a:endParaRPr>
          </a:p>
          <a:p>
            <a:pPr algn="just"/>
            <a:r>
              <a:rPr lang="en-GB" sz="1200" b="1" dirty="0">
                <a:solidFill>
                  <a:srgbClr val="C00000"/>
                </a:solidFill>
                <a:latin typeface="Gill Sans MT"/>
              </a:rPr>
              <a:t>Health &amp; Safety and Site Security</a:t>
            </a:r>
          </a:p>
          <a:p>
            <a:pPr algn="just"/>
            <a:endParaRPr lang="en-GB" sz="1200" b="1" dirty="0">
              <a:solidFill>
                <a:srgbClr val="C00000"/>
              </a:solidFill>
              <a:latin typeface="Gill Sans MT"/>
              <a:cs typeface="Calibri"/>
            </a:endParaRPr>
          </a:p>
          <a:p>
            <a:pPr marL="171450" indent="-171450">
              <a:buFont typeface="Arial" panose="020B0604020202020204" pitchFamily="34" charset="0"/>
              <a:buChar char="•"/>
            </a:pPr>
            <a:r>
              <a:rPr lang="en-GB" sz="1200" dirty="0">
                <a:solidFill>
                  <a:srgbClr val="000000"/>
                </a:solidFill>
                <a:latin typeface="Gill Sans MT" panose="020B0502020104020203" pitchFamily="34" charset="0"/>
              </a:rPr>
              <a:t>Attend pertinent Governing Board committee meetings and be a part of related health and safety events as required.</a:t>
            </a:r>
          </a:p>
          <a:p>
            <a:pPr marL="171450" indent="-171450">
              <a:buFont typeface="Arial" panose="020B0604020202020204" pitchFamily="34" charset="0"/>
              <a:buChar char="•"/>
            </a:pPr>
            <a:r>
              <a:rPr lang="en-GB" sz="1200" dirty="0">
                <a:solidFill>
                  <a:srgbClr val="000000"/>
                </a:solidFill>
                <a:latin typeface="Gill Sans MT" panose="020B0502020104020203" pitchFamily="34" charset="0"/>
              </a:rPr>
              <a:t>Ensure that all Trust health and safety policies, procedures, rules and regulations are adhered to and have input into regularly reviews and communication.</a:t>
            </a:r>
          </a:p>
          <a:p>
            <a:pPr marL="171450" indent="-171450">
              <a:buFont typeface="Arial" panose="020B0604020202020204" pitchFamily="34" charset="0"/>
              <a:buChar char="•"/>
            </a:pPr>
            <a:r>
              <a:rPr lang="en-GB" sz="1200" dirty="0">
                <a:solidFill>
                  <a:srgbClr val="000000"/>
                </a:solidFill>
                <a:latin typeface="Gill Sans MT" panose="020B0502020104020203" pitchFamily="34" charset="0"/>
              </a:rPr>
              <a:t>To support with the response to health and safety issues as part of the Trust FM team.</a:t>
            </a:r>
          </a:p>
          <a:p>
            <a:pPr marL="171450" indent="-171450">
              <a:buFont typeface="Arial" panose="020B0604020202020204" pitchFamily="34" charset="0"/>
              <a:buChar char="•"/>
            </a:pPr>
            <a:r>
              <a:rPr lang="en-GB" sz="1200" dirty="0">
                <a:solidFill>
                  <a:srgbClr val="000000"/>
                </a:solidFill>
                <a:latin typeface="Gill Sans MT" panose="020B0502020104020203" pitchFamily="34" charset="0"/>
              </a:rPr>
              <a:t>To be familiar with requirements of the Health and Safety at Work  Act (1974) and other related legislation to ensure Trust compliance.</a:t>
            </a:r>
          </a:p>
          <a:p>
            <a:pPr marL="171450" indent="-171450">
              <a:buFont typeface="Arial" panose="020B0604020202020204" pitchFamily="34" charset="0"/>
              <a:buChar char="•"/>
            </a:pPr>
            <a:r>
              <a:rPr lang="en-GB" sz="1200" dirty="0">
                <a:solidFill>
                  <a:srgbClr val="000000"/>
                </a:solidFill>
                <a:latin typeface="Gill Sans MT" panose="020B0502020104020203" pitchFamily="34" charset="0"/>
              </a:rPr>
              <a:t>Responsible for the completion and review of site and personnel related Risk Assessments and associated register.</a:t>
            </a:r>
          </a:p>
          <a:p>
            <a:pPr marL="171450" indent="-171450">
              <a:buFont typeface="Arial" panose="020B0604020202020204" pitchFamily="34" charset="0"/>
              <a:buChar char="•"/>
            </a:pPr>
            <a:r>
              <a:rPr lang="en-GB" sz="1200" dirty="0">
                <a:solidFill>
                  <a:srgbClr val="000000"/>
                </a:solidFill>
                <a:latin typeface="Gill Sans MT" panose="020B0502020104020203" pitchFamily="34" charset="0"/>
              </a:rPr>
              <a:t>Responsible for annual health and safety audits and liaison with Trust Health and Safety Officers.</a:t>
            </a:r>
          </a:p>
          <a:p>
            <a:pPr marL="171450" indent="-171450">
              <a:buFont typeface="Arial" panose="020B0604020202020204" pitchFamily="34" charset="0"/>
              <a:buChar char="•"/>
            </a:pPr>
            <a:r>
              <a:rPr lang="en-GB" sz="1200" dirty="0">
                <a:solidFill>
                  <a:srgbClr val="000000"/>
                </a:solidFill>
                <a:latin typeface="Gill Sans MT" panose="020B0502020104020203" pitchFamily="34" charset="0"/>
              </a:rPr>
              <a:t>Oversee all aspects of school security including access to site, security systems, alarms, lighting and fencing.</a:t>
            </a:r>
          </a:p>
          <a:p>
            <a:pPr marL="171450" indent="-171450">
              <a:buFont typeface="Arial" panose="020B0604020202020204" pitchFamily="34" charset="0"/>
              <a:buChar char="•"/>
            </a:pPr>
            <a:r>
              <a:rPr lang="en-GB" sz="1200" dirty="0">
                <a:solidFill>
                  <a:srgbClr val="000000"/>
                </a:solidFill>
                <a:latin typeface="Gill Sans MT" panose="020B0502020104020203" pitchFamily="34" charset="0"/>
              </a:rPr>
              <a:t>Responsible for establishing guidelines and policies to protect students and staff from unauthorised access by intruders and trespassers.</a:t>
            </a:r>
          </a:p>
          <a:p>
            <a:pPr marL="171450" indent="-171450">
              <a:buFont typeface="Arial" panose="020B0604020202020204" pitchFamily="34" charset="0"/>
              <a:buChar char="•"/>
            </a:pPr>
            <a:r>
              <a:rPr lang="en-GB" sz="1200" dirty="0">
                <a:solidFill>
                  <a:srgbClr val="000000"/>
                </a:solidFill>
                <a:latin typeface="Gill Sans MT" panose="020B0502020104020203" pitchFamily="34" charset="0"/>
              </a:rPr>
              <a:t>Contribute to the development and implementation of policy and regulations taking regard of legal duties, monitor that the local teams and members of the Trust are compliant.</a:t>
            </a:r>
          </a:p>
          <a:p>
            <a:pPr marL="171450" indent="-171450">
              <a:buFont typeface="Arial" panose="020B0604020202020204" pitchFamily="34" charset="0"/>
              <a:buChar char="•"/>
            </a:pPr>
            <a:r>
              <a:rPr lang="en-GB" sz="1200" dirty="0">
                <a:solidFill>
                  <a:srgbClr val="000000"/>
                </a:solidFill>
                <a:latin typeface="Gill Sans MT" panose="020B0502020104020203" pitchFamily="34" charset="0"/>
              </a:rPr>
              <a:t>Responsible for statutory compliance and preventative risk actions to mitigate risk to individual schools and Tapton School Academy Trust.</a:t>
            </a:r>
          </a:p>
          <a:p>
            <a:pPr marL="171450" indent="-171450">
              <a:buFont typeface="Arial" panose="020B0604020202020204" pitchFamily="34" charset="0"/>
              <a:buChar char="•"/>
            </a:pPr>
            <a:r>
              <a:rPr lang="en-GB" sz="1200" dirty="0">
                <a:solidFill>
                  <a:srgbClr val="000000"/>
                </a:solidFill>
                <a:latin typeface="Gill Sans MT" panose="020B0502020104020203" pitchFamily="34" charset="0"/>
              </a:rPr>
              <a:t>Develop, implement and maintain Trust-wide central records demonstrating statutory compliance across the estate.</a:t>
            </a:r>
          </a:p>
          <a:p>
            <a:pPr marL="171450" indent="-171450">
              <a:buFont typeface="Arial" panose="020B0604020202020204" pitchFamily="34" charset="0"/>
              <a:buChar char="•"/>
            </a:pPr>
            <a:r>
              <a:rPr lang="en-GB" sz="1200" dirty="0">
                <a:solidFill>
                  <a:srgbClr val="000000"/>
                </a:solidFill>
                <a:latin typeface="Gill Sans MT" panose="020B0502020104020203" pitchFamily="34" charset="0"/>
              </a:rPr>
              <a:t>Support the completion of accident investigations.</a:t>
            </a:r>
          </a:p>
          <a:p>
            <a:pPr marL="171450" indent="-171450">
              <a:buFont typeface="Arial" panose="020B0604020202020204" pitchFamily="34" charset="0"/>
              <a:buChar char="•"/>
            </a:pPr>
            <a:endParaRPr lang="en-GB" sz="1200" dirty="0">
              <a:solidFill>
                <a:srgbClr val="000000"/>
              </a:solidFill>
              <a:latin typeface="Gill Sans MT" panose="020B0502020104020203" pitchFamily="34" charset="0"/>
            </a:endParaRPr>
          </a:p>
          <a:p>
            <a:endParaRPr lang="en-GB" sz="1200" dirty="0">
              <a:cs typeface="Calibri" panose="020F0502020204030204"/>
            </a:endParaRPr>
          </a:p>
        </p:txBody>
      </p:sp>
    </p:spTree>
    <p:extLst>
      <p:ext uri="{BB962C8B-B14F-4D97-AF65-F5344CB8AC3E}">
        <p14:creationId xmlns:p14="http://schemas.microsoft.com/office/powerpoint/2010/main" val="1027114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247" y="121508"/>
            <a:ext cx="5915025" cy="606070"/>
          </a:xfrm>
        </p:spPr>
        <p:txBody>
          <a:bodyPr>
            <a:noAutofit/>
          </a:bodyPr>
          <a:lstStyle/>
          <a:p>
            <a:r>
              <a:rPr lang="en-GB" sz="4400" dirty="0">
                <a:solidFill>
                  <a:srgbClr val="C00000"/>
                </a:solidFill>
                <a:latin typeface="Gill Sans MT"/>
              </a:rPr>
              <a:t>The Person </a:t>
            </a:r>
            <a:endParaRPr lang="en-GB" sz="4500" dirty="0">
              <a:solidFill>
                <a:srgbClr val="C00000"/>
              </a:solidFill>
              <a:latin typeface="Gill Sans MT" panose="020B0502020104020203" pitchFamily="34" charset="0"/>
            </a:endParaRPr>
          </a:p>
        </p:txBody>
      </p:sp>
      <p:sp>
        <p:nvSpPr>
          <p:cNvPr id="3" name="Content Placeholder 2"/>
          <p:cNvSpPr>
            <a:spLocks noGrp="1"/>
          </p:cNvSpPr>
          <p:nvPr>
            <p:ph idx="1"/>
          </p:nvPr>
        </p:nvSpPr>
        <p:spPr>
          <a:xfrm>
            <a:off x="0" y="671829"/>
            <a:ext cx="6760582" cy="9238651"/>
          </a:xfrm>
        </p:spPr>
        <p:txBody>
          <a:bodyPr vert="horz" lIns="91440" tIns="45720" rIns="91440" bIns="45720" rtlCol="0" anchor="t">
            <a:normAutofit/>
          </a:bodyPr>
          <a:lstStyle/>
          <a:p>
            <a:pPr marL="0" indent="0" algn="just">
              <a:buNone/>
            </a:pPr>
            <a:r>
              <a:rPr lang="en-GB" sz="1200" b="1" dirty="0">
                <a:latin typeface="Gill Sans MT" panose="020B0502020104020203" pitchFamily="34" charset="0"/>
              </a:rPr>
              <a:t>The successful candidate will demonstrate the following:</a:t>
            </a:r>
          </a:p>
          <a:p>
            <a:pPr marL="0" indent="0" algn="just">
              <a:buNone/>
            </a:pPr>
            <a:endParaRPr lang="en-GB" sz="1200" b="1" dirty="0">
              <a:solidFill>
                <a:srgbClr val="C00000"/>
              </a:solidFill>
              <a:latin typeface="Gill Sans MT" panose="020B0502020104020203" pitchFamily="34" charset="0"/>
            </a:endParaRPr>
          </a:p>
          <a:p>
            <a:pPr marL="0" indent="0" algn="just">
              <a:buNone/>
            </a:pPr>
            <a:endParaRPr lang="en-GB" sz="1200" b="1" dirty="0">
              <a:solidFill>
                <a:srgbClr val="C00000"/>
              </a:solidFill>
              <a:latin typeface="Gill Sans MT" panose="020B0502020104020203" pitchFamily="34" charset="0"/>
            </a:endParaRPr>
          </a:p>
          <a:p>
            <a:pPr marL="0" indent="0" algn="just">
              <a:buNone/>
            </a:pPr>
            <a:endParaRPr lang="en-GB" sz="1200" b="1" dirty="0">
              <a:solidFill>
                <a:srgbClr val="C00000"/>
              </a:solidFill>
              <a:latin typeface="Gill Sans MT" panose="020B0502020104020203" pitchFamily="34" charset="0"/>
            </a:endParaRPr>
          </a:p>
          <a:p>
            <a:pPr marL="0" indent="0" algn="just">
              <a:buNone/>
            </a:pPr>
            <a:endParaRPr lang="en-GB" sz="1200" b="1" dirty="0">
              <a:solidFill>
                <a:srgbClr val="C00000"/>
              </a:solidFill>
              <a:latin typeface="Gill Sans MT" panose="020B0502020104020203" pitchFamily="34" charset="0"/>
            </a:endParaRPr>
          </a:p>
          <a:p>
            <a:pPr marL="0" indent="0" algn="just">
              <a:buNone/>
            </a:pPr>
            <a:endParaRPr lang="en-GB" sz="1200" b="1" dirty="0">
              <a:solidFill>
                <a:srgbClr val="C00000"/>
              </a:solidFill>
              <a:latin typeface="Gill Sans MT" panose="020B0502020104020203" pitchFamily="34" charset="0"/>
            </a:endParaRPr>
          </a:p>
          <a:p>
            <a:pPr marL="0" indent="0" algn="just">
              <a:buNone/>
            </a:pPr>
            <a:endParaRPr lang="en-GB" sz="1200" b="1" dirty="0">
              <a:solidFill>
                <a:srgbClr val="C00000"/>
              </a:solidFill>
              <a:latin typeface="Gill Sans MT" panose="020B0502020104020203" pitchFamily="34" charset="0"/>
            </a:endParaRPr>
          </a:p>
          <a:p>
            <a:pPr marL="0" indent="0" algn="just">
              <a:buNone/>
            </a:pPr>
            <a:endParaRPr lang="en-GB" sz="1200" dirty="0">
              <a:latin typeface="Gill Sans MT" panose="020B0502020104020203" pitchFamily="34" charset="0"/>
            </a:endParaRPr>
          </a:p>
          <a:p>
            <a:pPr marL="0" indent="0" algn="just">
              <a:buNone/>
            </a:pPr>
            <a:endParaRPr lang="en-GB" dirty="0">
              <a:latin typeface="Gill Sans MT" panose="020B0502020104020203" pitchFamily="34" charset="0"/>
            </a:endParaRPr>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solidFill>
                <a:srgbClr val="000000"/>
              </a:solidFill>
              <a:ea typeface="+mn-lt"/>
              <a:cs typeface="+mn-lt"/>
            </a:endParaRPr>
          </a:p>
          <a:p>
            <a:pPr>
              <a:buFont typeface="Arial"/>
              <a:buChar char="•"/>
            </a:pPr>
            <a:r>
              <a:rPr lang="en-GB" sz="1100" dirty="0">
                <a:solidFill>
                  <a:srgbClr val="2D2D2D"/>
                </a:solidFill>
                <a:ea typeface="+mn-lt"/>
                <a:cs typeface="+mn-lt"/>
              </a:rPr>
              <a:t>Good organisational skills.</a:t>
            </a:r>
            <a:endParaRPr lang="en-GB" dirty="0"/>
          </a:p>
          <a:p>
            <a:pPr marL="0" indent="0">
              <a:buNone/>
            </a:pPr>
            <a:endParaRPr lang="en-GB" dirty="0">
              <a:cs typeface="Calibri"/>
            </a:endParaRPr>
          </a:p>
        </p:txBody>
      </p:sp>
      <p:graphicFrame>
        <p:nvGraphicFramePr>
          <p:cNvPr id="5" name="Table 4">
            <a:extLst>
              <a:ext uri="{FF2B5EF4-FFF2-40B4-BE49-F238E27FC236}">
                <a16:creationId xmlns:a16="http://schemas.microsoft.com/office/drawing/2014/main" id="{57113A3A-9D5D-32AA-D777-C88FCF72EE63}"/>
              </a:ext>
            </a:extLst>
          </p:cNvPr>
          <p:cNvGraphicFramePr>
            <a:graphicFrameLocks noGrp="1"/>
          </p:cNvGraphicFramePr>
          <p:nvPr>
            <p:extLst>
              <p:ext uri="{D42A27DB-BD31-4B8C-83A1-F6EECF244321}">
                <p14:modId xmlns:p14="http://schemas.microsoft.com/office/powerpoint/2010/main" val="692729719"/>
              </p:ext>
            </p:extLst>
          </p:nvPr>
        </p:nvGraphicFramePr>
        <p:xfrm>
          <a:off x="93518" y="965679"/>
          <a:ext cx="6631299" cy="9692640"/>
        </p:xfrm>
        <a:graphic>
          <a:graphicData uri="http://schemas.openxmlformats.org/drawingml/2006/table">
            <a:tbl>
              <a:tblPr firstRow="1" bandRow="1">
                <a:tableStyleId>{18603FDC-E32A-4AB5-989C-0864C3EAD2B8}</a:tableStyleId>
              </a:tblPr>
              <a:tblGrid>
                <a:gridCol w="1323915">
                  <a:extLst>
                    <a:ext uri="{9D8B030D-6E8A-4147-A177-3AD203B41FA5}">
                      <a16:colId xmlns:a16="http://schemas.microsoft.com/office/drawing/2014/main" val="3735819347"/>
                    </a:ext>
                  </a:extLst>
                </a:gridCol>
                <a:gridCol w="3329496">
                  <a:extLst>
                    <a:ext uri="{9D8B030D-6E8A-4147-A177-3AD203B41FA5}">
                      <a16:colId xmlns:a16="http://schemas.microsoft.com/office/drawing/2014/main" val="1460062556"/>
                    </a:ext>
                  </a:extLst>
                </a:gridCol>
                <a:gridCol w="1977888">
                  <a:extLst>
                    <a:ext uri="{9D8B030D-6E8A-4147-A177-3AD203B41FA5}">
                      <a16:colId xmlns:a16="http://schemas.microsoft.com/office/drawing/2014/main" val="3488370509"/>
                    </a:ext>
                  </a:extLst>
                </a:gridCol>
              </a:tblGrid>
              <a:tr h="269002">
                <a:tc>
                  <a:txBody>
                    <a:bodyPr/>
                    <a:lstStyle/>
                    <a:p>
                      <a:pPr lvl="0">
                        <a:buNone/>
                      </a:pPr>
                      <a:r>
                        <a:rPr lang="en-GB" sz="1200" u="none" strike="noStrike" noProof="0" dirty="0">
                          <a:solidFill>
                            <a:schemeClr val="tx1"/>
                          </a:solidFill>
                          <a:latin typeface="Gill Sans MT"/>
                        </a:rPr>
                        <a:t>Attributes</a:t>
                      </a:r>
                    </a:p>
                  </a:txBody>
                  <a:tcPr>
                    <a:solidFill>
                      <a:srgbClr val="F8D7CD"/>
                    </a:solidFill>
                  </a:tcPr>
                </a:tc>
                <a:tc>
                  <a:txBody>
                    <a:bodyPr/>
                    <a:lstStyle/>
                    <a:p>
                      <a:r>
                        <a:rPr lang="en-GB" sz="1200" dirty="0">
                          <a:solidFill>
                            <a:schemeClr val="tx1"/>
                          </a:solidFill>
                          <a:latin typeface="Gill Sans MT"/>
                        </a:rPr>
                        <a:t>Essential</a:t>
                      </a:r>
                    </a:p>
                  </a:txBody>
                  <a:tcPr>
                    <a:solidFill>
                      <a:srgbClr val="F8D7CD"/>
                    </a:solidFill>
                  </a:tcPr>
                </a:tc>
                <a:tc>
                  <a:txBody>
                    <a:bodyPr/>
                    <a:lstStyle/>
                    <a:p>
                      <a:r>
                        <a:rPr lang="en-GB" sz="1200" dirty="0">
                          <a:solidFill>
                            <a:schemeClr val="tx1"/>
                          </a:solidFill>
                          <a:latin typeface="Gill Sans MT"/>
                        </a:rPr>
                        <a:t>Desirable</a:t>
                      </a:r>
                    </a:p>
                  </a:txBody>
                  <a:tcPr>
                    <a:solidFill>
                      <a:srgbClr val="F8D7CD"/>
                    </a:solidFill>
                  </a:tcPr>
                </a:tc>
                <a:extLst>
                  <a:ext uri="{0D108BD9-81ED-4DB2-BD59-A6C34878D82A}">
                    <a16:rowId xmlns:a16="http://schemas.microsoft.com/office/drawing/2014/main" val="3449445113"/>
                  </a:ext>
                </a:extLst>
              </a:tr>
              <a:tr h="3727599">
                <a:tc>
                  <a:txBody>
                    <a:bodyPr/>
                    <a:lstStyle/>
                    <a:p>
                      <a:pPr lvl="0" algn="l">
                        <a:lnSpc>
                          <a:spcPct val="100000"/>
                        </a:lnSpc>
                        <a:spcBef>
                          <a:spcPts val="0"/>
                        </a:spcBef>
                        <a:spcAft>
                          <a:spcPts val="0"/>
                        </a:spcAft>
                        <a:buNone/>
                      </a:pPr>
                      <a:r>
                        <a:rPr lang="en-GB" sz="1200" b="1" u="none" strike="noStrike" noProof="0" dirty="0">
                          <a:solidFill>
                            <a:schemeClr val="tx1"/>
                          </a:solidFill>
                          <a:latin typeface="Gill Sans MT"/>
                        </a:rPr>
                        <a:t>Knowledge &amp; Skills</a:t>
                      </a:r>
                    </a:p>
                    <a:p>
                      <a:pPr lvl="0" algn="l">
                        <a:lnSpc>
                          <a:spcPct val="100000"/>
                        </a:lnSpc>
                        <a:spcBef>
                          <a:spcPts val="0"/>
                        </a:spcBef>
                        <a:spcAft>
                          <a:spcPts val="0"/>
                        </a:spcAft>
                        <a:buNone/>
                      </a:pPr>
                      <a:endParaRPr lang="en-GB" sz="1200" b="1" u="none" strike="noStrike" noProof="0" dirty="0">
                        <a:solidFill>
                          <a:schemeClr val="tx1"/>
                        </a:solidFill>
                        <a:latin typeface="Gill Sans MT"/>
                      </a:endParaRPr>
                    </a:p>
                    <a:p>
                      <a:pPr lvl="0" algn="l">
                        <a:lnSpc>
                          <a:spcPct val="100000"/>
                        </a:lnSpc>
                        <a:spcBef>
                          <a:spcPts val="0"/>
                        </a:spcBef>
                        <a:spcAft>
                          <a:spcPts val="0"/>
                        </a:spcAft>
                        <a:buNone/>
                      </a:pPr>
                      <a:r>
                        <a:rPr lang="en-GB" sz="1200" b="1" u="none" strike="noStrike" noProof="0" dirty="0">
                          <a:solidFill>
                            <a:schemeClr val="tx1"/>
                          </a:solidFill>
                          <a:latin typeface="Gill Sans MT"/>
                        </a:rPr>
                        <a:t>Qualification/</a:t>
                      </a:r>
                    </a:p>
                    <a:p>
                      <a:pPr lvl="0" algn="l">
                        <a:lnSpc>
                          <a:spcPct val="100000"/>
                        </a:lnSpc>
                        <a:spcBef>
                          <a:spcPts val="0"/>
                        </a:spcBef>
                        <a:spcAft>
                          <a:spcPts val="0"/>
                        </a:spcAft>
                        <a:buNone/>
                      </a:pPr>
                      <a:r>
                        <a:rPr lang="en-GB" sz="1200" b="1" u="none" strike="noStrike" noProof="0" dirty="0">
                          <a:solidFill>
                            <a:schemeClr val="tx1"/>
                          </a:solidFill>
                          <a:latin typeface="Gill Sans MT"/>
                        </a:rPr>
                        <a:t>Training/</a:t>
                      </a:r>
                    </a:p>
                    <a:p>
                      <a:pPr lvl="0" algn="l">
                        <a:lnSpc>
                          <a:spcPct val="100000"/>
                        </a:lnSpc>
                        <a:spcBef>
                          <a:spcPts val="0"/>
                        </a:spcBef>
                        <a:spcAft>
                          <a:spcPts val="0"/>
                        </a:spcAft>
                        <a:buNone/>
                      </a:pPr>
                      <a:r>
                        <a:rPr lang="en-GB" sz="1200" b="1" u="none" strike="noStrike" noProof="0" dirty="0">
                          <a:solidFill>
                            <a:schemeClr val="tx1"/>
                          </a:solidFill>
                          <a:latin typeface="Gill Sans MT"/>
                        </a:rPr>
                        <a:t>Competencies</a:t>
                      </a:r>
                    </a:p>
                    <a:p>
                      <a:pPr lvl="0" algn="l">
                        <a:lnSpc>
                          <a:spcPct val="100000"/>
                        </a:lnSpc>
                        <a:spcBef>
                          <a:spcPts val="0"/>
                        </a:spcBef>
                        <a:spcAft>
                          <a:spcPts val="0"/>
                        </a:spcAft>
                        <a:buNone/>
                      </a:pPr>
                      <a:r>
                        <a:rPr lang="en-GB" sz="1200" b="1" u="none" strike="noStrike" noProof="0" dirty="0">
                          <a:solidFill>
                            <a:schemeClr val="tx1"/>
                          </a:solidFill>
                          <a:latin typeface="Gill Sans MT"/>
                        </a:rPr>
                        <a:t>(including any relevant or required qualifications)</a:t>
                      </a:r>
                    </a:p>
                    <a:p>
                      <a:pPr lvl="0">
                        <a:buNone/>
                      </a:pPr>
                      <a:endParaRPr lang="en-GB" sz="1200" dirty="0">
                        <a:solidFill>
                          <a:schemeClr val="tx1"/>
                        </a:solidFill>
                        <a:latin typeface="Gill Sans MT"/>
                      </a:endParaRPr>
                    </a:p>
                  </a:txBody>
                  <a:tcPr>
                    <a:solidFill>
                      <a:srgbClr val="FCECE8"/>
                    </a:solidFill>
                  </a:tcPr>
                </a:tc>
                <a:tc>
                  <a:txBody>
                    <a:bodyPr/>
                    <a:lstStyle/>
                    <a:p>
                      <a:pPr marL="171450" lvl="0" indent="-171450" algn="l">
                        <a:lnSpc>
                          <a:spcPct val="100000"/>
                        </a:lnSpc>
                        <a:spcBef>
                          <a:spcPts val="0"/>
                        </a:spcBef>
                        <a:spcAft>
                          <a:spcPts val="0"/>
                        </a:spcAft>
                        <a:buFont typeface="Arial"/>
                        <a:buChar char="•"/>
                      </a:pPr>
                      <a:r>
                        <a:rPr lang="en-GB" sz="1200" u="none" strike="noStrike" noProof="0" dirty="0">
                          <a:solidFill>
                            <a:schemeClr val="tx1"/>
                          </a:solidFill>
                          <a:latin typeface="Gill Sans MT"/>
                        </a:rPr>
                        <a:t>Significant experience of estates and building management and compliance over multi sites</a:t>
                      </a:r>
                    </a:p>
                    <a:p>
                      <a:pPr marL="171450" lvl="0" indent="-171450" algn="l">
                        <a:lnSpc>
                          <a:spcPct val="100000"/>
                        </a:lnSpc>
                        <a:spcBef>
                          <a:spcPts val="0"/>
                        </a:spcBef>
                        <a:spcAft>
                          <a:spcPts val="0"/>
                        </a:spcAft>
                        <a:buFont typeface="Arial"/>
                        <a:buChar char="•"/>
                      </a:pPr>
                      <a:r>
                        <a:rPr lang="en-GB" sz="1200" u="none" strike="noStrike" noProof="0" dirty="0">
                          <a:solidFill>
                            <a:schemeClr val="tx1"/>
                          </a:solidFill>
                          <a:latin typeface="Gill Sans MT"/>
                        </a:rPr>
                        <a:t>Experience of using asset management and compliance software</a:t>
                      </a:r>
                    </a:p>
                    <a:p>
                      <a:pPr marL="171450" lvl="0" indent="-171450" algn="l">
                        <a:lnSpc>
                          <a:spcPct val="100000"/>
                        </a:lnSpc>
                        <a:spcBef>
                          <a:spcPts val="0"/>
                        </a:spcBef>
                        <a:spcAft>
                          <a:spcPts val="0"/>
                        </a:spcAft>
                        <a:buFont typeface="Arial"/>
                        <a:buChar char="•"/>
                      </a:pPr>
                      <a:r>
                        <a:rPr lang="en-GB" sz="1200" u="none" strike="noStrike" noProof="0" dirty="0">
                          <a:solidFill>
                            <a:schemeClr val="tx1"/>
                          </a:solidFill>
                          <a:latin typeface="Gill Sans MT"/>
                        </a:rPr>
                        <a:t>Experienced in working with estates staff and management teams </a:t>
                      </a:r>
                    </a:p>
                    <a:p>
                      <a:pPr marL="171450" lvl="0" indent="-171450" algn="l">
                        <a:lnSpc>
                          <a:spcPct val="100000"/>
                        </a:lnSpc>
                        <a:spcBef>
                          <a:spcPts val="0"/>
                        </a:spcBef>
                        <a:spcAft>
                          <a:spcPts val="0"/>
                        </a:spcAft>
                        <a:buFont typeface="Arial"/>
                        <a:buChar char="•"/>
                      </a:pPr>
                      <a:r>
                        <a:rPr lang="en-GB" sz="1200" u="none" strike="noStrike" noProof="0" dirty="0">
                          <a:solidFill>
                            <a:schemeClr val="tx1"/>
                          </a:solidFill>
                          <a:latin typeface="Gill Sans MT"/>
                        </a:rPr>
                        <a:t>Working with external consultants and contractors</a:t>
                      </a:r>
                    </a:p>
                    <a:p>
                      <a:pPr marL="171450" lvl="0" indent="-171450" algn="l">
                        <a:lnSpc>
                          <a:spcPct val="100000"/>
                        </a:lnSpc>
                        <a:spcBef>
                          <a:spcPts val="0"/>
                        </a:spcBef>
                        <a:spcAft>
                          <a:spcPts val="0"/>
                        </a:spcAft>
                        <a:buFont typeface="Arial"/>
                        <a:buChar char="•"/>
                      </a:pPr>
                      <a:r>
                        <a:rPr lang="en-GB" sz="1200" u="none" strike="noStrike" noProof="0" dirty="0">
                          <a:solidFill>
                            <a:schemeClr val="tx1"/>
                          </a:solidFill>
                          <a:latin typeface="Gill Sans MT"/>
                        </a:rPr>
                        <a:t>A recognised qualification in health and safety management or significant management experience of health and safety</a:t>
                      </a:r>
                    </a:p>
                    <a:p>
                      <a:pPr marL="171450" lvl="0" indent="-171450" algn="l">
                        <a:lnSpc>
                          <a:spcPct val="100000"/>
                        </a:lnSpc>
                        <a:spcBef>
                          <a:spcPts val="0"/>
                        </a:spcBef>
                        <a:spcAft>
                          <a:spcPts val="0"/>
                        </a:spcAft>
                        <a:buFont typeface="Arial"/>
                        <a:buChar char="•"/>
                      </a:pPr>
                      <a:r>
                        <a:rPr lang="en-GB" sz="1200" u="none" strike="noStrike" noProof="0" dirty="0">
                          <a:solidFill>
                            <a:schemeClr val="tx1"/>
                          </a:solidFill>
                          <a:latin typeface="Gill Sans MT"/>
                        </a:rPr>
                        <a:t>Practical work experience in a relevant building trade or service</a:t>
                      </a:r>
                    </a:p>
                    <a:p>
                      <a:pPr marL="171450" lvl="0" indent="-171450" algn="l">
                        <a:lnSpc>
                          <a:spcPct val="100000"/>
                        </a:lnSpc>
                        <a:spcBef>
                          <a:spcPts val="0"/>
                        </a:spcBef>
                        <a:spcAft>
                          <a:spcPts val="0"/>
                        </a:spcAft>
                        <a:buFont typeface="Arial"/>
                        <a:buChar char="•"/>
                      </a:pPr>
                      <a:r>
                        <a:rPr lang="en-GB" sz="1200" u="none" strike="noStrike" noProof="0" dirty="0">
                          <a:solidFill>
                            <a:schemeClr val="tx1"/>
                          </a:solidFill>
                          <a:latin typeface="Gill Sans MT"/>
                        </a:rPr>
                        <a:t>Experience of preparing risk assessments</a:t>
                      </a:r>
                    </a:p>
                    <a:p>
                      <a:pPr marL="171450" lvl="0" indent="-171450" algn="l">
                        <a:lnSpc>
                          <a:spcPct val="100000"/>
                        </a:lnSpc>
                        <a:spcBef>
                          <a:spcPts val="0"/>
                        </a:spcBef>
                        <a:spcAft>
                          <a:spcPts val="0"/>
                        </a:spcAft>
                        <a:buFont typeface="Arial"/>
                        <a:buChar char="•"/>
                      </a:pPr>
                      <a:r>
                        <a:rPr lang="en-GB" sz="1200" u="none" strike="noStrike" noProof="0" dirty="0">
                          <a:solidFill>
                            <a:schemeClr val="tx1"/>
                          </a:solidFill>
                          <a:latin typeface="Gill Sans MT"/>
                        </a:rPr>
                        <a:t>Client-side management of capital projects</a:t>
                      </a:r>
                    </a:p>
                    <a:p>
                      <a:pPr marL="171450" lvl="0" indent="-171450" algn="l">
                        <a:lnSpc>
                          <a:spcPct val="100000"/>
                        </a:lnSpc>
                        <a:spcBef>
                          <a:spcPts val="0"/>
                        </a:spcBef>
                        <a:spcAft>
                          <a:spcPts val="0"/>
                        </a:spcAft>
                        <a:buFont typeface="Arial"/>
                        <a:buChar char="•"/>
                      </a:pPr>
                      <a:r>
                        <a:rPr lang="en-GB" sz="1200" u="none" strike="noStrike" noProof="0" dirty="0">
                          <a:solidFill>
                            <a:schemeClr val="tx1"/>
                          </a:solidFill>
                          <a:latin typeface="Gill Sans MT"/>
                        </a:rPr>
                        <a:t>Strong IT skills and knowledge</a:t>
                      </a:r>
                    </a:p>
                    <a:p>
                      <a:pPr marL="171450" lvl="0" indent="-171450" algn="l">
                        <a:lnSpc>
                          <a:spcPct val="100000"/>
                        </a:lnSpc>
                        <a:spcBef>
                          <a:spcPts val="0"/>
                        </a:spcBef>
                        <a:spcAft>
                          <a:spcPts val="0"/>
                        </a:spcAft>
                        <a:buFont typeface="Arial"/>
                        <a:buChar char="•"/>
                      </a:pPr>
                      <a:r>
                        <a:rPr lang="en-GB" sz="1200" u="none" strike="noStrike" noProof="0" dirty="0">
                          <a:solidFill>
                            <a:schemeClr val="tx1"/>
                          </a:solidFill>
                          <a:latin typeface="Gill Sans MT"/>
                        </a:rPr>
                        <a:t>Sound knowledge of building legislation and estate management</a:t>
                      </a:r>
                    </a:p>
                    <a:p>
                      <a:pPr marL="171450" lvl="0" indent="-171450" algn="l">
                        <a:lnSpc>
                          <a:spcPct val="100000"/>
                        </a:lnSpc>
                        <a:spcBef>
                          <a:spcPts val="0"/>
                        </a:spcBef>
                        <a:spcAft>
                          <a:spcPts val="0"/>
                        </a:spcAft>
                        <a:buFont typeface="Arial"/>
                        <a:buChar char="•"/>
                      </a:pPr>
                      <a:r>
                        <a:rPr lang="en-GB" sz="1200" u="none" strike="noStrike" noProof="0" dirty="0">
                          <a:solidFill>
                            <a:schemeClr val="tx1"/>
                          </a:solidFill>
                          <a:latin typeface="Gill Sans MT"/>
                        </a:rPr>
                        <a:t>Working knowledge of procurement principles and budget management, including contract and project management</a:t>
                      </a:r>
                    </a:p>
                  </a:txBody>
                  <a:tcPr>
                    <a:solidFill>
                      <a:srgbClr val="FCECE8"/>
                    </a:solidFill>
                  </a:tcPr>
                </a:tc>
                <a:tc>
                  <a:txBody>
                    <a:bodyPr/>
                    <a:lstStyle/>
                    <a:p>
                      <a:pPr marL="171450" lvl="0" indent="-171450" algn="l">
                        <a:lnSpc>
                          <a:spcPct val="100000"/>
                        </a:lnSpc>
                        <a:spcBef>
                          <a:spcPts val="0"/>
                        </a:spcBef>
                        <a:spcAft>
                          <a:spcPts val="0"/>
                        </a:spcAft>
                        <a:buFont typeface="Arial"/>
                        <a:buChar char="•"/>
                      </a:pPr>
                      <a:r>
                        <a:rPr lang="en-GB" sz="1200" u="none" strike="noStrike" noProof="0" dirty="0">
                          <a:solidFill>
                            <a:schemeClr val="tx1"/>
                          </a:solidFill>
                          <a:latin typeface="Gill Sans MT"/>
                        </a:rPr>
                        <a:t>Member of IWFM or equivalent body</a:t>
                      </a:r>
                    </a:p>
                    <a:p>
                      <a:pPr marL="171450" lvl="0" indent="-171450" algn="l">
                        <a:lnSpc>
                          <a:spcPct val="100000"/>
                        </a:lnSpc>
                        <a:spcBef>
                          <a:spcPts val="0"/>
                        </a:spcBef>
                        <a:spcAft>
                          <a:spcPts val="0"/>
                        </a:spcAft>
                        <a:buFont typeface="Arial"/>
                        <a:buChar char="•"/>
                      </a:pPr>
                      <a:r>
                        <a:rPr lang="en-GB" sz="1200" u="none" strike="noStrike" noProof="0" dirty="0">
                          <a:solidFill>
                            <a:schemeClr val="tx1"/>
                          </a:solidFill>
                          <a:latin typeface="Gill Sans MT"/>
                        </a:rPr>
                        <a:t>HND/HNC and/or Degree in FM or built environment</a:t>
                      </a:r>
                    </a:p>
                    <a:p>
                      <a:pPr marL="171450" lvl="0" indent="-171450" algn="l">
                        <a:lnSpc>
                          <a:spcPct val="100000"/>
                        </a:lnSpc>
                        <a:spcBef>
                          <a:spcPts val="0"/>
                        </a:spcBef>
                        <a:spcAft>
                          <a:spcPts val="0"/>
                        </a:spcAft>
                        <a:buFont typeface="Arial"/>
                        <a:buChar char="•"/>
                      </a:pPr>
                      <a:r>
                        <a:rPr lang="en-GB" sz="1200" u="none" strike="noStrike" noProof="0" dirty="0">
                          <a:solidFill>
                            <a:schemeClr val="tx1"/>
                          </a:solidFill>
                          <a:latin typeface="Gill Sans MT"/>
                        </a:rPr>
                        <a:t>Management qualification</a:t>
                      </a:r>
                    </a:p>
                    <a:p>
                      <a:pPr marL="171450" lvl="0" indent="-171450" algn="l">
                        <a:lnSpc>
                          <a:spcPct val="100000"/>
                        </a:lnSpc>
                        <a:spcBef>
                          <a:spcPts val="0"/>
                        </a:spcBef>
                        <a:spcAft>
                          <a:spcPts val="0"/>
                        </a:spcAft>
                        <a:buFont typeface="Arial"/>
                        <a:buChar char="•"/>
                      </a:pPr>
                      <a:r>
                        <a:rPr lang="en-GB" sz="1200" u="none" strike="noStrike" noProof="0" dirty="0">
                          <a:solidFill>
                            <a:schemeClr val="tx1"/>
                          </a:solidFill>
                          <a:latin typeface="Gill Sans MT"/>
                        </a:rPr>
                        <a:t>Member of IOSH at Associate</a:t>
                      </a:r>
                    </a:p>
                    <a:p>
                      <a:pPr marL="171450" lvl="0" indent="-171450" algn="l">
                        <a:lnSpc>
                          <a:spcPct val="100000"/>
                        </a:lnSpc>
                        <a:spcBef>
                          <a:spcPts val="0"/>
                        </a:spcBef>
                        <a:spcAft>
                          <a:spcPts val="0"/>
                        </a:spcAft>
                        <a:buFont typeface="Arial"/>
                        <a:buChar char="•"/>
                      </a:pPr>
                      <a:r>
                        <a:rPr lang="en-GB" sz="1200" u="none" strike="noStrike" noProof="0" dirty="0">
                          <a:solidFill>
                            <a:schemeClr val="tx1"/>
                          </a:solidFill>
                          <a:latin typeface="Gill Sans MT"/>
                        </a:rPr>
                        <a:t>NEBOSH H&amp;S Qualification</a:t>
                      </a:r>
                    </a:p>
                    <a:p>
                      <a:pPr marL="171450" lvl="0" indent="-171450" algn="l">
                        <a:lnSpc>
                          <a:spcPct val="100000"/>
                        </a:lnSpc>
                        <a:spcBef>
                          <a:spcPts val="0"/>
                        </a:spcBef>
                        <a:spcAft>
                          <a:spcPts val="0"/>
                        </a:spcAft>
                        <a:buFont typeface="Arial"/>
                        <a:buChar char="•"/>
                      </a:pPr>
                      <a:r>
                        <a:rPr lang="en-GB" sz="1200" u="none" strike="noStrike" noProof="0" dirty="0">
                          <a:solidFill>
                            <a:schemeClr val="tx1"/>
                          </a:solidFill>
                          <a:latin typeface="Gill Sans MT"/>
                        </a:rPr>
                        <a:t>Recognised FM qualification</a:t>
                      </a:r>
                    </a:p>
                    <a:p>
                      <a:pPr marL="171450" lvl="0" indent="-171450" algn="l">
                        <a:lnSpc>
                          <a:spcPct val="100000"/>
                        </a:lnSpc>
                        <a:spcBef>
                          <a:spcPts val="0"/>
                        </a:spcBef>
                        <a:spcAft>
                          <a:spcPts val="0"/>
                        </a:spcAft>
                        <a:buFont typeface="Arial"/>
                        <a:buChar char="•"/>
                      </a:pPr>
                      <a:r>
                        <a:rPr lang="en-GB" sz="1200" u="none" strike="noStrike" noProof="0" dirty="0">
                          <a:solidFill>
                            <a:schemeClr val="tx1"/>
                          </a:solidFill>
                          <a:latin typeface="Gill Sans MT"/>
                        </a:rPr>
                        <a:t>Schools / academy sector experience</a:t>
                      </a:r>
                    </a:p>
                    <a:p>
                      <a:pPr marL="171450" lvl="0" indent="-171450" algn="l">
                        <a:lnSpc>
                          <a:spcPct val="100000"/>
                        </a:lnSpc>
                        <a:spcBef>
                          <a:spcPts val="0"/>
                        </a:spcBef>
                        <a:spcAft>
                          <a:spcPts val="0"/>
                        </a:spcAft>
                        <a:buFont typeface="Arial"/>
                        <a:buChar char="•"/>
                      </a:pPr>
                      <a:r>
                        <a:rPr lang="en-GB" sz="1200" u="none" strike="noStrike" noProof="0" dirty="0">
                          <a:solidFill>
                            <a:schemeClr val="tx1"/>
                          </a:solidFill>
                          <a:latin typeface="Gill Sans MT"/>
                        </a:rPr>
                        <a:t>Experience of managing outsourced facilities services / contracts</a:t>
                      </a:r>
                    </a:p>
                    <a:p>
                      <a:pPr lvl="0">
                        <a:buNone/>
                      </a:pPr>
                      <a:endParaRPr lang="en-GB" sz="1200" dirty="0">
                        <a:solidFill>
                          <a:schemeClr val="tx1"/>
                        </a:solidFill>
                        <a:latin typeface="Gill Sans MT"/>
                      </a:endParaRPr>
                    </a:p>
                  </a:txBody>
                  <a:tcPr>
                    <a:solidFill>
                      <a:srgbClr val="FCECE8"/>
                    </a:solidFill>
                  </a:tcPr>
                </a:tc>
                <a:extLst>
                  <a:ext uri="{0D108BD9-81ED-4DB2-BD59-A6C34878D82A}">
                    <a16:rowId xmlns:a16="http://schemas.microsoft.com/office/drawing/2014/main" val="1367716554"/>
                  </a:ext>
                </a:extLst>
              </a:tr>
              <a:tr h="2171240">
                <a:tc>
                  <a:txBody>
                    <a:bodyPr/>
                    <a:lstStyle/>
                    <a:p>
                      <a:r>
                        <a:rPr lang="en-GB" sz="1200" b="1" dirty="0">
                          <a:solidFill>
                            <a:schemeClr val="tx1"/>
                          </a:solidFill>
                          <a:latin typeface="Gill Sans MT"/>
                        </a:rPr>
                        <a:t>Relevant Experience</a:t>
                      </a:r>
                    </a:p>
                  </a:txBody>
                  <a:tcPr>
                    <a:solidFill>
                      <a:srgbClr val="F8D7CD"/>
                    </a:solidFill>
                  </a:tcPr>
                </a:tc>
                <a:tc>
                  <a:txBody>
                    <a:bodyPr/>
                    <a:lstStyle/>
                    <a:p>
                      <a:pPr marL="171450" lvl="0" indent="-171450" algn="l">
                        <a:lnSpc>
                          <a:spcPct val="100000"/>
                        </a:lnSpc>
                        <a:spcBef>
                          <a:spcPts val="0"/>
                        </a:spcBef>
                        <a:spcAft>
                          <a:spcPts val="0"/>
                        </a:spcAft>
                        <a:buFont typeface="Arial"/>
                        <a:buChar char="•"/>
                      </a:pPr>
                      <a:r>
                        <a:rPr lang="en-GB" sz="1200" u="none" strike="noStrike" noProof="0" dirty="0">
                          <a:solidFill>
                            <a:schemeClr val="tx1"/>
                          </a:solidFill>
                          <a:latin typeface="Gill Sans MT"/>
                        </a:rPr>
                        <a:t>At least 4 years’ experience in Facilities Management</a:t>
                      </a:r>
                    </a:p>
                    <a:p>
                      <a:pPr marL="171450" lvl="0" indent="-171450" algn="l">
                        <a:lnSpc>
                          <a:spcPct val="100000"/>
                        </a:lnSpc>
                        <a:spcBef>
                          <a:spcPts val="0"/>
                        </a:spcBef>
                        <a:spcAft>
                          <a:spcPts val="0"/>
                        </a:spcAft>
                        <a:buFont typeface="Arial"/>
                        <a:buChar char="•"/>
                      </a:pPr>
                      <a:r>
                        <a:rPr lang="en-GB" sz="1200" u="none" strike="noStrike" noProof="0" dirty="0">
                          <a:solidFill>
                            <a:schemeClr val="tx1"/>
                          </a:solidFill>
                          <a:latin typeface="Gill Sans MT"/>
                        </a:rPr>
                        <a:t>Experience in Health &amp; Safety management, operations and responsibilities</a:t>
                      </a:r>
                    </a:p>
                    <a:p>
                      <a:pPr marL="171450" lvl="0" indent="-171450" algn="l">
                        <a:lnSpc>
                          <a:spcPct val="100000"/>
                        </a:lnSpc>
                        <a:spcBef>
                          <a:spcPts val="0"/>
                        </a:spcBef>
                        <a:spcAft>
                          <a:spcPts val="0"/>
                        </a:spcAft>
                        <a:buFont typeface="Arial"/>
                        <a:buChar char="•"/>
                      </a:pPr>
                      <a:r>
                        <a:rPr lang="en-GB" sz="1200" u="none" strike="noStrike" noProof="0" dirty="0">
                          <a:solidFill>
                            <a:schemeClr val="tx1"/>
                          </a:solidFill>
                          <a:latin typeface="Gill Sans MT"/>
                        </a:rPr>
                        <a:t>Experience of working with a range of contractors</a:t>
                      </a:r>
                    </a:p>
                    <a:p>
                      <a:pPr marL="171450" lvl="0" indent="-171450" algn="l">
                        <a:lnSpc>
                          <a:spcPct val="100000"/>
                        </a:lnSpc>
                        <a:spcBef>
                          <a:spcPts val="0"/>
                        </a:spcBef>
                        <a:spcAft>
                          <a:spcPts val="0"/>
                        </a:spcAft>
                        <a:buFont typeface="Arial"/>
                        <a:buChar char="•"/>
                      </a:pPr>
                      <a:r>
                        <a:rPr lang="en-GB" sz="1200" u="none" strike="noStrike" noProof="0" dirty="0">
                          <a:solidFill>
                            <a:schemeClr val="tx1"/>
                          </a:solidFill>
                          <a:latin typeface="Gill Sans MT"/>
                        </a:rPr>
                        <a:t>Experience of designing and managing a rolling programme of Maintenance</a:t>
                      </a:r>
                    </a:p>
                    <a:p>
                      <a:pPr marL="171450" lvl="0" indent="-171450" algn="l">
                        <a:lnSpc>
                          <a:spcPct val="100000"/>
                        </a:lnSpc>
                        <a:spcBef>
                          <a:spcPts val="0"/>
                        </a:spcBef>
                        <a:spcAft>
                          <a:spcPts val="0"/>
                        </a:spcAft>
                        <a:buFont typeface="Arial"/>
                        <a:buChar char="•"/>
                      </a:pPr>
                      <a:r>
                        <a:rPr lang="en-GB" sz="1200" u="none" strike="noStrike" noProof="0" dirty="0">
                          <a:solidFill>
                            <a:schemeClr val="tx1"/>
                          </a:solidFill>
                          <a:latin typeface="Gill Sans MT"/>
                        </a:rPr>
                        <a:t>Experience of managing cleaning, security and grounds maintenance Services</a:t>
                      </a:r>
                    </a:p>
                    <a:p>
                      <a:pPr marL="171450" lvl="0" indent="-171450" algn="l">
                        <a:lnSpc>
                          <a:spcPct val="100000"/>
                        </a:lnSpc>
                        <a:spcBef>
                          <a:spcPts val="0"/>
                        </a:spcBef>
                        <a:spcAft>
                          <a:spcPts val="0"/>
                        </a:spcAft>
                        <a:buFont typeface="Arial"/>
                        <a:buChar char="•"/>
                      </a:pPr>
                      <a:r>
                        <a:rPr lang="en-GB" sz="1200" u="none" strike="noStrike" noProof="0" dirty="0">
                          <a:solidFill>
                            <a:schemeClr val="tx1"/>
                          </a:solidFill>
                          <a:latin typeface="Gill Sans MT"/>
                        </a:rPr>
                        <a:t>Experience of delivering capital projects across educational estates.</a:t>
                      </a:r>
                    </a:p>
                    <a:p>
                      <a:pPr marL="171450" lvl="0" indent="-171450" algn="l">
                        <a:lnSpc>
                          <a:spcPct val="100000"/>
                        </a:lnSpc>
                        <a:spcBef>
                          <a:spcPts val="0"/>
                        </a:spcBef>
                        <a:spcAft>
                          <a:spcPts val="0"/>
                        </a:spcAft>
                        <a:buFont typeface="Arial"/>
                        <a:buChar char="•"/>
                      </a:pPr>
                      <a:r>
                        <a:rPr lang="en-GB" sz="1200" u="none" strike="noStrike" noProof="0" dirty="0">
                          <a:solidFill>
                            <a:schemeClr val="tx1"/>
                          </a:solidFill>
                          <a:latin typeface="Gill Sans MT"/>
                        </a:rPr>
                        <a:t>Experience of managing a team</a:t>
                      </a:r>
                    </a:p>
                    <a:p>
                      <a:pPr lvl="0">
                        <a:buNone/>
                      </a:pPr>
                      <a:endParaRPr lang="en-GB" sz="1200" dirty="0">
                        <a:solidFill>
                          <a:schemeClr val="tx1"/>
                        </a:solidFill>
                        <a:latin typeface="Gill Sans MT"/>
                      </a:endParaRPr>
                    </a:p>
                  </a:txBody>
                  <a:tcPr>
                    <a:solidFill>
                      <a:srgbClr val="F8D7CD"/>
                    </a:solidFill>
                  </a:tcPr>
                </a:tc>
                <a:tc>
                  <a:txBody>
                    <a:bodyPr/>
                    <a:lstStyle/>
                    <a:p>
                      <a:pPr marL="171450" lvl="0" indent="-171450" algn="l">
                        <a:lnSpc>
                          <a:spcPct val="100000"/>
                        </a:lnSpc>
                        <a:spcBef>
                          <a:spcPts val="0"/>
                        </a:spcBef>
                        <a:spcAft>
                          <a:spcPts val="0"/>
                        </a:spcAft>
                        <a:buFont typeface="Arial"/>
                        <a:buChar char="•"/>
                      </a:pPr>
                      <a:r>
                        <a:rPr lang="en-GB" sz="1200" u="none" strike="noStrike" noProof="0" dirty="0">
                          <a:solidFill>
                            <a:schemeClr val="tx1"/>
                          </a:solidFill>
                          <a:latin typeface="Gill Sans MT"/>
                        </a:rPr>
                        <a:t>Experience of working in a School, Academy, Trust or other educational based background</a:t>
                      </a:r>
                    </a:p>
                    <a:p>
                      <a:pPr marL="171450" lvl="0" indent="-171450" algn="l">
                        <a:lnSpc>
                          <a:spcPct val="100000"/>
                        </a:lnSpc>
                        <a:spcBef>
                          <a:spcPts val="0"/>
                        </a:spcBef>
                        <a:spcAft>
                          <a:spcPts val="0"/>
                        </a:spcAft>
                        <a:buFont typeface="Arial"/>
                        <a:buChar char="•"/>
                      </a:pPr>
                      <a:r>
                        <a:rPr lang="en-GB" sz="1200" u="none" strike="noStrike" noProof="0" dirty="0">
                          <a:solidFill>
                            <a:schemeClr val="tx1"/>
                          </a:solidFill>
                          <a:latin typeface="Gill Sans MT"/>
                        </a:rPr>
                        <a:t>Practical building or maintenance skills</a:t>
                      </a:r>
                    </a:p>
                    <a:p>
                      <a:pPr lvl="0">
                        <a:buNone/>
                      </a:pPr>
                      <a:endParaRPr lang="en-GB" sz="1200" dirty="0">
                        <a:solidFill>
                          <a:schemeClr val="tx1"/>
                        </a:solidFill>
                        <a:latin typeface="Gill Sans MT"/>
                      </a:endParaRPr>
                    </a:p>
                  </a:txBody>
                  <a:tcPr>
                    <a:solidFill>
                      <a:srgbClr val="F8D7CD"/>
                    </a:solidFill>
                  </a:tcPr>
                </a:tc>
                <a:extLst>
                  <a:ext uri="{0D108BD9-81ED-4DB2-BD59-A6C34878D82A}">
                    <a16:rowId xmlns:a16="http://schemas.microsoft.com/office/drawing/2014/main" val="3116188706"/>
                  </a:ext>
                </a:extLst>
              </a:tr>
              <a:tr h="2478661">
                <a:tc>
                  <a:txBody>
                    <a:bodyPr/>
                    <a:lstStyle/>
                    <a:p>
                      <a:pPr lvl="0">
                        <a:buNone/>
                      </a:pPr>
                      <a:r>
                        <a:rPr lang="en-GB" sz="1200" b="1" u="none" strike="noStrike" noProof="0" dirty="0">
                          <a:solidFill>
                            <a:schemeClr val="tx1"/>
                          </a:solidFill>
                          <a:latin typeface="Gill Sans MT"/>
                        </a:rPr>
                        <a:t>Personal Qualities</a:t>
                      </a:r>
                    </a:p>
                  </a:txBody>
                  <a:tcPr>
                    <a:solidFill>
                      <a:srgbClr val="FCECE8"/>
                    </a:solidFill>
                  </a:tcPr>
                </a:tc>
                <a:tc>
                  <a:txBody>
                    <a:bodyPr/>
                    <a:lstStyle/>
                    <a:p>
                      <a:pPr marL="171450" lvl="0" indent="-171450" algn="l">
                        <a:lnSpc>
                          <a:spcPct val="100000"/>
                        </a:lnSpc>
                        <a:spcBef>
                          <a:spcPts val="0"/>
                        </a:spcBef>
                        <a:spcAft>
                          <a:spcPts val="0"/>
                        </a:spcAft>
                        <a:buFont typeface="Arial"/>
                        <a:buChar char="•"/>
                      </a:pPr>
                      <a:r>
                        <a:rPr lang="en-GB" sz="1200" u="none" strike="noStrike" noProof="0" dirty="0">
                          <a:solidFill>
                            <a:schemeClr val="tx1"/>
                          </a:solidFill>
                          <a:latin typeface="Gill Sans MT"/>
                        </a:rPr>
                        <a:t>Aligned to Trust values. People centred.</a:t>
                      </a:r>
                    </a:p>
                    <a:p>
                      <a:pPr marL="171450" lvl="0" indent="-171450" algn="l">
                        <a:lnSpc>
                          <a:spcPct val="100000"/>
                        </a:lnSpc>
                        <a:spcBef>
                          <a:spcPts val="0"/>
                        </a:spcBef>
                        <a:spcAft>
                          <a:spcPts val="0"/>
                        </a:spcAft>
                        <a:buFont typeface="Arial"/>
                        <a:buChar char="•"/>
                      </a:pPr>
                      <a:r>
                        <a:rPr lang="en-GB" sz="1200" u="none" strike="noStrike" noProof="0" dirty="0">
                          <a:solidFill>
                            <a:schemeClr val="tx1"/>
                          </a:solidFill>
                          <a:latin typeface="Gill Sans MT"/>
                        </a:rPr>
                        <a:t>Strong relationship-building skills with the ability to inspire trust and commitment across the organisation.</a:t>
                      </a:r>
                    </a:p>
                    <a:p>
                      <a:pPr marL="171450" lvl="0" indent="-171450" algn="l">
                        <a:lnSpc>
                          <a:spcPct val="100000"/>
                        </a:lnSpc>
                        <a:spcBef>
                          <a:spcPts val="0"/>
                        </a:spcBef>
                        <a:spcAft>
                          <a:spcPts val="0"/>
                        </a:spcAft>
                        <a:buFont typeface="Arial"/>
                        <a:buChar char="•"/>
                      </a:pPr>
                      <a:r>
                        <a:rPr lang="en-GB" sz="1200" u="none" strike="noStrike" noProof="0" dirty="0">
                          <a:solidFill>
                            <a:schemeClr val="tx1"/>
                          </a:solidFill>
                          <a:latin typeface="Gill Sans MT"/>
                        </a:rPr>
                        <a:t>Ability to relate to and communicate with a wide range of people (students, staff, external contractors, external customers etc) with a calm and courteous manner</a:t>
                      </a:r>
                    </a:p>
                    <a:p>
                      <a:pPr marL="171450" lvl="0" indent="-171450" algn="l">
                        <a:lnSpc>
                          <a:spcPct val="100000"/>
                        </a:lnSpc>
                        <a:spcBef>
                          <a:spcPts val="0"/>
                        </a:spcBef>
                        <a:spcAft>
                          <a:spcPts val="0"/>
                        </a:spcAft>
                        <a:buFont typeface="Arial"/>
                        <a:buChar char="•"/>
                      </a:pPr>
                      <a:r>
                        <a:rPr lang="en-GB" sz="1200" u="none" strike="noStrike" noProof="0" dirty="0">
                          <a:solidFill>
                            <a:schemeClr val="tx1"/>
                          </a:solidFill>
                          <a:latin typeface="Gill Sans MT"/>
                        </a:rPr>
                        <a:t>Self-motivation and personal drive to complete tasks to the required timescales and quality standards</a:t>
                      </a:r>
                    </a:p>
                    <a:p>
                      <a:pPr marL="171450" lvl="0" indent="-171450" algn="l">
                        <a:lnSpc>
                          <a:spcPct val="100000"/>
                        </a:lnSpc>
                        <a:spcBef>
                          <a:spcPts val="0"/>
                        </a:spcBef>
                        <a:spcAft>
                          <a:spcPts val="0"/>
                        </a:spcAft>
                        <a:buFont typeface="Arial"/>
                        <a:buChar char="•"/>
                      </a:pPr>
                      <a:r>
                        <a:rPr lang="en-GB" sz="1200" u="none" strike="noStrike" noProof="0" dirty="0">
                          <a:solidFill>
                            <a:schemeClr val="tx1"/>
                          </a:solidFill>
                          <a:latin typeface="Gill Sans MT"/>
                        </a:rPr>
                        <a:t>Commitment to continuous self-development including undertaking qualifications in key areas.</a:t>
                      </a:r>
                    </a:p>
                    <a:p>
                      <a:pPr marL="171450" lvl="0" indent="-171450" algn="l">
                        <a:lnSpc>
                          <a:spcPct val="100000"/>
                        </a:lnSpc>
                        <a:spcBef>
                          <a:spcPts val="0"/>
                        </a:spcBef>
                        <a:spcAft>
                          <a:spcPts val="0"/>
                        </a:spcAft>
                        <a:buFont typeface="Arial"/>
                        <a:buChar char="•"/>
                      </a:pPr>
                      <a:r>
                        <a:rPr lang="en-GB" sz="1200" u="none" strike="noStrike" noProof="0" dirty="0">
                          <a:solidFill>
                            <a:schemeClr val="tx1"/>
                          </a:solidFill>
                          <a:latin typeface="Gill Sans MT"/>
                        </a:rPr>
                        <a:t>Self-awareness</a:t>
                      </a:r>
                    </a:p>
                    <a:p>
                      <a:pPr marL="171450" lvl="0" indent="-171450" algn="l">
                        <a:lnSpc>
                          <a:spcPct val="100000"/>
                        </a:lnSpc>
                        <a:spcBef>
                          <a:spcPts val="0"/>
                        </a:spcBef>
                        <a:spcAft>
                          <a:spcPts val="0"/>
                        </a:spcAft>
                        <a:buFont typeface="Arial"/>
                        <a:buChar char="•"/>
                      </a:pPr>
                      <a:r>
                        <a:rPr lang="en-GB" sz="1200" u="none" strike="noStrike" noProof="0" dirty="0">
                          <a:solidFill>
                            <a:schemeClr val="tx1"/>
                          </a:solidFill>
                          <a:latin typeface="Gill Sans MT"/>
                        </a:rPr>
                        <a:t>Sense of humour</a:t>
                      </a:r>
                    </a:p>
                  </a:txBody>
                  <a:tcPr>
                    <a:solidFill>
                      <a:srgbClr val="FCECE8"/>
                    </a:solidFill>
                  </a:tcPr>
                </a:tc>
                <a:tc>
                  <a:txBody>
                    <a:bodyPr/>
                    <a:lstStyle/>
                    <a:p>
                      <a:endParaRPr lang="en-GB" sz="1200" dirty="0">
                        <a:solidFill>
                          <a:schemeClr val="tx1"/>
                        </a:solidFill>
                        <a:latin typeface="Gill Sans MT"/>
                      </a:endParaRPr>
                    </a:p>
                  </a:txBody>
                  <a:tcPr>
                    <a:solidFill>
                      <a:srgbClr val="FCECE8"/>
                    </a:solidFill>
                  </a:tcPr>
                </a:tc>
                <a:extLst>
                  <a:ext uri="{0D108BD9-81ED-4DB2-BD59-A6C34878D82A}">
                    <a16:rowId xmlns:a16="http://schemas.microsoft.com/office/drawing/2014/main" val="1467731841"/>
                  </a:ext>
                </a:extLst>
              </a:tr>
            </a:tbl>
          </a:graphicData>
        </a:graphic>
      </p:graphicFrame>
    </p:spTree>
    <p:extLst>
      <p:ext uri="{BB962C8B-B14F-4D97-AF65-F5344CB8AC3E}">
        <p14:creationId xmlns:p14="http://schemas.microsoft.com/office/powerpoint/2010/main" val="1456396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247" y="121508"/>
            <a:ext cx="5915025" cy="606070"/>
          </a:xfrm>
        </p:spPr>
        <p:txBody>
          <a:bodyPr>
            <a:noAutofit/>
          </a:bodyPr>
          <a:lstStyle/>
          <a:p>
            <a:r>
              <a:rPr lang="en-GB" sz="4500" dirty="0">
                <a:solidFill>
                  <a:srgbClr val="C00000"/>
                </a:solidFill>
                <a:latin typeface="Gill Sans MT"/>
              </a:rPr>
              <a:t>The Person</a:t>
            </a:r>
            <a:endParaRPr lang="en-GB" sz="2400" dirty="0">
              <a:solidFill>
                <a:srgbClr val="C00000"/>
              </a:solidFill>
              <a:latin typeface="Gill Sans MT" panose="020B0502020104020203" pitchFamily="34" charset="0"/>
            </a:endParaRPr>
          </a:p>
        </p:txBody>
      </p:sp>
      <p:sp>
        <p:nvSpPr>
          <p:cNvPr id="3" name="Content Placeholder 2"/>
          <p:cNvSpPr>
            <a:spLocks noGrp="1"/>
          </p:cNvSpPr>
          <p:nvPr>
            <p:ph idx="1"/>
          </p:nvPr>
        </p:nvSpPr>
        <p:spPr>
          <a:xfrm>
            <a:off x="0" y="718556"/>
            <a:ext cx="6386510" cy="8382000"/>
          </a:xfrm>
        </p:spPr>
        <p:txBody>
          <a:bodyPr vert="horz" lIns="91440" tIns="45720" rIns="91440" bIns="45720" rtlCol="0" anchor="t">
            <a:normAutofit/>
          </a:bodyPr>
          <a:lstStyle/>
          <a:p>
            <a:pPr marL="0" indent="0" algn="just">
              <a:buNone/>
            </a:pPr>
            <a:endParaRPr lang="en-GB" sz="1200" b="1" dirty="0">
              <a:latin typeface="Gill Sans MT"/>
            </a:endParaRPr>
          </a:p>
          <a:p>
            <a:pPr marL="0" indent="0" algn="just">
              <a:buNone/>
            </a:pPr>
            <a:r>
              <a:rPr lang="en-GB" sz="1200" b="1" dirty="0">
                <a:latin typeface="Gill Sans MT"/>
              </a:rPr>
              <a:t>The successful candidate will demonstrate the following:</a:t>
            </a:r>
            <a:endParaRPr lang="en-GB" dirty="0">
              <a:latin typeface="Gill Sans MT"/>
            </a:endParaRPr>
          </a:p>
          <a:p>
            <a:pPr marL="0" indent="0" algn="just">
              <a:buNone/>
            </a:pPr>
            <a:endParaRPr lang="en-GB" sz="1200" b="1" dirty="0">
              <a:solidFill>
                <a:srgbClr val="C00000"/>
              </a:solidFill>
              <a:latin typeface="Gill Sans MT" panose="020B0502020104020203" pitchFamily="34" charset="0"/>
            </a:endParaRPr>
          </a:p>
          <a:p>
            <a:pPr marL="0" indent="0" algn="just">
              <a:buNone/>
            </a:pPr>
            <a:endParaRPr lang="en-GB" sz="1200" b="1" dirty="0">
              <a:solidFill>
                <a:srgbClr val="C00000"/>
              </a:solidFill>
              <a:latin typeface="Gill Sans MT" panose="020B0502020104020203" pitchFamily="34" charset="0"/>
            </a:endParaRPr>
          </a:p>
          <a:p>
            <a:pPr marL="0" indent="0" algn="just">
              <a:buNone/>
            </a:pPr>
            <a:endParaRPr lang="en-GB" sz="1200" b="1" dirty="0">
              <a:solidFill>
                <a:srgbClr val="C00000"/>
              </a:solidFill>
              <a:latin typeface="Gill Sans MT" panose="020B0502020104020203" pitchFamily="34" charset="0"/>
            </a:endParaRPr>
          </a:p>
          <a:p>
            <a:pPr marL="0" indent="0" algn="just">
              <a:buNone/>
            </a:pPr>
            <a:endParaRPr lang="en-GB" sz="1200" b="1" dirty="0">
              <a:solidFill>
                <a:srgbClr val="C00000"/>
              </a:solidFill>
              <a:latin typeface="Gill Sans MT" panose="020B0502020104020203" pitchFamily="34" charset="0"/>
            </a:endParaRPr>
          </a:p>
          <a:p>
            <a:pPr marL="0" indent="0" algn="just">
              <a:buNone/>
            </a:pPr>
            <a:endParaRPr lang="en-GB" sz="1200" b="1" dirty="0">
              <a:solidFill>
                <a:srgbClr val="C00000"/>
              </a:solidFill>
              <a:latin typeface="Gill Sans MT" panose="020B0502020104020203" pitchFamily="34" charset="0"/>
            </a:endParaRPr>
          </a:p>
          <a:p>
            <a:pPr marL="0" indent="0" algn="just">
              <a:buNone/>
            </a:pPr>
            <a:endParaRPr lang="en-GB" sz="1200" b="1" dirty="0">
              <a:solidFill>
                <a:srgbClr val="C00000"/>
              </a:solidFill>
              <a:latin typeface="Gill Sans MT" panose="020B0502020104020203" pitchFamily="34" charset="0"/>
            </a:endParaRPr>
          </a:p>
          <a:p>
            <a:pPr marL="0" indent="0" algn="just">
              <a:buNone/>
            </a:pPr>
            <a:endParaRPr lang="en-GB" sz="1200" dirty="0">
              <a:latin typeface="Gill Sans MT" panose="020B0502020104020203" pitchFamily="34" charset="0"/>
            </a:endParaRPr>
          </a:p>
          <a:p>
            <a:pPr marL="0" indent="0" algn="just">
              <a:buNone/>
            </a:pPr>
            <a:endParaRPr lang="en-GB" dirty="0">
              <a:latin typeface="Gill Sans MT" panose="020B0502020104020203" pitchFamily="34" charset="0"/>
            </a:endParaRPr>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solidFill>
                <a:srgbClr val="000000"/>
              </a:solidFill>
              <a:ea typeface="+mn-lt"/>
              <a:cs typeface="+mn-lt"/>
            </a:endParaRPr>
          </a:p>
        </p:txBody>
      </p:sp>
      <p:graphicFrame>
        <p:nvGraphicFramePr>
          <p:cNvPr id="5" name="Table 4">
            <a:extLst>
              <a:ext uri="{FF2B5EF4-FFF2-40B4-BE49-F238E27FC236}">
                <a16:creationId xmlns:a16="http://schemas.microsoft.com/office/drawing/2014/main" id="{57113A3A-9D5D-32AA-D777-C88FCF72EE63}"/>
              </a:ext>
            </a:extLst>
          </p:cNvPr>
          <p:cNvGraphicFramePr>
            <a:graphicFrameLocks noGrp="1"/>
          </p:cNvGraphicFramePr>
          <p:nvPr>
            <p:extLst>
              <p:ext uri="{D42A27DB-BD31-4B8C-83A1-F6EECF244321}">
                <p14:modId xmlns:p14="http://schemas.microsoft.com/office/powerpoint/2010/main" val="1199581121"/>
              </p:ext>
            </p:extLst>
          </p:nvPr>
        </p:nvGraphicFramePr>
        <p:xfrm>
          <a:off x="93518" y="1339491"/>
          <a:ext cx="6494411" cy="4663440"/>
        </p:xfrm>
        <a:graphic>
          <a:graphicData uri="http://schemas.openxmlformats.org/drawingml/2006/table">
            <a:tbl>
              <a:tblPr firstRow="1" bandRow="1">
                <a:tableStyleId>{5C22544A-7EE6-4342-B048-85BDC9FD1C3A}</a:tableStyleId>
              </a:tblPr>
              <a:tblGrid>
                <a:gridCol w="1869056">
                  <a:extLst>
                    <a:ext uri="{9D8B030D-6E8A-4147-A177-3AD203B41FA5}">
                      <a16:colId xmlns:a16="http://schemas.microsoft.com/office/drawing/2014/main" val="3735819347"/>
                    </a:ext>
                  </a:extLst>
                </a:gridCol>
                <a:gridCol w="4625355">
                  <a:extLst>
                    <a:ext uri="{9D8B030D-6E8A-4147-A177-3AD203B41FA5}">
                      <a16:colId xmlns:a16="http://schemas.microsoft.com/office/drawing/2014/main" val="1460062556"/>
                    </a:ext>
                  </a:extLst>
                </a:gridCol>
              </a:tblGrid>
              <a:tr h="272570">
                <a:tc>
                  <a:txBody>
                    <a:bodyPr/>
                    <a:lstStyle/>
                    <a:p>
                      <a:pPr lvl="0">
                        <a:buNone/>
                      </a:pPr>
                      <a:r>
                        <a:rPr lang="en-GB" sz="1200" b="1" i="0" u="none" strike="noStrike" noProof="0" dirty="0">
                          <a:solidFill>
                            <a:schemeClr val="tx1"/>
                          </a:solidFill>
                          <a:latin typeface="Gill Sans MT"/>
                        </a:rPr>
                        <a:t>Attributes</a:t>
                      </a:r>
                    </a:p>
                  </a:txBody>
                  <a:tcPr>
                    <a:solidFill>
                      <a:srgbClr val="F8D7CD"/>
                    </a:solidFill>
                  </a:tcPr>
                </a:tc>
                <a:tc>
                  <a:txBody>
                    <a:bodyPr/>
                    <a:lstStyle/>
                    <a:p>
                      <a:r>
                        <a:rPr lang="en-GB" sz="1200" b="1" dirty="0">
                          <a:solidFill>
                            <a:schemeClr val="tx1"/>
                          </a:solidFill>
                          <a:latin typeface="Gill Sans MT"/>
                        </a:rPr>
                        <a:t>Essential</a:t>
                      </a:r>
                    </a:p>
                  </a:txBody>
                  <a:tcPr>
                    <a:solidFill>
                      <a:srgbClr val="F8D7CD"/>
                    </a:solidFill>
                  </a:tcPr>
                </a:tc>
                <a:extLst>
                  <a:ext uri="{0D108BD9-81ED-4DB2-BD59-A6C34878D82A}">
                    <a16:rowId xmlns:a16="http://schemas.microsoft.com/office/drawing/2014/main" val="3449445113"/>
                  </a:ext>
                </a:extLst>
              </a:tr>
              <a:tr h="781146">
                <a:tc>
                  <a:txBody>
                    <a:bodyPr/>
                    <a:lstStyle/>
                    <a:p>
                      <a:r>
                        <a:rPr lang="en-GB" sz="1200" b="1" dirty="0">
                          <a:latin typeface="Gill Sans MT"/>
                        </a:rPr>
                        <a:t>Skills Set</a:t>
                      </a:r>
                    </a:p>
                  </a:txBody>
                  <a:tcPr>
                    <a:solidFill>
                      <a:srgbClr val="FCECE8"/>
                    </a:solidFill>
                  </a:tcPr>
                </a:tc>
                <a:tc>
                  <a:txBody>
                    <a:bodyPr/>
                    <a:lstStyle/>
                    <a:p>
                      <a:pPr marL="171450" lvl="0" indent="-171450" algn="l">
                        <a:lnSpc>
                          <a:spcPct val="100000"/>
                        </a:lnSpc>
                        <a:spcBef>
                          <a:spcPts val="0"/>
                        </a:spcBef>
                        <a:spcAft>
                          <a:spcPts val="0"/>
                        </a:spcAft>
                        <a:buFont typeface="Arial"/>
                        <a:buChar char="•"/>
                      </a:pPr>
                      <a:r>
                        <a:rPr lang="en-GB" sz="1200" b="0" i="0" u="none" strike="noStrike" noProof="0" dirty="0">
                          <a:solidFill>
                            <a:srgbClr val="2D2D2D"/>
                          </a:solidFill>
                          <a:latin typeface="Gill Sans MT"/>
                        </a:rPr>
                        <a:t>Ability to lead, motivate and manage a small team within a large, complex organisation</a:t>
                      </a:r>
                    </a:p>
                    <a:p>
                      <a:pPr marL="171450" lvl="0" indent="-171450" algn="l">
                        <a:lnSpc>
                          <a:spcPct val="100000"/>
                        </a:lnSpc>
                        <a:spcBef>
                          <a:spcPts val="0"/>
                        </a:spcBef>
                        <a:spcAft>
                          <a:spcPts val="0"/>
                        </a:spcAft>
                        <a:buFont typeface="Arial"/>
                        <a:buChar char="•"/>
                      </a:pPr>
                      <a:r>
                        <a:rPr lang="en-GB" sz="1200" b="0" i="0" u="none" strike="noStrike" noProof="0" dirty="0">
                          <a:solidFill>
                            <a:srgbClr val="2D2D2D"/>
                          </a:solidFill>
                          <a:latin typeface="Gill Sans MT"/>
                        </a:rPr>
                        <a:t>Ability to ensure that up to date records of work undertaken</a:t>
                      </a:r>
                    </a:p>
                    <a:p>
                      <a:pPr marL="171450" lvl="0" indent="-171450" algn="l">
                        <a:lnSpc>
                          <a:spcPct val="100000"/>
                        </a:lnSpc>
                        <a:spcBef>
                          <a:spcPts val="0"/>
                        </a:spcBef>
                        <a:spcAft>
                          <a:spcPts val="0"/>
                        </a:spcAft>
                        <a:buFont typeface="Arial"/>
                        <a:buChar char="•"/>
                      </a:pPr>
                      <a:r>
                        <a:rPr lang="en-GB" sz="1200" b="0" i="0" u="none" strike="noStrike" noProof="0" dirty="0">
                          <a:solidFill>
                            <a:srgbClr val="2D2D2D"/>
                          </a:solidFill>
                          <a:latin typeface="Gill Sans MT"/>
                        </a:rPr>
                        <a:t>Ability to work on own initiative</a:t>
                      </a:r>
                    </a:p>
                    <a:p>
                      <a:pPr marL="171450" lvl="0" indent="-171450" algn="l">
                        <a:lnSpc>
                          <a:spcPct val="100000"/>
                        </a:lnSpc>
                        <a:spcBef>
                          <a:spcPts val="0"/>
                        </a:spcBef>
                        <a:spcAft>
                          <a:spcPts val="0"/>
                        </a:spcAft>
                        <a:buFont typeface="Arial"/>
                        <a:buChar char="•"/>
                      </a:pPr>
                      <a:r>
                        <a:rPr lang="en-GB" sz="1200" b="0" i="0" u="none" strike="noStrike" noProof="0" dirty="0">
                          <a:solidFill>
                            <a:srgbClr val="2D2D2D"/>
                          </a:solidFill>
                          <a:latin typeface="Gill Sans MT"/>
                        </a:rPr>
                        <a:t>Ability to work to tight timescales and under pressure</a:t>
                      </a:r>
                    </a:p>
                    <a:p>
                      <a:pPr marL="171450" lvl="0" indent="-171450" algn="l">
                        <a:lnSpc>
                          <a:spcPct val="100000"/>
                        </a:lnSpc>
                        <a:spcBef>
                          <a:spcPts val="0"/>
                        </a:spcBef>
                        <a:spcAft>
                          <a:spcPts val="0"/>
                        </a:spcAft>
                        <a:buFont typeface="Arial"/>
                        <a:buChar char="•"/>
                      </a:pPr>
                      <a:r>
                        <a:rPr lang="en-GB" sz="1200" b="0" i="0" u="none" strike="noStrike" noProof="0" dirty="0">
                          <a:solidFill>
                            <a:srgbClr val="2D2D2D"/>
                          </a:solidFill>
                          <a:latin typeface="Gill Sans MT"/>
                        </a:rPr>
                        <a:t>Good organisational and project management skills, and the ability to balance competing pressures, deadlines and demands.</a:t>
                      </a:r>
                    </a:p>
                    <a:p>
                      <a:pPr marL="171450" lvl="0" indent="-171450" algn="l">
                        <a:lnSpc>
                          <a:spcPct val="100000"/>
                        </a:lnSpc>
                        <a:spcBef>
                          <a:spcPts val="0"/>
                        </a:spcBef>
                        <a:spcAft>
                          <a:spcPts val="0"/>
                        </a:spcAft>
                        <a:buFont typeface="Arial"/>
                        <a:buChar char="•"/>
                      </a:pPr>
                      <a:r>
                        <a:rPr lang="en-GB" sz="1200" b="0" i="0" u="none" strike="noStrike" noProof="0" dirty="0">
                          <a:solidFill>
                            <a:srgbClr val="2D2D2D"/>
                          </a:solidFill>
                          <a:latin typeface="Gill Sans MT"/>
                        </a:rPr>
                        <a:t>Excellent communication skills, verbal and written – able to deal with a variety of people sensitively, empathetically and, when necessary, assertively.</a:t>
                      </a:r>
                    </a:p>
                    <a:p>
                      <a:pPr lvl="0">
                        <a:buNone/>
                      </a:pPr>
                      <a:endParaRPr lang="en-GB" sz="1200" dirty="0">
                        <a:latin typeface="Gill Sans MT"/>
                      </a:endParaRPr>
                    </a:p>
                  </a:txBody>
                  <a:tcPr>
                    <a:solidFill>
                      <a:srgbClr val="FCECE8"/>
                    </a:solidFill>
                  </a:tcPr>
                </a:tc>
                <a:extLst>
                  <a:ext uri="{0D108BD9-81ED-4DB2-BD59-A6C34878D82A}">
                    <a16:rowId xmlns:a16="http://schemas.microsoft.com/office/drawing/2014/main" val="2052655176"/>
                  </a:ext>
                </a:extLst>
              </a:tr>
              <a:tr h="781146">
                <a:tc>
                  <a:txBody>
                    <a:bodyPr/>
                    <a:lstStyle/>
                    <a:p>
                      <a:pPr lvl="0">
                        <a:buNone/>
                      </a:pPr>
                      <a:r>
                        <a:rPr lang="en-GB" sz="1200" b="1" i="0" u="none" strike="noStrike" noProof="0" dirty="0">
                          <a:solidFill>
                            <a:srgbClr val="000000"/>
                          </a:solidFill>
                          <a:latin typeface="Gill Sans MT"/>
                        </a:rPr>
                        <a:t>Work Related Circumstances(including working conditions)</a:t>
                      </a:r>
                      <a:endParaRPr lang="en-US" sz="1200" dirty="0">
                        <a:latin typeface="Gill Sans MT"/>
                      </a:endParaRPr>
                    </a:p>
                  </a:txBody>
                  <a:tcPr>
                    <a:solidFill>
                      <a:srgbClr val="F8D7CD"/>
                    </a:solidFill>
                  </a:tcPr>
                </a:tc>
                <a:tc>
                  <a:txBody>
                    <a:bodyPr/>
                    <a:lstStyle/>
                    <a:p>
                      <a:pPr marL="171450" lvl="0" indent="-171450" algn="l">
                        <a:lnSpc>
                          <a:spcPct val="100000"/>
                        </a:lnSpc>
                        <a:spcBef>
                          <a:spcPts val="0"/>
                        </a:spcBef>
                        <a:spcAft>
                          <a:spcPts val="0"/>
                        </a:spcAft>
                        <a:buFont typeface="Arial"/>
                        <a:buChar char="•"/>
                      </a:pPr>
                      <a:r>
                        <a:rPr lang="en-GB" sz="1200" b="0" i="0" u="none" strike="noStrike" noProof="0" dirty="0">
                          <a:solidFill>
                            <a:srgbClr val="2D2D2D"/>
                          </a:solidFill>
                          <a:latin typeface="Gill Sans MT"/>
                        </a:rPr>
                        <a:t>Occasional attendance at meetings outside normal hours</a:t>
                      </a:r>
                    </a:p>
                    <a:p>
                      <a:pPr marL="171450" lvl="0" indent="-171450" algn="l">
                        <a:lnSpc>
                          <a:spcPct val="100000"/>
                        </a:lnSpc>
                        <a:spcBef>
                          <a:spcPts val="0"/>
                        </a:spcBef>
                        <a:spcAft>
                          <a:spcPts val="0"/>
                        </a:spcAft>
                        <a:buFont typeface="Arial"/>
                        <a:buChar char="•"/>
                      </a:pPr>
                      <a:r>
                        <a:rPr lang="en-GB" sz="1200" b="0" i="0" u="none" strike="noStrike" noProof="0" dirty="0">
                          <a:solidFill>
                            <a:srgbClr val="2D2D2D"/>
                          </a:solidFill>
                          <a:latin typeface="Gill Sans MT"/>
                        </a:rPr>
                        <a:t>Prepared to work unsocial hours as part or unexpected/unplanned events</a:t>
                      </a:r>
                    </a:p>
                    <a:p>
                      <a:pPr marL="171450" lvl="0" indent="-171450" algn="l">
                        <a:lnSpc>
                          <a:spcPct val="100000"/>
                        </a:lnSpc>
                        <a:spcBef>
                          <a:spcPts val="0"/>
                        </a:spcBef>
                        <a:spcAft>
                          <a:spcPts val="0"/>
                        </a:spcAft>
                        <a:buFont typeface="Arial"/>
                        <a:buChar char="•"/>
                      </a:pPr>
                      <a:r>
                        <a:rPr lang="en-GB" sz="1200" b="0" i="0" u="none" strike="noStrike" noProof="0" dirty="0">
                          <a:solidFill>
                            <a:srgbClr val="2D2D2D"/>
                          </a:solidFill>
                          <a:latin typeface="Gill Sans MT"/>
                        </a:rPr>
                        <a:t>Ability to comply with Health &amp; Safety regulations to ensure that all duties are carried out safely</a:t>
                      </a:r>
                    </a:p>
                    <a:p>
                      <a:pPr marL="171450" lvl="0" indent="-171450" algn="l">
                        <a:lnSpc>
                          <a:spcPct val="100000"/>
                        </a:lnSpc>
                        <a:spcBef>
                          <a:spcPts val="0"/>
                        </a:spcBef>
                        <a:spcAft>
                          <a:spcPts val="0"/>
                        </a:spcAft>
                        <a:buFont typeface="Arial"/>
                        <a:buChar char="•"/>
                      </a:pPr>
                      <a:r>
                        <a:rPr lang="en-GB" sz="1200" b="0" i="0" u="none" strike="noStrike" noProof="0" dirty="0">
                          <a:solidFill>
                            <a:srgbClr val="2D2D2D"/>
                          </a:solidFill>
                          <a:latin typeface="Gill Sans MT"/>
                        </a:rPr>
                        <a:t>Ability to communicate in a clear, accurate and succinct manner.</a:t>
                      </a:r>
                    </a:p>
                    <a:p>
                      <a:pPr marL="171450" lvl="0" indent="-171450" algn="l">
                        <a:lnSpc>
                          <a:spcPct val="100000"/>
                        </a:lnSpc>
                        <a:spcBef>
                          <a:spcPts val="0"/>
                        </a:spcBef>
                        <a:spcAft>
                          <a:spcPts val="0"/>
                        </a:spcAft>
                        <a:buFont typeface="Arial"/>
                        <a:buChar char="•"/>
                      </a:pPr>
                      <a:r>
                        <a:rPr lang="en-GB" sz="1200" b="0" i="0" u="none" strike="noStrike" noProof="0" dirty="0">
                          <a:solidFill>
                            <a:srgbClr val="2D2D2D"/>
                          </a:solidFill>
                          <a:latin typeface="Gill Sans MT"/>
                        </a:rPr>
                        <a:t>Constant and consistently high expectations of standards.</a:t>
                      </a:r>
                    </a:p>
                    <a:p>
                      <a:pPr marL="171450" lvl="0" indent="-171450" algn="l">
                        <a:lnSpc>
                          <a:spcPct val="100000"/>
                        </a:lnSpc>
                        <a:spcBef>
                          <a:spcPts val="0"/>
                        </a:spcBef>
                        <a:spcAft>
                          <a:spcPts val="0"/>
                        </a:spcAft>
                        <a:buFont typeface="Arial"/>
                        <a:buChar char="•"/>
                      </a:pPr>
                      <a:r>
                        <a:rPr lang="en-GB" sz="1200" b="0" i="0" u="none" strike="noStrike" noProof="0" dirty="0">
                          <a:solidFill>
                            <a:srgbClr val="2D2D2D"/>
                          </a:solidFill>
                          <a:latin typeface="Gill Sans MT"/>
                        </a:rPr>
                        <a:t>Ability to adhere to Trust policies and procedures and most importantly all health &amp; safety, compliance related policies</a:t>
                      </a:r>
                    </a:p>
                    <a:p>
                      <a:pPr marL="171450" lvl="0" indent="-171450" algn="l">
                        <a:lnSpc>
                          <a:spcPct val="100000"/>
                        </a:lnSpc>
                        <a:spcBef>
                          <a:spcPts val="0"/>
                        </a:spcBef>
                        <a:spcAft>
                          <a:spcPts val="0"/>
                        </a:spcAft>
                        <a:buFont typeface="Arial"/>
                        <a:buChar char="•"/>
                      </a:pPr>
                      <a:r>
                        <a:rPr lang="en-GB" sz="1200" b="0" i="0" u="none" strike="noStrike" noProof="0" dirty="0">
                          <a:solidFill>
                            <a:srgbClr val="2D2D2D"/>
                          </a:solidFill>
                          <a:latin typeface="Gill Sans MT"/>
                        </a:rPr>
                        <a:t>Full driving licence and access to vehicle with willingness to travel between multiple schools</a:t>
                      </a:r>
                    </a:p>
                    <a:p>
                      <a:pPr lvl="0">
                        <a:buNone/>
                      </a:pPr>
                      <a:endParaRPr lang="en-GB" sz="1200" dirty="0">
                        <a:latin typeface="Gill Sans MT"/>
                      </a:endParaRPr>
                    </a:p>
                  </a:txBody>
                  <a:tcPr>
                    <a:solidFill>
                      <a:srgbClr val="F8D7CD"/>
                    </a:solidFill>
                  </a:tcPr>
                </a:tc>
                <a:extLst>
                  <a:ext uri="{0D108BD9-81ED-4DB2-BD59-A6C34878D82A}">
                    <a16:rowId xmlns:a16="http://schemas.microsoft.com/office/drawing/2014/main" val="1676243869"/>
                  </a:ext>
                </a:extLst>
              </a:tr>
            </a:tbl>
          </a:graphicData>
        </a:graphic>
      </p:graphicFrame>
    </p:spTree>
    <p:extLst>
      <p:ext uri="{BB962C8B-B14F-4D97-AF65-F5344CB8AC3E}">
        <p14:creationId xmlns:p14="http://schemas.microsoft.com/office/powerpoint/2010/main" val="21755139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3369790-79C4-48B6-B697-ADBEC3D04B20}"/>
              </a:ext>
            </a:extLst>
          </p:cNvPr>
          <p:cNvSpPr txBox="1"/>
          <p:nvPr/>
        </p:nvSpPr>
        <p:spPr>
          <a:xfrm flipH="1">
            <a:off x="1158902" y="2007704"/>
            <a:ext cx="4585915" cy="369332"/>
          </a:xfrm>
          <a:prstGeom prst="rect">
            <a:avLst/>
          </a:prstGeom>
          <a:noFill/>
        </p:spPr>
        <p:txBody>
          <a:bodyPr wrap="square" lIns="91440" tIns="45720" rIns="91440" bIns="45720" rtlCol="0" anchor="t">
            <a:spAutoFit/>
          </a:bodyPr>
          <a:lstStyle/>
          <a:p>
            <a:endParaRPr lang="en-GB" dirty="0"/>
          </a:p>
        </p:txBody>
      </p:sp>
      <p:sp>
        <p:nvSpPr>
          <p:cNvPr id="5" name="TextBox 4">
            <a:extLst>
              <a:ext uri="{FF2B5EF4-FFF2-40B4-BE49-F238E27FC236}">
                <a16:creationId xmlns:a16="http://schemas.microsoft.com/office/drawing/2014/main" id="{B560159F-7C5F-2C4C-5205-D8830D02A69F}"/>
              </a:ext>
            </a:extLst>
          </p:cNvPr>
          <p:cNvSpPr txBox="1"/>
          <p:nvPr/>
        </p:nvSpPr>
        <p:spPr>
          <a:xfrm>
            <a:off x="2057400" y="4724400"/>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dirty="0">
              <a:ea typeface="Calibri"/>
              <a:cs typeface="Calibri"/>
            </a:endParaRPr>
          </a:p>
        </p:txBody>
      </p:sp>
      <p:pic>
        <p:nvPicPr>
          <p:cNvPr id="6" name="Picture 5" descr="Two boys sitting in a chair reading a book&#10;&#10;Description automatically generated">
            <a:extLst>
              <a:ext uri="{FF2B5EF4-FFF2-40B4-BE49-F238E27FC236}">
                <a16:creationId xmlns:a16="http://schemas.microsoft.com/office/drawing/2014/main" id="{CA12CA37-ACDC-CFCC-6CF6-FF69A8755427}"/>
              </a:ext>
            </a:extLst>
          </p:cNvPr>
          <p:cNvPicPr>
            <a:picLocks noChangeAspect="1"/>
          </p:cNvPicPr>
          <p:nvPr/>
        </p:nvPicPr>
        <p:blipFill>
          <a:blip r:embed="rId2"/>
          <a:stretch>
            <a:fillRect/>
          </a:stretch>
        </p:blipFill>
        <p:spPr>
          <a:xfrm>
            <a:off x="2058672" y="4038143"/>
            <a:ext cx="2744896" cy="1829714"/>
          </a:xfrm>
          <a:prstGeom prst="rect">
            <a:avLst/>
          </a:prstGeom>
        </p:spPr>
      </p:pic>
      <p:pic>
        <p:nvPicPr>
          <p:cNvPr id="7" name="Picture 6" descr="A group of people sitting at a table&#10;&#10;Description automatically generated">
            <a:extLst>
              <a:ext uri="{FF2B5EF4-FFF2-40B4-BE49-F238E27FC236}">
                <a16:creationId xmlns:a16="http://schemas.microsoft.com/office/drawing/2014/main" id="{A265B885-A52E-6A12-1668-BB90104AA453}"/>
              </a:ext>
            </a:extLst>
          </p:cNvPr>
          <p:cNvPicPr>
            <a:picLocks noChangeAspect="1"/>
          </p:cNvPicPr>
          <p:nvPr/>
        </p:nvPicPr>
        <p:blipFill>
          <a:blip r:embed="rId3"/>
          <a:stretch>
            <a:fillRect/>
          </a:stretch>
        </p:blipFill>
        <p:spPr>
          <a:xfrm>
            <a:off x="-5850515" y="-63426"/>
            <a:ext cx="16422761" cy="10958534"/>
          </a:xfrm>
          <a:prstGeom prst="rect">
            <a:avLst/>
          </a:prstGeom>
        </p:spPr>
      </p:pic>
    </p:spTree>
    <p:extLst>
      <p:ext uri="{BB962C8B-B14F-4D97-AF65-F5344CB8AC3E}">
        <p14:creationId xmlns:p14="http://schemas.microsoft.com/office/powerpoint/2010/main" val="6187767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 y="0"/>
            <a:ext cx="5915025" cy="606070"/>
          </a:xfrm>
        </p:spPr>
        <p:txBody>
          <a:bodyPr>
            <a:normAutofit/>
          </a:bodyPr>
          <a:lstStyle/>
          <a:p>
            <a:r>
              <a:rPr lang="en-GB" sz="2000" b="1" dirty="0">
                <a:solidFill>
                  <a:srgbClr val="C00000"/>
                </a:solidFill>
                <a:latin typeface="Gill Sans MT" panose="020B0502020104020203" pitchFamily="34" charset="0"/>
              </a:rPr>
              <a:t>How to apply</a:t>
            </a:r>
          </a:p>
        </p:txBody>
      </p:sp>
      <p:sp>
        <p:nvSpPr>
          <p:cNvPr id="3" name="Content Placeholder 2"/>
          <p:cNvSpPr>
            <a:spLocks noGrp="1"/>
          </p:cNvSpPr>
          <p:nvPr>
            <p:ph idx="1"/>
          </p:nvPr>
        </p:nvSpPr>
        <p:spPr>
          <a:xfrm>
            <a:off x="160020" y="532518"/>
            <a:ext cx="6587592" cy="9281703"/>
          </a:xfrm>
        </p:spPr>
        <p:txBody>
          <a:bodyPr vert="horz" lIns="91440" tIns="45720" rIns="91440" bIns="45720" rtlCol="0" anchor="t">
            <a:normAutofit fontScale="25000" lnSpcReduction="20000"/>
          </a:bodyPr>
          <a:lstStyle/>
          <a:p>
            <a:pPr marL="0" indent="0">
              <a:lnSpc>
                <a:spcPct val="170000"/>
              </a:lnSpc>
              <a:buNone/>
            </a:pPr>
            <a:r>
              <a:rPr lang="en-GB" sz="4800" dirty="0">
                <a:latin typeface="Gill Sans MT"/>
              </a:rPr>
              <a:t>Applications for this role are via the </a:t>
            </a:r>
            <a:r>
              <a:rPr lang="en-GB" sz="4800" dirty="0">
                <a:latin typeface="Gill Sans MT"/>
                <a:hlinkClick r:id="rId3"/>
              </a:rPr>
              <a:t>TES website</a:t>
            </a:r>
            <a:r>
              <a:rPr lang="en-GB" sz="4800" dirty="0">
                <a:latin typeface="Gill Sans MT"/>
              </a:rPr>
              <a:t>. If you require a paper copy of the application form please contact us: </a:t>
            </a:r>
            <a:r>
              <a:rPr lang="en-GB" sz="4800" dirty="0" err="1">
                <a:latin typeface="Gill Sans MT" panose="020B0502020104020203" pitchFamily="34" charset="0"/>
                <a:hlinkClick r:id="rId4"/>
              </a:rPr>
              <a:t>enquiries@taptontrust.org.uk</a:t>
            </a:r>
            <a:endParaRPr lang="en-GB" sz="4800" dirty="0">
              <a:latin typeface="Gill Sans MT" panose="020B0502020104020203" pitchFamily="34" charset="0"/>
            </a:endParaRPr>
          </a:p>
          <a:p>
            <a:pPr marL="0" indent="0">
              <a:lnSpc>
                <a:spcPct val="170000"/>
              </a:lnSpc>
              <a:buNone/>
            </a:pPr>
            <a:r>
              <a:rPr lang="en-GB" sz="4800" dirty="0">
                <a:latin typeface="Gill Sans MT"/>
              </a:rPr>
              <a:t>The closing date for applications is Monday 6 May 2024 (23.59). Interviews will likely be w/c 13 May.</a:t>
            </a:r>
          </a:p>
          <a:p>
            <a:pPr marL="0" indent="0">
              <a:lnSpc>
                <a:spcPct val="170000"/>
              </a:lnSpc>
              <a:buNone/>
            </a:pPr>
            <a:r>
              <a:rPr lang="en-GB" sz="4800" b="1" dirty="0">
                <a:solidFill>
                  <a:srgbClr val="C00000"/>
                </a:solidFill>
                <a:latin typeface="Gill Sans MT" panose="020B0502020104020203" pitchFamily="34" charset="0"/>
              </a:rPr>
              <a:t>Safeguarding</a:t>
            </a:r>
          </a:p>
          <a:p>
            <a:pPr marL="0" marR="13970" indent="0">
              <a:lnSpc>
                <a:spcPct val="170000"/>
              </a:lnSpc>
              <a:spcBef>
                <a:spcPts val="150"/>
              </a:spcBef>
              <a:spcAft>
                <a:spcPts val="150"/>
              </a:spcAft>
              <a:buNone/>
            </a:pPr>
            <a:r>
              <a:rPr lang="en-GB" sz="4800" dirty="0">
                <a:solidFill>
                  <a:srgbClr val="000000"/>
                </a:solidFill>
                <a:effectLst/>
                <a:latin typeface="Gill Sans MT" panose="020B0502020104020203" pitchFamily="34" charset="0"/>
                <a:ea typeface="Arial" panose="020B0604020202020204" pitchFamily="34" charset="0"/>
                <a:cs typeface="Arial" panose="020B0604020202020204" pitchFamily="34" charset="0"/>
              </a:rPr>
              <a:t>TSAT is committed to safeguarding children and promoting the welfare of children and young people and expects all staff and volunteers to share this commitment. We will ensure that all our recruitment and selection practices reflect this commitment. All candidates will be subject to the following employment checks:</a:t>
            </a:r>
          </a:p>
          <a:p>
            <a:pPr marL="0" indent="0">
              <a:lnSpc>
                <a:spcPct val="170000"/>
              </a:lnSpc>
              <a:buNone/>
            </a:pPr>
            <a:r>
              <a:rPr lang="en-GB" sz="4800" dirty="0">
                <a:latin typeface="Gill Sans MT" panose="020B0502020104020203" pitchFamily="34" charset="0"/>
              </a:rPr>
              <a:t>Shortlisted Candidates:</a:t>
            </a:r>
          </a:p>
          <a:p>
            <a:pPr>
              <a:lnSpc>
                <a:spcPct val="170000"/>
              </a:lnSpc>
            </a:pPr>
            <a:r>
              <a:rPr lang="en-GB" sz="4800" dirty="0">
                <a:latin typeface="Gill Sans MT" panose="020B0502020104020203" pitchFamily="34" charset="0"/>
              </a:rPr>
              <a:t>References will be requested before interview.</a:t>
            </a:r>
          </a:p>
          <a:p>
            <a:pPr>
              <a:lnSpc>
                <a:spcPct val="170000"/>
              </a:lnSpc>
            </a:pPr>
            <a:r>
              <a:rPr lang="en-GB" sz="4800" dirty="0">
                <a:latin typeface="Gill Sans MT" panose="020B0502020104020203" pitchFamily="34" charset="0"/>
              </a:rPr>
              <a:t>A Criminal Convictions Disclosure Form will be requested at interview.</a:t>
            </a:r>
          </a:p>
          <a:p>
            <a:pPr>
              <a:lnSpc>
                <a:spcPct val="170000"/>
              </a:lnSpc>
            </a:pPr>
            <a:r>
              <a:rPr lang="en-GB" sz="4800" dirty="0">
                <a:latin typeface="Gill Sans MT" panose="020B0502020104020203" pitchFamily="34" charset="0"/>
              </a:rPr>
              <a:t>Evidence of right to work in the UK will be requested at interview.</a:t>
            </a:r>
          </a:p>
          <a:p>
            <a:pPr>
              <a:lnSpc>
                <a:spcPct val="170000"/>
              </a:lnSpc>
            </a:pPr>
            <a:r>
              <a:rPr lang="en-GB" sz="4800" dirty="0">
                <a:latin typeface="Gill Sans MT" panose="020B0502020104020203" pitchFamily="34" charset="0"/>
              </a:rPr>
              <a:t>Qualification certificates will be requested at interview.</a:t>
            </a:r>
          </a:p>
          <a:p>
            <a:pPr>
              <a:lnSpc>
                <a:spcPct val="170000"/>
              </a:lnSpc>
            </a:pPr>
            <a:r>
              <a:rPr lang="en-GB" sz="4800" dirty="0">
                <a:latin typeface="Gill Sans MT" panose="020B0502020104020203" pitchFamily="34" charset="0"/>
              </a:rPr>
              <a:t>Disclosures concerning child protection investigations, relationships with pupils, employees, governors or trustees, prohibition orders and section 128 directions (where applicable) will be requested at interview.</a:t>
            </a:r>
          </a:p>
          <a:p>
            <a:pPr>
              <a:lnSpc>
                <a:spcPct val="170000"/>
              </a:lnSpc>
            </a:pPr>
            <a:r>
              <a:rPr lang="en-GB" sz="4800" dirty="0">
                <a:latin typeface="Gill Sans MT"/>
              </a:rPr>
              <a:t>We may conduct online searches for shortlisted candidates prior to making our final decision. If any information obtained from the online searches raises concerns around someone’s suitability for the role or to working with children then this may be raised with the candidate at interview and/or we may take advice from the local authority children’s services.</a:t>
            </a:r>
          </a:p>
          <a:p>
            <a:pPr marL="0" indent="0">
              <a:lnSpc>
                <a:spcPct val="170000"/>
              </a:lnSpc>
              <a:buNone/>
            </a:pPr>
            <a:r>
              <a:rPr lang="en-GB" sz="4800" dirty="0">
                <a:latin typeface="Gill Sans MT" panose="020B0502020104020203" pitchFamily="34" charset="0"/>
              </a:rPr>
              <a:t>Successful Candidates: </a:t>
            </a:r>
          </a:p>
          <a:p>
            <a:pPr>
              <a:lnSpc>
                <a:spcPct val="170000"/>
              </a:lnSpc>
            </a:pPr>
            <a:r>
              <a:rPr lang="en-GB" sz="4800" dirty="0">
                <a:latin typeface="Gill Sans MT"/>
              </a:rPr>
              <a:t>Successful candidates will be required to undertake a DBS Enhanced Disclosure (with barred list) check.</a:t>
            </a:r>
          </a:p>
          <a:p>
            <a:pPr>
              <a:lnSpc>
                <a:spcPct val="170000"/>
              </a:lnSpc>
            </a:pPr>
            <a:r>
              <a:rPr lang="en-GB" sz="4800" dirty="0">
                <a:latin typeface="Gill Sans MT"/>
              </a:rPr>
              <a:t>Successful candidates will be required to asked to complete a Childcare Disqualification under the Childcare Act 2006 Declaration (for applicable posts). </a:t>
            </a:r>
            <a:endParaRPr lang="en-GB" sz="4800" dirty="0">
              <a:latin typeface="Gill Sans MT" panose="020B0502020104020203" pitchFamily="34" charset="0"/>
            </a:endParaRPr>
          </a:p>
          <a:p>
            <a:pPr>
              <a:lnSpc>
                <a:spcPct val="170000"/>
              </a:lnSpc>
            </a:pPr>
            <a:r>
              <a:rPr lang="en-GB" sz="4800" dirty="0">
                <a:latin typeface="Gill Sans MT"/>
              </a:rPr>
              <a:t>Pre-employment medical screening</a:t>
            </a:r>
          </a:p>
          <a:p>
            <a:pPr marL="0" indent="0" algn="just">
              <a:lnSpc>
                <a:spcPct val="170000"/>
              </a:lnSpc>
              <a:buNone/>
            </a:pPr>
            <a:endParaRPr lang="en-GB" sz="4800" dirty="0">
              <a:latin typeface="Gill Sans MT" panose="020B0502020104020203" pitchFamily="34" charset="0"/>
            </a:endParaRPr>
          </a:p>
          <a:p>
            <a:pPr marL="0" indent="0" algn="just">
              <a:buNone/>
            </a:pPr>
            <a:endParaRPr lang="en-GB" sz="4800" dirty="0">
              <a:latin typeface="Gill Sans MT" panose="020B0502020104020203" pitchFamily="34" charset="0"/>
            </a:endParaRPr>
          </a:p>
          <a:p>
            <a:pPr marL="0" indent="0" algn="just">
              <a:buNone/>
            </a:pPr>
            <a:endParaRPr lang="en-GB" sz="4800" dirty="0">
              <a:latin typeface="Gill Sans MT" panose="020B0502020104020203" pitchFamily="34" charset="0"/>
            </a:endParaRPr>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p:txBody>
      </p:sp>
    </p:spTree>
    <p:extLst>
      <p:ext uri="{BB962C8B-B14F-4D97-AF65-F5344CB8AC3E}">
        <p14:creationId xmlns:p14="http://schemas.microsoft.com/office/powerpoint/2010/main" val="40087581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494716C-18F8-4A34-B660-CE2CD0F5B801}"/>
              </a:ext>
            </a:extLst>
          </p:cNvPr>
          <p:cNvSpPr>
            <a:spLocks noGrp="1"/>
          </p:cNvSpPr>
          <p:nvPr>
            <p:ph idx="1"/>
          </p:nvPr>
        </p:nvSpPr>
        <p:spPr>
          <a:xfrm>
            <a:off x="471488" y="504825"/>
            <a:ext cx="5915025" cy="8417455"/>
          </a:xfrm>
        </p:spPr>
        <p:txBody>
          <a:bodyPr>
            <a:normAutofit/>
          </a:bodyPr>
          <a:lstStyle/>
          <a:p>
            <a:pPr marL="0" indent="0" algn="just">
              <a:lnSpc>
                <a:spcPct val="150000"/>
              </a:lnSpc>
              <a:buNone/>
            </a:pPr>
            <a:r>
              <a:rPr lang="en-GB" sz="1200" b="1" dirty="0">
                <a:latin typeface="Gill Sans MT" panose="020B0502020104020203" pitchFamily="34" charset="0"/>
              </a:rPr>
              <a:t>Please note</a:t>
            </a:r>
            <a:r>
              <a:rPr lang="en-GB" sz="1200" dirty="0">
                <a:latin typeface="Gill Sans MT" panose="020B0502020104020203" pitchFamily="34" charset="0"/>
              </a:rPr>
              <a:t>: Canvassing of any employee, Trustee or member of the Local Governing Board directly or indirectly is prohibited and your application will be disqualified.</a:t>
            </a:r>
          </a:p>
          <a:p>
            <a:pPr marL="0" indent="0">
              <a:buNone/>
            </a:pPr>
            <a:endParaRPr lang="en-GB" sz="1200" dirty="0">
              <a:solidFill>
                <a:srgbClr val="C00000"/>
              </a:solidFill>
              <a:latin typeface="Gill Sans MT" panose="020B0502020104020203" pitchFamily="34" charset="0"/>
            </a:endParaRPr>
          </a:p>
          <a:p>
            <a:pPr marL="0" indent="0">
              <a:buNone/>
            </a:pPr>
            <a:r>
              <a:rPr lang="en-GB" sz="1200" b="1" dirty="0">
                <a:solidFill>
                  <a:srgbClr val="C00000"/>
                </a:solidFill>
                <a:latin typeface="Gill Sans MT" panose="020B0502020104020203" pitchFamily="34" charset="0"/>
              </a:rPr>
              <a:t>Policies</a:t>
            </a:r>
          </a:p>
          <a:p>
            <a:pPr marL="0" indent="0" algn="just">
              <a:lnSpc>
                <a:spcPct val="150000"/>
              </a:lnSpc>
              <a:buNone/>
            </a:pPr>
            <a:r>
              <a:rPr lang="en-GB" sz="1200" dirty="0">
                <a:latin typeface="Gill Sans MT" panose="020B0502020104020203" pitchFamily="34" charset="0"/>
              </a:rPr>
              <a:t>Our approach to safeguarding and school safeguarding policies can be found on the Trust website: </a:t>
            </a:r>
            <a:r>
              <a:rPr lang="en-GB" sz="1200" dirty="0">
                <a:latin typeface="Gill Sans MT" panose="020B0502020104020203" pitchFamily="34" charset="0"/>
                <a:hlinkClick r:id="rId2"/>
              </a:rPr>
              <a:t>TSAT - Safeguarding (taptontrust.org.uk)</a:t>
            </a:r>
            <a:endParaRPr lang="en-GB" sz="1200" dirty="0">
              <a:latin typeface="Gill Sans MT" panose="020B0502020104020203" pitchFamily="34" charset="0"/>
            </a:endParaRPr>
          </a:p>
          <a:p>
            <a:pPr marL="0" indent="0">
              <a:buNone/>
            </a:pPr>
            <a:endParaRPr lang="en-GB" sz="1200" b="1" dirty="0">
              <a:solidFill>
                <a:srgbClr val="C00000"/>
              </a:solidFill>
              <a:latin typeface="Gill Sans MT" panose="020B0502020104020203" pitchFamily="34" charset="0"/>
            </a:endParaRPr>
          </a:p>
          <a:p>
            <a:pPr marL="0" indent="0">
              <a:buNone/>
            </a:pPr>
            <a:r>
              <a:rPr lang="en-GB" sz="1200" b="1" dirty="0">
                <a:solidFill>
                  <a:srgbClr val="C00000"/>
                </a:solidFill>
                <a:latin typeface="Gill Sans MT" panose="020B0502020104020203" pitchFamily="34" charset="0"/>
              </a:rPr>
              <a:t>Equality &amp; Diversity</a:t>
            </a:r>
          </a:p>
          <a:p>
            <a:pPr marL="0" indent="0" algn="just">
              <a:lnSpc>
                <a:spcPct val="150000"/>
              </a:lnSpc>
              <a:buNone/>
            </a:pPr>
            <a:r>
              <a:rPr lang="en-GB" sz="1200" dirty="0">
                <a:latin typeface="Gill Sans MT" panose="020B0502020104020203" pitchFamily="34" charset="0"/>
              </a:rPr>
              <a:t>We are committed to providing equality of opportunity for all and ensuring that all stages of recruitment and selection are fair and that applicants are not discriminated against on the grounds of race, nationality, gender, religion, age, disability, marital status or sexual orientation. </a:t>
            </a:r>
            <a:r>
              <a:rPr lang="en-GB" sz="1200" u="sng" dirty="0">
                <a:latin typeface="Gill Sans MT" panose="020B0502020104020203" pitchFamily="34" charset="0"/>
                <a:hlinkClick r:id="rId3"/>
              </a:rPr>
              <a:t>Click Here</a:t>
            </a:r>
            <a:r>
              <a:rPr lang="en-GB" sz="1200" dirty="0">
                <a:latin typeface="Gill Sans MT" panose="020B0502020104020203" pitchFamily="34" charset="0"/>
              </a:rPr>
              <a:t> to access TSAT`s Equality and Diversity Statement.  </a:t>
            </a:r>
            <a:endParaRPr lang="en-GB" sz="1200" b="1" dirty="0">
              <a:solidFill>
                <a:srgbClr val="C00000"/>
              </a:solidFill>
              <a:latin typeface="Gill Sans MT" panose="020B0502020104020203" pitchFamily="34" charset="0"/>
            </a:endParaRPr>
          </a:p>
          <a:p>
            <a:pPr marL="0" indent="0">
              <a:buNone/>
            </a:pPr>
            <a:endParaRPr lang="en-GB" sz="1200" b="1" dirty="0">
              <a:solidFill>
                <a:srgbClr val="C00000"/>
              </a:solidFill>
              <a:latin typeface="Gill Sans MT" panose="020B0502020104020203" pitchFamily="34" charset="0"/>
            </a:endParaRPr>
          </a:p>
          <a:p>
            <a:pPr marL="0" indent="0">
              <a:buNone/>
            </a:pPr>
            <a:r>
              <a:rPr lang="en-GB" sz="1200" b="1" dirty="0">
                <a:solidFill>
                  <a:srgbClr val="C00000"/>
                </a:solidFill>
                <a:latin typeface="Gill Sans MT" panose="020B0502020104020203" pitchFamily="34" charset="0"/>
              </a:rPr>
              <a:t>Data Protection</a:t>
            </a:r>
          </a:p>
          <a:p>
            <a:pPr marL="0" indent="0" algn="just">
              <a:lnSpc>
                <a:spcPct val="150000"/>
              </a:lnSpc>
              <a:buNone/>
            </a:pPr>
            <a:r>
              <a:rPr lang="en-GB" sz="1200" dirty="0">
                <a:latin typeface="Gill Sans MT" panose="020B0502020104020203" pitchFamily="34" charset="0"/>
              </a:rPr>
              <a:t>As part of the recruitment process, we need to collect your personal data. For more information about what we do with your personal data, please see our Recruitment Privacy Notice on the </a:t>
            </a:r>
            <a:r>
              <a:rPr lang="en-GB" sz="1200" dirty="0">
                <a:latin typeface="Gill Sans MT" panose="020B0502020104020203" pitchFamily="34" charset="0"/>
                <a:hlinkClick r:id="rId4"/>
              </a:rPr>
              <a:t>policies page </a:t>
            </a:r>
            <a:r>
              <a:rPr lang="en-GB" sz="1200" dirty="0">
                <a:latin typeface="Gill Sans MT" panose="020B0502020104020203" pitchFamily="34" charset="0"/>
              </a:rPr>
              <a:t>of our website.</a:t>
            </a:r>
          </a:p>
          <a:p>
            <a:pPr marL="0" indent="0">
              <a:buNone/>
            </a:pPr>
            <a:endParaRPr lang="en-GB" sz="1200" b="1" dirty="0">
              <a:solidFill>
                <a:srgbClr val="C00000"/>
              </a:solidFill>
              <a:latin typeface="Gill Sans MT" panose="020B0502020104020203" pitchFamily="34" charset="0"/>
            </a:endParaRPr>
          </a:p>
          <a:p>
            <a:pPr marL="0" indent="0">
              <a:buNone/>
            </a:pPr>
            <a:endParaRPr lang="en-GB" sz="1200" b="1" dirty="0">
              <a:solidFill>
                <a:srgbClr val="C00000"/>
              </a:solidFill>
              <a:latin typeface="Gill Sans MT" panose="020B0502020104020203" pitchFamily="34" charset="0"/>
            </a:endParaRPr>
          </a:p>
          <a:p>
            <a:pPr marL="0" indent="0">
              <a:buNone/>
            </a:pPr>
            <a:endParaRPr lang="en-GB" sz="1200" b="1" dirty="0">
              <a:solidFill>
                <a:srgbClr val="C00000"/>
              </a:solidFill>
              <a:latin typeface="Gill Sans MT" panose="020B0502020104020203" pitchFamily="34" charset="0"/>
            </a:endParaRPr>
          </a:p>
        </p:txBody>
      </p:sp>
    </p:spTree>
    <p:extLst>
      <p:ext uri="{BB962C8B-B14F-4D97-AF65-F5344CB8AC3E}">
        <p14:creationId xmlns:p14="http://schemas.microsoft.com/office/powerpoint/2010/main" val="14296149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pic>
        <p:nvPicPr>
          <p:cNvPr id="4" name="Picture 3"/>
          <p:cNvPicPr/>
          <p:nvPr/>
        </p:nvPicPr>
        <p:blipFill>
          <a:blip r:embed="rId3" cstate="print">
            <a:extLst>
              <a:ext uri="{28A0092B-C50C-407E-A947-70E740481C1C}">
                <a14:useLocalDpi xmlns:a14="http://schemas.microsoft.com/office/drawing/2010/main" val="0"/>
              </a:ext>
            </a:extLst>
          </a:blip>
          <a:stretch>
            <a:fillRect/>
          </a:stretch>
        </p:blipFill>
        <p:spPr>
          <a:xfrm>
            <a:off x="-1" y="0"/>
            <a:ext cx="6858001" cy="1779814"/>
          </a:xfrm>
          <a:prstGeom prst="rect">
            <a:avLst/>
          </a:prstGeom>
        </p:spPr>
      </p:pic>
      <p:pic>
        <p:nvPicPr>
          <p:cNvPr id="5" name="Picture 4" descr="A screenshot of a cell phone&#10;&#10;Description automatically generated"/>
          <p:cNvPicPr/>
          <p:nvPr/>
        </p:nvPicPr>
        <p:blipFill>
          <a:blip r:embed="rId4" cstate="print">
            <a:extLst>
              <a:ext uri="{28A0092B-C50C-407E-A947-70E740481C1C}">
                <a14:useLocalDpi xmlns:a14="http://schemas.microsoft.com/office/drawing/2010/main" val="0"/>
              </a:ext>
            </a:extLst>
          </a:blip>
          <a:stretch>
            <a:fillRect/>
          </a:stretch>
        </p:blipFill>
        <p:spPr>
          <a:xfrm>
            <a:off x="-1" y="8270875"/>
            <a:ext cx="6858001" cy="1635125"/>
          </a:xfrm>
          <a:prstGeom prst="rect">
            <a:avLst/>
          </a:prstGeom>
        </p:spPr>
      </p:pic>
    </p:spTree>
    <p:extLst>
      <p:ext uri="{BB962C8B-B14F-4D97-AF65-F5344CB8AC3E}">
        <p14:creationId xmlns:p14="http://schemas.microsoft.com/office/powerpoint/2010/main" val="9211958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7714" y="-547918"/>
            <a:ext cx="5915025" cy="1914702"/>
          </a:xfrm>
        </p:spPr>
        <p:txBody>
          <a:bodyPr>
            <a:normAutofit fontScale="90000"/>
          </a:bodyPr>
          <a:lstStyle/>
          <a:p>
            <a:r>
              <a:rPr lang="en-GB" sz="1800" dirty="0">
                <a:solidFill>
                  <a:srgbClr val="C00000"/>
                </a:solidFill>
                <a:latin typeface="Gill Sans MT" panose="020B0502020104020203" pitchFamily="34" charset="0"/>
              </a:rPr>
              <a:t/>
            </a:r>
            <a:br>
              <a:rPr lang="en-GB" sz="1800" dirty="0">
                <a:solidFill>
                  <a:srgbClr val="C00000"/>
                </a:solidFill>
                <a:latin typeface="Gill Sans MT" panose="020B0502020104020203" pitchFamily="34" charset="0"/>
              </a:rPr>
            </a:br>
            <a:r>
              <a:rPr lang="en-GB" sz="1800" dirty="0">
                <a:solidFill>
                  <a:srgbClr val="C00000"/>
                </a:solidFill>
                <a:latin typeface="Gill Sans MT" panose="020B0502020104020203" pitchFamily="34" charset="0"/>
              </a:rPr>
              <a:t/>
            </a:r>
            <a:br>
              <a:rPr lang="en-GB" sz="1800" dirty="0">
                <a:solidFill>
                  <a:srgbClr val="C00000"/>
                </a:solidFill>
                <a:latin typeface="Gill Sans MT" panose="020B0502020104020203" pitchFamily="34" charset="0"/>
              </a:rPr>
            </a:br>
            <a:r>
              <a:rPr lang="en-GB" sz="1800" dirty="0">
                <a:solidFill>
                  <a:srgbClr val="C00000"/>
                </a:solidFill>
                <a:latin typeface="Gill Sans MT" panose="020B0502020104020203" pitchFamily="34" charset="0"/>
              </a:rPr>
              <a:t/>
            </a:r>
            <a:br>
              <a:rPr lang="en-GB" sz="1800" dirty="0">
                <a:solidFill>
                  <a:srgbClr val="C00000"/>
                </a:solidFill>
                <a:latin typeface="Gill Sans MT" panose="020B0502020104020203" pitchFamily="34" charset="0"/>
              </a:rPr>
            </a:br>
            <a:r>
              <a:rPr lang="en-GB" sz="1800" dirty="0">
                <a:solidFill>
                  <a:srgbClr val="C00000"/>
                </a:solidFill>
                <a:latin typeface="Gill Sans MT" panose="020B0502020104020203" pitchFamily="34" charset="0"/>
              </a:rPr>
              <a:t/>
            </a:r>
            <a:br>
              <a:rPr lang="en-GB" sz="1800" dirty="0">
                <a:solidFill>
                  <a:srgbClr val="C00000"/>
                </a:solidFill>
                <a:latin typeface="Gill Sans MT" panose="020B0502020104020203" pitchFamily="34" charset="0"/>
              </a:rPr>
            </a:br>
            <a:r>
              <a:rPr lang="en-GB" sz="1800" dirty="0">
                <a:solidFill>
                  <a:srgbClr val="C00000"/>
                </a:solidFill>
                <a:latin typeface="Gill Sans MT" panose="020B0502020104020203" pitchFamily="34" charset="0"/>
              </a:rPr>
              <a:t/>
            </a:r>
            <a:br>
              <a:rPr lang="en-GB" sz="1800" dirty="0">
                <a:solidFill>
                  <a:srgbClr val="C00000"/>
                </a:solidFill>
                <a:latin typeface="Gill Sans MT" panose="020B0502020104020203" pitchFamily="34" charset="0"/>
              </a:rPr>
            </a:br>
            <a:r>
              <a:rPr lang="en-GB" sz="4500" dirty="0">
                <a:solidFill>
                  <a:srgbClr val="C00000"/>
                </a:solidFill>
                <a:latin typeface="Gill Sans MT" panose="020B0502020104020203" pitchFamily="34" charset="0"/>
              </a:rPr>
              <a:t>Contents</a:t>
            </a:r>
          </a:p>
        </p:txBody>
      </p:sp>
      <p:graphicFrame>
        <p:nvGraphicFramePr>
          <p:cNvPr id="5" name="Content Placeholder 2">
            <a:extLst>
              <a:ext uri="{FF2B5EF4-FFF2-40B4-BE49-F238E27FC236}">
                <a16:creationId xmlns:a16="http://schemas.microsoft.com/office/drawing/2014/main" id="{245860DC-0872-4CCB-490C-29307FFFDB0D}"/>
              </a:ext>
            </a:extLst>
          </p:cNvPr>
          <p:cNvGraphicFramePr>
            <a:graphicFrameLocks noGrp="1"/>
          </p:cNvGraphicFramePr>
          <p:nvPr>
            <p:ph idx="1"/>
          </p:nvPr>
        </p:nvGraphicFramePr>
        <p:xfrm>
          <a:off x="471487" y="1810367"/>
          <a:ext cx="5915025" cy="628526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464268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3369790-79C4-48B6-B697-ADBEC3D04B20}"/>
              </a:ext>
            </a:extLst>
          </p:cNvPr>
          <p:cNvSpPr txBox="1"/>
          <p:nvPr/>
        </p:nvSpPr>
        <p:spPr>
          <a:xfrm flipH="1">
            <a:off x="1158902" y="2007704"/>
            <a:ext cx="4585915" cy="369332"/>
          </a:xfrm>
          <a:prstGeom prst="rect">
            <a:avLst/>
          </a:prstGeom>
          <a:noFill/>
        </p:spPr>
        <p:txBody>
          <a:bodyPr wrap="square" lIns="91440" tIns="45720" rIns="91440" bIns="45720" rtlCol="0" anchor="t">
            <a:spAutoFit/>
          </a:bodyPr>
          <a:lstStyle/>
          <a:p>
            <a:endParaRPr lang="en-GB" dirty="0"/>
          </a:p>
        </p:txBody>
      </p:sp>
      <p:sp>
        <p:nvSpPr>
          <p:cNvPr id="5" name="TextBox 4">
            <a:extLst>
              <a:ext uri="{FF2B5EF4-FFF2-40B4-BE49-F238E27FC236}">
                <a16:creationId xmlns:a16="http://schemas.microsoft.com/office/drawing/2014/main" id="{B560159F-7C5F-2C4C-5205-D8830D02A69F}"/>
              </a:ext>
            </a:extLst>
          </p:cNvPr>
          <p:cNvSpPr txBox="1"/>
          <p:nvPr/>
        </p:nvSpPr>
        <p:spPr>
          <a:xfrm>
            <a:off x="2057400" y="4724400"/>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dirty="0">
              <a:ea typeface="Calibri"/>
              <a:cs typeface="Calibri"/>
            </a:endParaRPr>
          </a:p>
        </p:txBody>
      </p:sp>
      <p:pic>
        <p:nvPicPr>
          <p:cNvPr id="6" name="Picture 5" descr="Two boys sitting in a chair reading a book&#10;&#10;Description automatically generated">
            <a:extLst>
              <a:ext uri="{FF2B5EF4-FFF2-40B4-BE49-F238E27FC236}">
                <a16:creationId xmlns:a16="http://schemas.microsoft.com/office/drawing/2014/main" id="{CA12CA37-ACDC-CFCC-6CF6-FF69A8755427}"/>
              </a:ext>
            </a:extLst>
          </p:cNvPr>
          <p:cNvPicPr>
            <a:picLocks noChangeAspect="1"/>
          </p:cNvPicPr>
          <p:nvPr/>
        </p:nvPicPr>
        <p:blipFill>
          <a:blip r:embed="rId2"/>
          <a:stretch>
            <a:fillRect/>
          </a:stretch>
        </p:blipFill>
        <p:spPr>
          <a:xfrm>
            <a:off x="2058672" y="4038143"/>
            <a:ext cx="2744896" cy="1829714"/>
          </a:xfrm>
          <a:prstGeom prst="rect">
            <a:avLst/>
          </a:prstGeom>
        </p:spPr>
      </p:pic>
      <p:pic>
        <p:nvPicPr>
          <p:cNvPr id="7" name="Picture 6" descr="Two boys sitting in a chair reading a book&#10;&#10;Description automatically generated">
            <a:extLst>
              <a:ext uri="{FF2B5EF4-FFF2-40B4-BE49-F238E27FC236}">
                <a16:creationId xmlns:a16="http://schemas.microsoft.com/office/drawing/2014/main" id="{A265B885-A52E-6A12-1668-BB90104AA453}"/>
              </a:ext>
            </a:extLst>
          </p:cNvPr>
          <p:cNvPicPr>
            <a:picLocks noChangeAspect="1"/>
          </p:cNvPicPr>
          <p:nvPr/>
        </p:nvPicPr>
        <p:blipFill>
          <a:blip r:embed="rId2"/>
          <a:stretch>
            <a:fillRect/>
          </a:stretch>
        </p:blipFill>
        <p:spPr>
          <a:xfrm>
            <a:off x="-4229876" y="-118554"/>
            <a:ext cx="16458139" cy="10969553"/>
          </a:xfrm>
          <a:prstGeom prst="rect">
            <a:avLst/>
          </a:prstGeom>
        </p:spPr>
      </p:pic>
    </p:spTree>
    <p:extLst>
      <p:ext uri="{BB962C8B-B14F-4D97-AF65-F5344CB8AC3E}">
        <p14:creationId xmlns:p14="http://schemas.microsoft.com/office/powerpoint/2010/main" val="357234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C0E9488-2211-BFFC-70AD-E6DFDE1AE8BF}"/>
              </a:ext>
            </a:extLst>
          </p:cNvPr>
          <p:cNvPicPr>
            <a:picLocks noChangeAspect="1"/>
          </p:cNvPicPr>
          <p:nvPr/>
        </p:nvPicPr>
        <p:blipFill rotWithShape="1">
          <a:blip r:embed="rId2">
            <a:extLst>
              <a:ext uri="{28A0092B-C50C-407E-A947-70E740481C1C}">
                <a14:useLocalDpi xmlns:a14="http://schemas.microsoft.com/office/drawing/2010/main" val="0"/>
              </a:ext>
            </a:extLst>
          </a:blip>
          <a:srcRect t="9958" r="-1" b="27861"/>
          <a:stretch/>
        </p:blipFill>
        <p:spPr>
          <a:xfrm>
            <a:off x="1337311" y="10"/>
            <a:ext cx="5520689" cy="4257097"/>
          </a:xfrm>
          <a:custGeom>
            <a:avLst/>
            <a:gdLst/>
            <a:ahLst/>
            <a:cxnLst/>
            <a:rect l="l" t="t" r="r" b="b"/>
            <a:pathLst>
              <a:path w="5699887" h="4059244">
                <a:moveTo>
                  <a:pt x="0" y="0"/>
                </a:moveTo>
                <a:lnTo>
                  <a:pt x="5699887" y="0"/>
                </a:lnTo>
                <a:lnTo>
                  <a:pt x="5699887" y="3944096"/>
                </a:lnTo>
                <a:lnTo>
                  <a:pt x="5525775" y="3980429"/>
                </a:lnTo>
                <a:cubicBezTo>
                  <a:pt x="5246154" y="4032190"/>
                  <a:pt x="4957865" y="4059244"/>
                  <a:pt x="4663256" y="4059244"/>
                </a:cubicBezTo>
                <a:cubicBezTo>
                  <a:pt x="2306390" y="4059244"/>
                  <a:pt x="353936" y="2327747"/>
                  <a:pt x="8566" y="67422"/>
                </a:cubicBezTo>
                <a:close/>
              </a:path>
            </a:pathLst>
          </a:custGeom>
        </p:spPr>
      </p:pic>
      <p:sp>
        <p:nvSpPr>
          <p:cNvPr id="5" name="Content Placeholder 2">
            <a:extLst>
              <a:ext uri="{FF2B5EF4-FFF2-40B4-BE49-F238E27FC236}">
                <a16:creationId xmlns:a16="http://schemas.microsoft.com/office/drawing/2014/main" id="{42C7F850-B65C-BF20-EBFF-889F12207087}"/>
              </a:ext>
            </a:extLst>
          </p:cNvPr>
          <p:cNvSpPr>
            <a:spLocks noGrp="1"/>
          </p:cNvSpPr>
          <p:nvPr>
            <p:ph idx="1"/>
          </p:nvPr>
        </p:nvSpPr>
        <p:spPr>
          <a:xfrm>
            <a:off x="272955" y="4336109"/>
            <a:ext cx="6359857" cy="5008728"/>
          </a:xfrm>
        </p:spPr>
        <p:txBody>
          <a:bodyPr anchor="t">
            <a:normAutofit/>
          </a:bodyPr>
          <a:lstStyle/>
          <a:p>
            <a:pPr marL="0" indent="0" algn="just">
              <a:lnSpc>
                <a:spcPct val="150000"/>
              </a:lnSpc>
              <a:buNone/>
            </a:pPr>
            <a:r>
              <a:rPr lang="en-GB" sz="1400" dirty="0">
                <a:latin typeface="Gill Sans MT" panose="020B0502020104020203" pitchFamily="34" charset="0"/>
              </a:rPr>
              <a:t>Thank you for your interest in joining TSAT.</a:t>
            </a:r>
          </a:p>
          <a:p>
            <a:pPr marL="0" indent="0" algn="just">
              <a:lnSpc>
                <a:spcPct val="150000"/>
              </a:lnSpc>
              <a:buNone/>
            </a:pPr>
            <a:r>
              <a:rPr lang="en-GB" sz="1400" dirty="0">
                <a:latin typeface="Gill Sans MT" panose="020B0502020104020203" pitchFamily="34" charset="0"/>
              </a:rPr>
              <a:t>We were established in 2011 and operate a family of schools across Sheffield, offering education from early years to sixth form. </a:t>
            </a:r>
          </a:p>
          <a:p>
            <a:pPr marL="0" indent="0" algn="just">
              <a:lnSpc>
                <a:spcPct val="150000"/>
              </a:lnSpc>
              <a:buNone/>
            </a:pPr>
            <a:r>
              <a:rPr lang="en-GB" sz="1400" dirty="0">
                <a:latin typeface="Gill Sans MT" panose="020B0502020104020203" pitchFamily="34" charset="0"/>
              </a:rPr>
              <a:t>At the heart of all our endeavours is outstanding teaching, high quality learning and effective support for individual needs.</a:t>
            </a:r>
          </a:p>
          <a:p>
            <a:pPr marL="0" indent="0" algn="just">
              <a:lnSpc>
                <a:spcPct val="150000"/>
              </a:lnSpc>
              <a:buNone/>
            </a:pPr>
            <a:r>
              <a:rPr lang="en-GB" sz="1400" dirty="0">
                <a:latin typeface="Gill Sans MT" panose="020B0502020104020203" pitchFamily="34" charset="0"/>
              </a:rPr>
              <a:t>We employ over 900 staff and work hard to foster the right conditions to make the Trust a great place to work.  We know that our staff are our greatest resource, and put in place support and opportunity to enable colleagues to progress within the Trust and reach their full potential. </a:t>
            </a:r>
          </a:p>
          <a:p>
            <a:pPr marL="0" indent="0" algn="just">
              <a:lnSpc>
                <a:spcPct val="150000"/>
              </a:lnSpc>
              <a:buNone/>
            </a:pPr>
            <a:r>
              <a:rPr lang="en-GB" sz="1400" dirty="0">
                <a:latin typeface="Gill Sans MT" panose="020B0502020104020203" pitchFamily="34" charset="0"/>
              </a:rPr>
              <a:t>Thank you again for your interest in joining us and the best of luck with your application.</a:t>
            </a:r>
          </a:p>
          <a:p>
            <a:pPr marL="0" indent="0">
              <a:buNone/>
            </a:pPr>
            <a:endParaRPr lang="en-GB" sz="900" i="1" dirty="0">
              <a:latin typeface="Gill Sans MT" panose="020B0502020104020203" pitchFamily="34" charset="0"/>
            </a:endParaRPr>
          </a:p>
          <a:p>
            <a:pPr marL="0" indent="0">
              <a:buNone/>
            </a:pPr>
            <a:endParaRPr lang="en-GB" sz="900" i="1" dirty="0">
              <a:latin typeface="Gill Sans MT" panose="020B0502020104020203" pitchFamily="34" charset="0"/>
            </a:endParaRPr>
          </a:p>
          <a:p>
            <a:pPr marL="0" indent="0">
              <a:buNone/>
            </a:pPr>
            <a:endParaRPr lang="en-GB" sz="900" i="1" dirty="0">
              <a:latin typeface="Gill Sans MT" panose="020B0502020104020203" pitchFamily="34" charset="0"/>
            </a:endParaRPr>
          </a:p>
          <a:p>
            <a:pPr marL="0" indent="0">
              <a:buNone/>
            </a:pPr>
            <a:endParaRPr lang="en-GB" sz="900" i="1" dirty="0">
              <a:latin typeface="Gill Sans MT" panose="020B0502020104020203" pitchFamily="34" charset="0"/>
            </a:endParaRPr>
          </a:p>
          <a:p>
            <a:pPr marL="0" indent="0">
              <a:buNone/>
            </a:pPr>
            <a:endParaRPr lang="en-GB" sz="900" i="1" dirty="0">
              <a:latin typeface="Gill Sans MT" panose="020B0502020104020203" pitchFamily="34" charset="0"/>
            </a:endParaRPr>
          </a:p>
          <a:p>
            <a:endParaRPr lang="en-GB" sz="900" dirty="0"/>
          </a:p>
        </p:txBody>
      </p:sp>
      <p:sp>
        <p:nvSpPr>
          <p:cNvPr id="6" name="TextBox 5">
            <a:extLst>
              <a:ext uri="{FF2B5EF4-FFF2-40B4-BE49-F238E27FC236}">
                <a16:creationId xmlns:a16="http://schemas.microsoft.com/office/drawing/2014/main" id="{F03C49F8-B1F9-8D85-594A-44CA210B28D8}"/>
              </a:ext>
            </a:extLst>
          </p:cNvPr>
          <p:cNvSpPr txBox="1"/>
          <p:nvPr/>
        </p:nvSpPr>
        <p:spPr>
          <a:xfrm>
            <a:off x="272955" y="8457801"/>
            <a:ext cx="1910687" cy="646331"/>
          </a:xfrm>
          <a:prstGeom prst="rect">
            <a:avLst/>
          </a:prstGeom>
          <a:noFill/>
        </p:spPr>
        <p:txBody>
          <a:bodyPr wrap="square" rtlCol="0">
            <a:spAutoFit/>
          </a:bodyPr>
          <a:lstStyle/>
          <a:p>
            <a:r>
              <a:rPr lang="en-GB" b="1" dirty="0">
                <a:solidFill>
                  <a:srgbClr val="C00000"/>
                </a:solidFill>
                <a:latin typeface="Gill Sans MT" panose="020B0502020104020203" pitchFamily="34" charset="0"/>
              </a:rPr>
              <a:t>David Dennis, CEO</a:t>
            </a:r>
          </a:p>
        </p:txBody>
      </p:sp>
    </p:spTree>
    <p:extLst>
      <p:ext uri="{BB962C8B-B14F-4D97-AF65-F5344CB8AC3E}">
        <p14:creationId xmlns:p14="http://schemas.microsoft.com/office/powerpoint/2010/main" val="3525756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1237" y="0"/>
            <a:ext cx="5915025" cy="939445"/>
          </a:xfrm>
        </p:spPr>
        <p:txBody>
          <a:bodyPr>
            <a:normAutofit/>
          </a:bodyPr>
          <a:lstStyle/>
          <a:p>
            <a:r>
              <a:rPr lang="en-GB" sz="4500" dirty="0">
                <a:solidFill>
                  <a:srgbClr val="C00000"/>
                </a:solidFill>
                <a:latin typeface="Gill Sans MT" panose="020B0502020104020203" pitchFamily="34" charset="0"/>
              </a:rPr>
              <a:t>About TSAT</a:t>
            </a:r>
          </a:p>
        </p:txBody>
      </p:sp>
      <p:sp>
        <p:nvSpPr>
          <p:cNvPr id="3" name="Content Placeholder 2"/>
          <p:cNvSpPr>
            <a:spLocks noGrp="1"/>
          </p:cNvSpPr>
          <p:nvPr>
            <p:ph idx="1"/>
          </p:nvPr>
        </p:nvSpPr>
        <p:spPr>
          <a:xfrm>
            <a:off x="171237" y="939445"/>
            <a:ext cx="6515526" cy="9141725"/>
          </a:xfrm>
        </p:spPr>
        <p:txBody>
          <a:bodyPr>
            <a:normAutofit/>
          </a:bodyPr>
          <a:lstStyle/>
          <a:p>
            <a:pPr marL="0" lvl="0" indent="0" algn="just" defTabSz="914400" eaLnBrk="0" fontAlgn="base" hangingPunct="0">
              <a:lnSpc>
                <a:spcPct val="150000"/>
              </a:lnSpc>
              <a:spcBef>
                <a:spcPct val="0"/>
              </a:spcBef>
              <a:spcAft>
                <a:spcPct val="0"/>
              </a:spcAft>
              <a:buNone/>
            </a:pPr>
            <a:r>
              <a:rPr lang="en-GB" altLang="en-US" sz="1200" dirty="0">
                <a:latin typeface="Gill Sans MT" panose="020B0502020104020203" pitchFamily="34" charset="0"/>
                <a:ea typeface="Trebuchet MS" panose="020B0603020202020204" pitchFamily="34" charset="0"/>
                <a:cs typeface="Times New Roman" panose="02020603050405020304" pitchFamily="18" charset="0"/>
              </a:rPr>
              <a:t>Since forming in 2011 TSAT has grown to 9 schools, 5 primary and 4 secondary, providing learning to over 7,500 learners from 2 – 18.</a:t>
            </a:r>
          </a:p>
          <a:p>
            <a:pPr marL="0" lvl="0" indent="0" algn="just" defTabSz="914400" eaLnBrk="0" fontAlgn="base" hangingPunct="0">
              <a:lnSpc>
                <a:spcPct val="150000"/>
              </a:lnSpc>
              <a:spcBef>
                <a:spcPct val="0"/>
              </a:spcBef>
              <a:spcAft>
                <a:spcPct val="0"/>
              </a:spcAft>
              <a:buNone/>
            </a:pPr>
            <a:endParaRPr lang="en-GB" altLang="en-US" sz="1200" dirty="0">
              <a:latin typeface="Gill Sans MT" panose="020B0502020104020203" pitchFamily="34" charset="0"/>
              <a:ea typeface="Trebuchet MS" panose="020B0603020202020204" pitchFamily="34" charset="0"/>
              <a:cs typeface="Times New Roman" panose="02020603050405020304" pitchFamily="18" charset="0"/>
            </a:endParaRPr>
          </a:p>
          <a:p>
            <a:pPr marL="0" lvl="0" indent="0" algn="just" defTabSz="914400" eaLnBrk="0" fontAlgn="base" hangingPunct="0">
              <a:lnSpc>
                <a:spcPct val="150000"/>
              </a:lnSpc>
              <a:spcBef>
                <a:spcPct val="0"/>
              </a:spcBef>
              <a:spcAft>
                <a:spcPct val="0"/>
              </a:spcAft>
              <a:buNone/>
            </a:pPr>
            <a:r>
              <a:rPr lang="en-GB" altLang="en-US" sz="1200" dirty="0">
                <a:latin typeface="Gill Sans MT" panose="020B0502020104020203" pitchFamily="34" charset="0"/>
                <a:ea typeface="Trebuchet MS" panose="020B0603020202020204" pitchFamily="34" charset="0"/>
                <a:cs typeface="Times New Roman" panose="02020603050405020304" pitchFamily="18" charset="0"/>
              </a:rPr>
              <a:t>Collaboration is at the heart of our Trust. Our aspiration, with distributed leadership across TSAT, is to be greater than the sum of our parts.</a:t>
            </a:r>
          </a:p>
          <a:p>
            <a:pPr lvl="0" algn="just" defTabSz="914400" eaLnBrk="0" fontAlgn="base" hangingPunct="0">
              <a:lnSpc>
                <a:spcPct val="150000"/>
              </a:lnSpc>
              <a:spcBef>
                <a:spcPct val="0"/>
              </a:spcBef>
              <a:spcAft>
                <a:spcPct val="0"/>
              </a:spcAft>
            </a:pPr>
            <a:endParaRPr lang="en-GB" altLang="en-US" sz="1200" dirty="0">
              <a:latin typeface="Gill Sans MT" panose="020B0502020104020203" pitchFamily="34" charset="0"/>
            </a:endParaRPr>
          </a:p>
          <a:p>
            <a:pPr marL="0" lvl="0" indent="0" algn="just" defTabSz="914400" eaLnBrk="0" fontAlgn="base" hangingPunct="0">
              <a:lnSpc>
                <a:spcPct val="150000"/>
              </a:lnSpc>
              <a:spcBef>
                <a:spcPct val="0"/>
              </a:spcBef>
              <a:spcAft>
                <a:spcPct val="0"/>
              </a:spcAft>
              <a:buNone/>
            </a:pPr>
            <a:r>
              <a:rPr lang="en-GB" altLang="en-US" sz="1200" b="1" dirty="0">
                <a:solidFill>
                  <a:srgbClr val="C00000"/>
                </a:solidFill>
                <a:latin typeface="Gill Sans MT" panose="020B0502020104020203" pitchFamily="34" charset="0"/>
                <a:ea typeface="Trebuchet MS" panose="020B0603020202020204" pitchFamily="34" charset="0"/>
                <a:cs typeface="Times New Roman" panose="02020603050405020304" pitchFamily="18" charset="0"/>
              </a:rPr>
              <a:t>Our Vision</a:t>
            </a:r>
            <a:r>
              <a:rPr lang="en-GB" altLang="en-US" sz="1200" dirty="0">
                <a:latin typeface="Gill Sans MT" panose="020B0502020104020203" pitchFamily="34" charset="0"/>
                <a:ea typeface="Trebuchet MS" panose="020B0603020202020204" pitchFamily="34" charset="0"/>
                <a:cs typeface="Times New Roman" panose="02020603050405020304" pitchFamily="18" charset="0"/>
              </a:rPr>
              <a:t> :  To realise the life chances and dreams of every child.</a:t>
            </a:r>
          </a:p>
          <a:p>
            <a:pPr marL="0" lvl="0" indent="0" algn="just" defTabSz="914400" eaLnBrk="0" fontAlgn="base" hangingPunct="0">
              <a:lnSpc>
                <a:spcPct val="150000"/>
              </a:lnSpc>
              <a:spcBef>
                <a:spcPct val="0"/>
              </a:spcBef>
              <a:spcAft>
                <a:spcPct val="0"/>
              </a:spcAft>
              <a:buNone/>
            </a:pPr>
            <a:endParaRPr lang="en-GB" altLang="en-US" sz="1200" dirty="0">
              <a:solidFill>
                <a:srgbClr val="C00000"/>
              </a:solidFill>
              <a:latin typeface="Gill Sans MT" panose="020B0502020104020203" pitchFamily="34" charset="0"/>
              <a:cs typeface="Times New Roman" panose="02020603050405020304" pitchFamily="18" charset="0"/>
            </a:endParaRPr>
          </a:p>
          <a:p>
            <a:pPr marL="0" lvl="0" indent="0" algn="just" defTabSz="914400" eaLnBrk="0" fontAlgn="base" hangingPunct="0">
              <a:lnSpc>
                <a:spcPct val="150000"/>
              </a:lnSpc>
              <a:spcBef>
                <a:spcPct val="0"/>
              </a:spcBef>
              <a:spcAft>
                <a:spcPct val="0"/>
              </a:spcAft>
              <a:buNone/>
            </a:pPr>
            <a:r>
              <a:rPr lang="en-GB" altLang="en-US" sz="1200" b="1" dirty="0">
                <a:solidFill>
                  <a:srgbClr val="C00000"/>
                </a:solidFill>
                <a:latin typeface="Gill Sans MT" panose="020B0502020104020203" pitchFamily="34" charset="0"/>
                <a:cs typeface="Times New Roman" panose="02020603050405020304" pitchFamily="18" charset="0"/>
              </a:rPr>
              <a:t>Our Mission</a:t>
            </a:r>
            <a:r>
              <a:rPr lang="en-GB" altLang="en-US" sz="1200" b="1" dirty="0">
                <a:latin typeface="Gill Sans MT" panose="020B0502020104020203" pitchFamily="34" charset="0"/>
                <a:cs typeface="Times New Roman" panose="02020603050405020304" pitchFamily="18" charset="0"/>
              </a:rPr>
              <a:t> </a:t>
            </a:r>
            <a:r>
              <a:rPr lang="en-GB" altLang="en-US" sz="1200" dirty="0">
                <a:latin typeface="Gill Sans MT" panose="020B0502020104020203" pitchFamily="34" charset="0"/>
                <a:cs typeface="Times New Roman" panose="02020603050405020304" pitchFamily="18" charset="0"/>
              </a:rPr>
              <a:t>:</a:t>
            </a:r>
            <a:r>
              <a:rPr lang="en-GB" altLang="en-US" sz="1200" b="1" dirty="0">
                <a:latin typeface="Gill Sans MT" panose="020B0502020104020203" pitchFamily="34" charset="0"/>
                <a:cs typeface="Times New Roman" panose="02020603050405020304" pitchFamily="18" charset="0"/>
              </a:rPr>
              <a:t> </a:t>
            </a:r>
            <a:r>
              <a:rPr lang="en-GB" altLang="en-US" sz="1200" dirty="0">
                <a:latin typeface="Gill Sans MT" panose="020B0502020104020203" pitchFamily="34" charset="0"/>
                <a:cs typeface="Times New Roman" panose="02020603050405020304" pitchFamily="18" charset="0"/>
              </a:rPr>
              <a:t>To provide a safe place to be; provide great teaching and learning; create an environment where all opportunities are in reach.</a:t>
            </a:r>
          </a:p>
          <a:p>
            <a:pPr marL="0" lvl="0" indent="0" algn="just" defTabSz="914400" eaLnBrk="0" fontAlgn="base" hangingPunct="0">
              <a:lnSpc>
                <a:spcPct val="150000"/>
              </a:lnSpc>
              <a:spcBef>
                <a:spcPct val="0"/>
              </a:spcBef>
              <a:spcAft>
                <a:spcPct val="0"/>
              </a:spcAft>
              <a:buNone/>
            </a:pPr>
            <a:endParaRPr lang="en-GB" altLang="en-US" sz="1200" dirty="0">
              <a:solidFill>
                <a:srgbClr val="C00000"/>
              </a:solidFill>
              <a:latin typeface="Gill Sans MT" panose="020B0502020104020203" pitchFamily="34" charset="0"/>
              <a:cs typeface="Times New Roman" panose="02020603050405020304" pitchFamily="18" charset="0"/>
            </a:endParaRPr>
          </a:p>
          <a:p>
            <a:pPr marL="0" lvl="0" indent="0" algn="just" defTabSz="914400" eaLnBrk="0" fontAlgn="base" hangingPunct="0">
              <a:lnSpc>
                <a:spcPct val="150000"/>
              </a:lnSpc>
              <a:spcBef>
                <a:spcPct val="0"/>
              </a:spcBef>
              <a:spcAft>
                <a:spcPct val="0"/>
              </a:spcAft>
              <a:buNone/>
            </a:pPr>
            <a:r>
              <a:rPr lang="en-GB" altLang="en-US" sz="1200" b="1" dirty="0">
                <a:solidFill>
                  <a:srgbClr val="C00000"/>
                </a:solidFill>
                <a:latin typeface="Gill Sans MT" panose="020B0502020104020203" pitchFamily="34" charset="0"/>
                <a:cs typeface="Times New Roman" panose="02020603050405020304" pitchFamily="18" charset="0"/>
              </a:rPr>
              <a:t>Our Values</a:t>
            </a:r>
          </a:p>
          <a:p>
            <a:pPr marL="0" lvl="0" indent="0" algn="just" defTabSz="914400" eaLnBrk="0" fontAlgn="base" hangingPunct="0">
              <a:lnSpc>
                <a:spcPct val="150000"/>
              </a:lnSpc>
              <a:spcBef>
                <a:spcPct val="0"/>
              </a:spcBef>
              <a:spcAft>
                <a:spcPct val="0"/>
              </a:spcAft>
              <a:buNone/>
            </a:pPr>
            <a:endParaRPr lang="en-GB" altLang="en-US" sz="1200" dirty="0">
              <a:latin typeface="Gill Sans MT" panose="020B0502020104020203" pitchFamily="34" charset="0"/>
              <a:cs typeface="Times New Roman" panose="02020603050405020304" pitchFamily="18" charset="0"/>
            </a:endParaRPr>
          </a:p>
          <a:p>
            <a:pPr lvl="0" algn="just" defTabSz="914400" eaLnBrk="0" fontAlgn="base" hangingPunct="0">
              <a:lnSpc>
                <a:spcPct val="150000"/>
              </a:lnSpc>
              <a:spcBef>
                <a:spcPct val="0"/>
              </a:spcBef>
              <a:spcAft>
                <a:spcPct val="0"/>
              </a:spcAft>
            </a:pPr>
            <a:r>
              <a:rPr lang="en-GB" sz="1200" dirty="0">
                <a:latin typeface="Gill Sans MT" panose="020B0502020104020203" pitchFamily="34" charset="77"/>
              </a:rPr>
              <a:t>A culture of professionalism. </a:t>
            </a:r>
          </a:p>
          <a:p>
            <a:pPr lvl="0" algn="just" defTabSz="914400" eaLnBrk="0" fontAlgn="base" hangingPunct="0">
              <a:lnSpc>
                <a:spcPct val="150000"/>
              </a:lnSpc>
              <a:spcBef>
                <a:spcPct val="0"/>
              </a:spcBef>
              <a:spcAft>
                <a:spcPct val="0"/>
              </a:spcAft>
            </a:pPr>
            <a:r>
              <a:rPr lang="en-GB" sz="1200" dirty="0">
                <a:latin typeface="Gill Sans MT" panose="020B0502020104020203" pitchFamily="34" charset="77"/>
              </a:rPr>
              <a:t>A focus on nurture as well as achievement.</a:t>
            </a:r>
          </a:p>
          <a:p>
            <a:pPr lvl="0" algn="just" defTabSz="914400" eaLnBrk="0" fontAlgn="base" hangingPunct="0">
              <a:lnSpc>
                <a:spcPct val="150000"/>
              </a:lnSpc>
              <a:spcBef>
                <a:spcPct val="0"/>
              </a:spcBef>
              <a:spcAft>
                <a:spcPct val="0"/>
              </a:spcAft>
            </a:pPr>
            <a:r>
              <a:rPr lang="en-GB" sz="1200" dirty="0">
                <a:latin typeface="Gill Sans MT" panose="020B0502020104020203" pitchFamily="34" charset="77"/>
              </a:rPr>
              <a:t>Involvement of the family and wider community in everything we do.</a:t>
            </a:r>
          </a:p>
          <a:p>
            <a:pPr lvl="0" algn="just" defTabSz="914400" eaLnBrk="0" fontAlgn="base" hangingPunct="0">
              <a:lnSpc>
                <a:spcPct val="150000"/>
              </a:lnSpc>
              <a:spcBef>
                <a:spcPct val="0"/>
              </a:spcBef>
              <a:spcAft>
                <a:spcPct val="0"/>
              </a:spcAft>
            </a:pPr>
            <a:r>
              <a:rPr lang="en-GB" sz="1200" dirty="0">
                <a:latin typeface="Gill Sans MT" panose="020B0502020104020203" pitchFamily="34" charset="77"/>
              </a:rPr>
              <a:t>Make visible those who feel invisible through disability, poverty, ethnic or cultural disadvantage.</a:t>
            </a:r>
          </a:p>
          <a:p>
            <a:pPr lvl="0" algn="just" defTabSz="914400" eaLnBrk="0" fontAlgn="base" hangingPunct="0">
              <a:lnSpc>
                <a:spcPct val="150000"/>
              </a:lnSpc>
              <a:spcBef>
                <a:spcPct val="0"/>
              </a:spcBef>
              <a:spcAft>
                <a:spcPct val="0"/>
              </a:spcAft>
            </a:pPr>
            <a:r>
              <a:rPr lang="en-GB" sz="1200" dirty="0">
                <a:latin typeface="Gill Sans MT" panose="020B0502020104020203" pitchFamily="34" charset="77"/>
              </a:rPr>
              <a:t>Mutual support and development. </a:t>
            </a:r>
          </a:p>
          <a:p>
            <a:pPr lvl="0" algn="just" defTabSz="914400" eaLnBrk="0" fontAlgn="base" hangingPunct="0">
              <a:lnSpc>
                <a:spcPct val="150000"/>
              </a:lnSpc>
              <a:spcBef>
                <a:spcPct val="0"/>
              </a:spcBef>
              <a:spcAft>
                <a:spcPct val="0"/>
              </a:spcAft>
            </a:pPr>
            <a:r>
              <a:rPr lang="en-GB" sz="1200" dirty="0">
                <a:latin typeface="Gill Sans MT" panose="020B0502020104020203" pitchFamily="34" charset="77"/>
              </a:rPr>
              <a:t>The health, well-being and safety of all our people.</a:t>
            </a:r>
            <a:endParaRPr lang="en-GB" altLang="en-US" sz="1200" dirty="0">
              <a:latin typeface="Gill Sans MT" panose="020B0502020104020203" pitchFamily="34" charset="77"/>
              <a:cs typeface="Times New Roman" panose="02020603050405020304" pitchFamily="18" charset="0"/>
            </a:endParaRPr>
          </a:p>
          <a:p>
            <a:pPr marL="0" lvl="0" indent="0" algn="just" defTabSz="914400" eaLnBrk="0" fontAlgn="base" hangingPunct="0">
              <a:lnSpc>
                <a:spcPct val="150000"/>
              </a:lnSpc>
              <a:spcBef>
                <a:spcPct val="0"/>
              </a:spcBef>
              <a:spcAft>
                <a:spcPct val="0"/>
              </a:spcAft>
              <a:buNone/>
            </a:pPr>
            <a:endParaRPr lang="en-GB" sz="1200" dirty="0">
              <a:solidFill>
                <a:srgbClr val="C00000"/>
              </a:solidFill>
              <a:latin typeface="Gill Sans MT" panose="020B0502020104020203" pitchFamily="34" charset="77"/>
            </a:endParaRPr>
          </a:p>
          <a:p>
            <a:pPr marL="0" lvl="0" indent="0" algn="just" defTabSz="914400" eaLnBrk="0" fontAlgn="base" hangingPunct="0">
              <a:lnSpc>
                <a:spcPct val="150000"/>
              </a:lnSpc>
              <a:spcBef>
                <a:spcPct val="0"/>
              </a:spcBef>
              <a:spcAft>
                <a:spcPct val="0"/>
              </a:spcAft>
              <a:buNone/>
            </a:pPr>
            <a:r>
              <a:rPr lang="en-GB" sz="1200" b="1" dirty="0">
                <a:solidFill>
                  <a:srgbClr val="C00000"/>
                </a:solidFill>
                <a:latin typeface="Gill Sans MT" panose="020B0502020104020203" pitchFamily="34" charset="77"/>
              </a:rPr>
              <a:t>Our ways of working</a:t>
            </a:r>
          </a:p>
          <a:p>
            <a:pPr marL="0" lvl="0" indent="0" algn="just" defTabSz="914400" eaLnBrk="0" fontAlgn="base" hangingPunct="0">
              <a:lnSpc>
                <a:spcPct val="150000"/>
              </a:lnSpc>
              <a:spcBef>
                <a:spcPct val="0"/>
              </a:spcBef>
              <a:spcAft>
                <a:spcPct val="0"/>
              </a:spcAft>
              <a:buNone/>
            </a:pPr>
            <a:endParaRPr lang="en-GB" sz="1200" dirty="0">
              <a:solidFill>
                <a:srgbClr val="C00000"/>
              </a:solidFill>
              <a:latin typeface="Gill Sans MT" panose="020B0502020104020203" pitchFamily="34" charset="77"/>
            </a:endParaRPr>
          </a:p>
          <a:p>
            <a:pPr algn="just" defTabSz="914400" eaLnBrk="0" fontAlgn="base" hangingPunct="0">
              <a:lnSpc>
                <a:spcPct val="150000"/>
              </a:lnSpc>
              <a:spcBef>
                <a:spcPct val="0"/>
              </a:spcBef>
              <a:spcAft>
                <a:spcPct val="0"/>
              </a:spcAft>
            </a:pPr>
            <a:r>
              <a:rPr lang="en-GB" sz="1200" dirty="0">
                <a:latin typeface="Gill Sans MT" panose="020B0502020104020203" pitchFamily="34" charset="77"/>
              </a:rPr>
              <a:t>Schools sign up to our ‘Mission, Vision and Values’ and collaborative ways of working.</a:t>
            </a:r>
          </a:p>
          <a:p>
            <a:pPr algn="just" defTabSz="914400" eaLnBrk="0" fontAlgn="base" hangingPunct="0">
              <a:lnSpc>
                <a:spcPct val="150000"/>
              </a:lnSpc>
              <a:spcBef>
                <a:spcPct val="0"/>
              </a:spcBef>
              <a:spcAft>
                <a:spcPct val="0"/>
              </a:spcAft>
            </a:pPr>
            <a:r>
              <a:rPr lang="en-GB" sz="1200" dirty="0">
                <a:latin typeface="Gill Sans MT" panose="020B0502020104020203" pitchFamily="34" charset="77"/>
              </a:rPr>
              <a:t>Schools collaborate ‘in partnership for excellence with TSAT.’</a:t>
            </a:r>
          </a:p>
          <a:p>
            <a:pPr algn="just" defTabSz="914400" eaLnBrk="0" fontAlgn="base" hangingPunct="0">
              <a:lnSpc>
                <a:spcPct val="150000"/>
              </a:lnSpc>
              <a:spcBef>
                <a:spcPct val="0"/>
              </a:spcBef>
              <a:spcAft>
                <a:spcPct val="0"/>
              </a:spcAft>
            </a:pPr>
            <a:r>
              <a:rPr lang="en-GB" sz="1200" dirty="0">
                <a:latin typeface="Gill Sans MT" panose="020B0502020104020203" pitchFamily="34" charset="77"/>
              </a:rPr>
              <a:t>Each has something to bring to the table and can lead on this.</a:t>
            </a:r>
          </a:p>
          <a:p>
            <a:pPr algn="just" defTabSz="914400" eaLnBrk="0" fontAlgn="base" hangingPunct="0">
              <a:lnSpc>
                <a:spcPct val="150000"/>
              </a:lnSpc>
              <a:spcBef>
                <a:spcPct val="0"/>
              </a:spcBef>
              <a:spcAft>
                <a:spcPct val="0"/>
              </a:spcAft>
            </a:pPr>
            <a:r>
              <a:rPr lang="en-GB" sz="1200" dirty="0">
                <a:latin typeface="Gill Sans MT" panose="020B0502020104020203" pitchFamily="34" charset="77"/>
              </a:rPr>
              <a:t>Schools retain their identity and are part of something special. </a:t>
            </a:r>
          </a:p>
          <a:p>
            <a:pPr algn="just" defTabSz="914400" eaLnBrk="0" fontAlgn="base" hangingPunct="0">
              <a:lnSpc>
                <a:spcPct val="150000"/>
              </a:lnSpc>
              <a:spcBef>
                <a:spcPct val="0"/>
              </a:spcBef>
              <a:spcAft>
                <a:spcPct val="0"/>
              </a:spcAft>
            </a:pPr>
            <a:r>
              <a:rPr lang="en-GB" sz="1200" dirty="0">
                <a:latin typeface="Gill Sans MT" panose="020B0502020104020203" pitchFamily="34" charset="77"/>
              </a:rPr>
              <a:t>Differentiated solutions according to support needs.</a:t>
            </a:r>
          </a:p>
          <a:p>
            <a:pPr algn="just" defTabSz="914400" eaLnBrk="0" fontAlgn="base" hangingPunct="0">
              <a:lnSpc>
                <a:spcPct val="150000"/>
              </a:lnSpc>
              <a:spcBef>
                <a:spcPct val="0"/>
              </a:spcBef>
              <a:spcAft>
                <a:spcPct val="0"/>
              </a:spcAft>
            </a:pPr>
            <a:r>
              <a:rPr lang="en-GB" sz="1200" dirty="0">
                <a:latin typeface="Gill Sans MT" panose="020B0502020104020203" pitchFamily="34" charset="77"/>
              </a:rPr>
              <a:t>Mentoring, coaching, directing.</a:t>
            </a:r>
          </a:p>
          <a:p>
            <a:pPr algn="just" defTabSz="914400" eaLnBrk="0" fontAlgn="base" hangingPunct="0">
              <a:lnSpc>
                <a:spcPct val="150000"/>
              </a:lnSpc>
              <a:spcBef>
                <a:spcPct val="0"/>
              </a:spcBef>
              <a:spcAft>
                <a:spcPct val="0"/>
              </a:spcAft>
            </a:pPr>
            <a:r>
              <a:rPr lang="en-GB" sz="1200" dirty="0">
                <a:latin typeface="Gill Sans MT" panose="020B0502020104020203" pitchFamily="34" charset="77"/>
              </a:rPr>
              <a:t>A clear </a:t>
            </a:r>
            <a:r>
              <a:rPr lang="en-GB" sz="1200" dirty="0">
                <a:latin typeface="Gill Sans MT" panose="020B0502020104020203" pitchFamily="34" charset="77"/>
                <a:hlinkClick r:id="rId3"/>
              </a:rPr>
              <a:t>scheme of delegation </a:t>
            </a:r>
            <a:r>
              <a:rPr lang="en-GB" sz="1200" dirty="0">
                <a:latin typeface="Gill Sans MT" panose="020B0502020104020203" pitchFamily="34" charset="77"/>
              </a:rPr>
              <a:t>and decision making to ensure that all our children get the best educational experience.</a:t>
            </a:r>
            <a:endParaRPr lang="en-GB" altLang="en-US" sz="1200" b="1" dirty="0">
              <a:solidFill>
                <a:srgbClr val="C00000"/>
              </a:solidFill>
              <a:latin typeface="Gill Sans MT" panose="020B0502020104020203" pitchFamily="34" charset="77"/>
              <a:cs typeface="Times New Roman" panose="02020603050405020304" pitchFamily="18" charset="0"/>
            </a:endParaRPr>
          </a:p>
          <a:p>
            <a:pPr marL="0" lvl="0" indent="0" algn="just" defTabSz="914400" eaLnBrk="0" fontAlgn="base" hangingPunct="0">
              <a:spcBef>
                <a:spcPct val="0"/>
              </a:spcBef>
              <a:spcAft>
                <a:spcPct val="0"/>
              </a:spcAft>
              <a:buNone/>
            </a:pPr>
            <a:endParaRPr lang="en-GB" altLang="en-US" sz="1200" b="1" dirty="0">
              <a:solidFill>
                <a:srgbClr val="C00000"/>
              </a:solidFill>
              <a:latin typeface="Gill Sans MT" panose="020B0502020104020203" pitchFamily="34" charset="0"/>
              <a:cs typeface="Times New Roman" panose="02020603050405020304" pitchFamily="18" charset="0"/>
            </a:endParaRPr>
          </a:p>
          <a:p>
            <a:pPr marL="0" indent="0">
              <a:buNone/>
            </a:pPr>
            <a:r>
              <a:rPr lang="en-GB" sz="1200" dirty="0">
                <a:latin typeface="Gill Sans MT" panose="020B0502020104020203" pitchFamily="34" charset="0"/>
              </a:rPr>
              <a:t>For further information please visit the Trust website:  </a:t>
            </a:r>
            <a:r>
              <a:rPr lang="en-GB" sz="1200" dirty="0">
                <a:latin typeface="Gill Sans MT" panose="020B0502020104020203" pitchFamily="34" charset="0"/>
                <a:hlinkClick r:id="rId4"/>
              </a:rPr>
              <a:t>TSAT - Home (taptontrust.org.uk)</a:t>
            </a:r>
            <a:endParaRPr lang="en-GB" sz="1200" dirty="0">
              <a:latin typeface="Gill Sans MT" panose="020B0502020104020203" pitchFamily="34" charset="0"/>
            </a:endParaRPr>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p:txBody>
      </p:sp>
    </p:spTree>
    <p:extLst>
      <p:ext uri="{BB962C8B-B14F-4D97-AF65-F5344CB8AC3E}">
        <p14:creationId xmlns:p14="http://schemas.microsoft.com/office/powerpoint/2010/main" val="17271702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9475" y="939444"/>
            <a:ext cx="6379049" cy="8859649"/>
          </a:xfrm>
        </p:spPr>
        <p:txBody>
          <a:bodyPr vert="horz" lIns="91440" tIns="45720" rIns="91440" bIns="45720" rtlCol="0" anchor="t">
            <a:normAutofit fontScale="25000" lnSpcReduction="20000"/>
          </a:bodyPr>
          <a:lstStyle/>
          <a:p>
            <a:pPr marL="0" indent="0" algn="just">
              <a:lnSpc>
                <a:spcPct val="170000"/>
              </a:lnSpc>
              <a:spcBef>
                <a:spcPts val="0"/>
              </a:spcBef>
              <a:buNone/>
            </a:pPr>
            <a:r>
              <a:rPr lang="en-GB" sz="4800" dirty="0">
                <a:latin typeface="Gill Sans MT" panose="020B0502020104020203" pitchFamily="34" charset="0"/>
              </a:rPr>
              <a:t>Our five primary and four secondary schools work in close partnership with the aim of realising the life chances and dreams of every child and becoming an outstanding Trust.</a:t>
            </a:r>
          </a:p>
          <a:p>
            <a:pPr marL="0" indent="0" algn="just">
              <a:lnSpc>
                <a:spcPct val="170000"/>
              </a:lnSpc>
              <a:spcBef>
                <a:spcPts val="0"/>
              </a:spcBef>
              <a:buNone/>
            </a:pPr>
            <a:endParaRPr lang="en-GB" sz="4800" b="1" dirty="0">
              <a:latin typeface="Gill Sans MT" panose="020B0502020104020203" pitchFamily="34" charset="0"/>
            </a:endParaRPr>
          </a:p>
          <a:p>
            <a:pPr marL="0" indent="0" algn="just">
              <a:lnSpc>
                <a:spcPct val="170000"/>
              </a:lnSpc>
              <a:spcBef>
                <a:spcPts val="0"/>
              </a:spcBef>
              <a:buNone/>
            </a:pPr>
            <a:r>
              <a:rPr lang="en-GB" sz="4800" dirty="0">
                <a:latin typeface="Gill Sans MT"/>
              </a:rPr>
              <a:t>Each of our schools has its own distinctive character, reflecting the local community it serves. Children joining us have a broad range of abilities and social backgrounds. We recognise and celebrate different aptitudes and interests and believe that everyone can develop through dedication and hard work, leaving our schools fully prepared for successful lives.</a:t>
            </a:r>
          </a:p>
          <a:p>
            <a:pPr marL="0" indent="0" algn="just">
              <a:lnSpc>
                <a:spcPct val="170000"/>
              </a:lnSpc>
              <a:spcBef>
                <a:spcPts val="0"/>
              </a:spcBef>
              <a:buNone/>
            </a:pPr>
            <a:endParaRPr lang="en-GB" sz="4800" dirty="0">
              <a:latin typeface="Gill Sans MT" panose="020B0502020104020203" pitchFamily="34" charset="0"/>
            </a:endParaRPr>
          </a:p>
          <a:p>
            <a:pPr marL="0" indent="0" algn="just">
              <a:lnSpc>
                <a:spcPct val="170000"/>
              </a:lnSpc>
              <a:spcBef>
                <a:spcPts val="0"/>
              </a:spcBef>
              <a:buNone/>
            </a:pPr>
            <a:r>
              <a:rPr lang="en-GB" sz="4800" b="1" dirty="0">
                <a:solidFill>
                  <a:srgbClr val="C00000"/>
                </a:solidFill>
                <a:latin typeface="Gill Sans MT" panose="020B0502020104020203" pitchFamily="34" charset="0"/>
              </a:rPr>
              <a:t>Primary Education</a:t>
            </a:r>
            <a:endParaRPr lang="en-GB" sz="4800" dirty="0">
              <a:solidFill>
                <a:srgbClr val="C00000"/>
              </a:solidFill>
              <a:latin typeface="Gill Sans MT" panose="020B0502020104020203" pitchFamily="34" charset="0"/>
            </a:endParaRPr>
          </a:p>
          <a:p>
            <a:pPr marL="0" indent="0" algn="just">
              <a:lnSpc>
                <a:spcPct val="170000"/>
              </a:lnSpc>
              <a:spcBef>
                <a:spcPts val="0"/>
              </a:spcBef>
              <a:buNone/>
            </a:pPr>
            <a:r>
              <a:rPr lang="en-GB" sz="4800" dirty="0">
                <a:latin typeface="Gill Sans MT" panose="020B0502020104020203" pitchFamily="34" charset="0"/>
              </a:rPr>
              <a:t>Each of our primary schools are Ofsted rated ‘Good’ giving our children an excellent start to their education and preparing them fully for their secondary transition.</a:t>
            </a:r>
          </a:p>
          <a:p>
            <a:pPr marL="0" indent="0" algn="just">
              <a:lnSpc>
                <a:spcPct val="170000"/>
              </a:lnSpc>
              <a:spcBef>
                <a:spcPts val="0"/>
              </a:spcBef>
              <a:buNone/>
            </a:pPr>
            <a:r>
              <a:rPr lang="en-GB" sz="4800" dirty="0">
                <a:latin typeface="Gill Sans MT" panose="020B0502020104020203" pitchFamily="34" charset="0"/>
                <a:hlinkClick r:id="rId3"/>
              </a:rPr>
              <a:t>Primary Education</a:t>
            </a:r>
            <a:r>
              <a:rPr lang="en-GB" sz="4800" dirty="0">
                <a:latin typeface="Gill Sans MT" panose="020B0502020104020203" pitchFamily="34" charset="0"/>
              </a:rPr>
              <a:t> </a:t>
            </a:r>
          </a:p>
          <a:p>
            <a:pPr marL="0" indent="0" algn="just">
              <a:lnSpc>
                <a:spcPct val="170000"/>
              </a:lnSpc>
              <a:spcBef>
                <a:spcPts val="0"/>
              </a:spcBef>
              <a:buNone/>
            </a:pPr>
            <a:endParaRPr lang="en-GB" sz="4800" dirty="0">
              <a:latin typeface="Gill Sans MT" panose="020B0502020104020203" pitchFamily="34" charset="0"/>
            </a:endParaRPr>
          </a:p>
          <a:p>
            <a:pPr marL="0" indent="0" algn="just">
              <a:lnSpc>
                <a:spcPct val="170000"/>
              </a:lnSpc>
              <a:spcBef>
                <a:spcPts val="0"/>
              </a:spcBef>
              <a:buNone/>
            </a:pPr>
            <a:r>
              <a:rPr lang="en-GB" sz="4800" b="1" dirty="0">
                <a:solidFill>
                  <a:srgbClr val="C00000"/>
                </a:solidFill>
                <a:latin typeface="Gill Sans MT" panose="020B0502020104020203" pitchFamily="34" charset="0"/>
              </a:rPr>
              <a:t>Secondary Education</a:t>
            </a:r>
          </a:p>
          <a:p>
            <a:pPr marL="0" indent="0" algn="just">
              <a:lnSpc>
                <a:spcPct val="170000"/>
              </a:lnSpc>
              <a:spcBef>
                <a:spcPts val="0"/>
              </a:spcBef>
              <a:buNone/>
            </a:pPr>
            <a:r>
              <a:rPr lang="en-GB" sz="4800" dirty="0">
                <a:latin typeface="Gill Sans MT" panose="020B0502020104020203" pitchFamily="34" charset="0"/>
              </a:rPr>
              <a:t>Our secondary schools work in close collaboration to further develop our curriculum and outcomes.</a:t>
            </a:r>
          </a:p>
          <a:p>
            <a:pPr marL="0" indent="0" algn="just">
              <a:lnSpc>
                <a:spcPct val="170000"/>
              </a:lnSpc>
              <a:spcBef>
                <a:spcPts val="0"/>
              </a:spcBef>
              <a:buNone/>
            </a:pPr>
            <a:r>
              <a:rPr lang="en-GB" sz="4800" dirty="0">
                <a:latin typeface="Gill Sans MT" panose="020B0502020104020203" pitchFamily="34" charset="0"/>
              </a:rPr>
              <a:t>Our sixth form provision is Ofsted rated ‘Good’ or ‘Outstanding’</a:t>
            </a:r>
          </a:p>
          <a:p>
            <a:pPr marL="0" indent="0" algn="just">
              <a:lnSpc>
                <a:spcPct val="170000"/>
              </a:lnSpc>
              <a:spcBef>
                <a:spcPts val="0"/>
              </a:spcBef>
              <a:buNone/>
            </a:pPr>
            <a:r>
              <a:rPr lang="en-GB" sz="4800" dirty="0">
                <a:latin typeface="Gill Sans MT" panose="020B0502020104020203" pitchFamily="34" charset="0"/>
                <a:hlinkClick r:id="rId4"/>
              </a:rPr>
              <a:t>Secondary Education</a:t>
            </a:r>
            <a:endParaRPr lang="en-GB" sz="4800" dirty="0">
              <a:latin typeface="Gill Sans MT" panose="020B0502020104020203" pitchFamily="34" charset="0"/>
            </a:endParaRPr>
          </a:p>
          <a:p>
            <a:pPr marL="0" indent="0" algn="just">
              <a:lnSpc>
                <a:spcPct val="170000"/>
              </a:lnSpc>
              <a:spcBef>
                <a:spcPts val="0"/>
              </a:spcBef>
              <a:buNone/>
            </a:pPr>
            <a:endParaRPr lang="en-GB" sz="4800" dirty="0">
              <a:latin typeface="Gill Sans MT" panose="020B0502020104020203" pitchFamily="34" charset="0"/>
            </a:endParaRPr>
          </a:p>
          <a:p>
            <a:pPr marL="0" indent="0" algn="just">
              <a:lnSpc>
                <a:spcPct val="170000"/>
              </a:lnSpc>
              <a:spcBef>
                <a:spcPts val="0"/>
              </a:spcBef>
              <a:buNone/>
            </a:pPr>
            <a:r>
              <a:rPr lang="en-GB" sz="4800" b="1" dirty="0">
                <a:solidFill>
                  <a:srgbClr val="C00000"/>
                </a:solidFill>
                <a:latin typeface="Gill Sans MT" panose="020B0502020104020203" pitchFamily="34" charset="0"/>
              </a:rPr>
              <a:t>Central Services</a:t>
            </a:r>
          </a:p>
          <a:p>
            <a:pPr marL="0" indent="0" algn="just">
              <a:lnSpc>
                <a:spcPct val="170000"/>
              </a:lnSpc>
              <a:spcBef>
                <a:spcPts val="0"/>
              </a:spcBef>
              <a:buNone/>
            </a:pPr>
            <a:r>
              <a:rPr lang="en-GB" sz="4800" dirty="0">
                <a:latin typeface="Gill Sans MT"/>
              </a:rPr>
              <a:t>Our support staff are highly valued and we offer a range of central services to our schools to enable them to concentrate on outstanding teaching, high quality learning and effective support for individual needs. Services include:</a:t>
            </a:r>
          </a:p>
          <a:p>
            <a:pPr marL="0" indent="0" algn="just">
              <a:lnSpc>
                <a:spcPct val="170000"/>
              </a:lnSpc>
              <a:spcBef>
                <a:spcPts val="0"/>
              </a:spcBef>
              <a:buNone/>
            </a:pPr>
            <a:endParaRPr lang="en-GB" sz="4800" dirty="0">
              <a:latin typeface="Gill Sans MT" panose="020B0502020104020203" pitchFamily="34" charset="0"/>
            </a:endParaRPr>
          </a:p>
          <a:p>
            <a:pPr algn="just">
              <a:lnSpc>
                <a:spcPct val="170000"/>
              </a:lnSpc>
              <a:spcBef>
                <a:spcPts val="0"/>
              </a:spcBef>
            </a:pPr>
            <a:r>
              <a:rPr lang="en-GB" sz="4800" dirty="0">
                <a:latin typeface="Gill Sans MT" panose="020B0502020104020203" pitchFamily="34" charset="0"/>
              </a:rPr>
              <a:t>Catering</a:t>
            </a:r>
          </a:p>
          <a:p>
            <a:pPr algn="just">
              <a:lnSpc>
                <a:spcPct val="170000"/>
              </a:lnSpc>
              <a:spcBef>
                <a:spcPts val="0"/>
              </a:spcBef>
            </a:pPr>
            <a:r>
              <a:rPr lang="en-GB" sz="4800" dirty="0">
                <a:latin typeface="Gill Sans MT" panose="020B0502020104020203" pitchFamily="34" charset="0"/>
              </a:rPr>
              <a:t>Communications and Marketing</a:t>
            </a:r>
          </a:p>
          <a:p>
            <a:pPr algn="just">
              <a:lnSpc>
                <a:spcPct val="170000"/>
              </a:lnSpc>
              <a:spcBef>
                <a:spcPts val="0"/>
              </a:spcBef>
            </a:pPr>
            <a:r>
              <a:rPr lang="en-GB" sz="4800" dirty="0">
                <a:latin typeface="Gill Sans MT" panose="020B0502020104020203" pitchFamily="34" charset="0"/>
              </a:rPr>
              <a:t>Facilities</a:t>
            </a:r>
          </a:p>
          <a:p>
            <a:pPr algn="just">
              <a:lnSpc>
                <a:spcPct val="170000"/>
              </a:lnSpc>
              <a:spcBef>
                <a:spcPts val="0"/>
              </a:spcBef>
            </a:pPr>
            <a:r>
              <a:rPr lang="en-GB" sz="4800" dirty="0">
                <a:latin typeface="Gill Sans MT" panose="020B0502020104020203" pitchFamily="34" charset="0"/>
              </a:rPr>
              <a:t>Finance</a:t>
            </a:r>
          </a:p>
          <a:p>
            <a:pPr algn="just">
              <a:lnSpc>
                <a:spcPct val="170000"/>
              </a:lnSpc>
              <a:spcBef>
                <a:spcPts val="0"/>
              </a:spcBef>
            </a:pPr>
            <a:r>
              <a:rPr lang="en-GB" sz="4800" dirty="0">
                <a:latin typeface="Gill Sans MT" panose="020B0502020104020203" pitchFamily="34" charset="0"/>
              </a:rPr>
              <a:t>Governance</a:t>
            </a:r>
          </a:p>
          <a:p>
            <a:pPr algn="just">
              <a:lnSpc>
                <a:spcPct val="170000"/>
              </a:lnSpc>
              <a:spcBef>
                <a:spcPts val="0"/>
              </a:spcBef>
            </a:pPr>
            <a:r>
              <a:rPr lang="en-GB" sz="4800" dirty="0">
                <a:latin typeface="Gill Sans MT" panose="020B0502020104020203" pitchFamily="34" charset="0"/>
              </a:rPr>
              <a:t>HR</a:t>
            </a:r>
          </a:p>
          <a:p>
            <a:pPr algn="just">
              <a:lnSpc>
                <a:spcPct val="170000"/>
              </a:lnSpc>
              <a:spcBef>
                <a:spcPts val="0"/>
              </a:spcBef>
            </a:pPr>
            <a:r>
              <a:rPr lang="en-GB" sz="4800" dirty="0">
                <a:latin typeface="Gill Sans MT" panose="020B0502020104020203" pitchFamily="34" charset="0"/>
              </a:rPr>
              <a:t>IT</a:t>
            </a:r>
          </a:p>
          <a:p>
            <a:pPr algn="just">
              <a:lnSpc>
                <a:spcPct val="170000"/>
              </a:lnSpc>
              <a:spcBef>
                <a:spcPts val="0"/>
              </a:spcBef>
            </a:pPr>
            <a:r>
              <a:rPr lang="en-GB" sz="4800" dirty="0">
                <a:latin typeface="Gill Sans MT" panose="020B0502020104020203" pitchFamily="34" charset="0"/>
              </a:rPr>
              <a:t>School Improvement.</a:t>
            </a:r>
          </a:p>
          <a:p>
            <a:pPr marL="0" indent="0" algn="just">
              <a:buNone/>
            </a:pPr>
            <a:endParaRPr lang="en-GB" sz="1700" dirty="0">
              <a:latin typeface="Gill Sans MT" panose="020B0502020104020203" pitchFamily="34" charset="0"/>
            </a:endParaRPr>
          </a:p>
          <a:p>
            <a:pPr marL="0" indent="0" algn="just">
              <a:buNone/>
            </a:pPr>
            <a:endParaRPr lang="en-GB" sz="1200" dirty="0">
              <a:latin typeface="Gill Sans MT" panose="020B0502020104020203" pitchFamily="34" charset="0"/>
            </a:endParaRPr>
          </a:p>
          <a:p>
            <a:pPr marL="0" indent="0" algn="just">
              <a:buNone/>
            </a:pPr>
            <a:endParaRPr lang="en-GB" sz="1200" dirty="0">
              <a:latin typeface="Gill Sans MT" panose="020B0502020104020203" pitchFamily="34" charset="0"/>
            </a:endParaRPr>
          </a:p>
          <a:p>
            <a:pPr marL="0" indent="0" algn="just">
              <a:buNone/>
            </a:pPr>
            <a:endParaRPr lang="en-GB" sz="1200" b="1" dirty="0">
              <a:latin typeface="Gill Sans MT" panose="020B0502020104020203" pitchFamily="34" charset="0"/>
            </a:endParaRPr>
          </a:p>
          <a:p>
            <a:pPr marL="0" indent="0" algn="just">
              <a:buNone/>
            </a:pPr>
            <a:endParaRPr lang="en-GB" sz="1200" b="1" dirty="0">
              <a:latin typeface="Gill Sans MT" panose="020B0502020104020203" pitchFamily="34" charset="0"/>
            </a:endParaRPr>
          </a:p>
        </p:txBody>
      </p:sp>
      <p:sp>
        <p:nvSpPr>
          <p:cNvPr id="2" name="Title 1"/>
          <p:cNvSpPr>
            <a:spLocks noGrp="1"/>
          </p:cNvSpPr>
          <p:nvPr>
            <p:ph type="title"/>
          </p:nvPr>
        </p:nvSpPr>
        <p:spPr>
          <a:xfrm>
            <a:off x="239476" y="0"/>
            <a:ext cx="5915025" cy="939445"/>
          </a:xfrm>
        </p:spPr>
        <p:txBody>
          <a:bodyPr>
            <a:normAutofit/>
          </a:bodyPr>
          <a:lstStyle/>
          <a:p>
            <a:r>
              <a:rPr lang="en-GB" sz="4500" dirty="0">
                <a:solidFill>
                  <a:srgbClr val="C00000"/>
                </a:solidFill>
                <a:latin typeface="Gill Sans MT"/>
              </a:rPr>
              <a:t>Our Schools </a:t>
            </a:r>
          </a:p>
        </p:txBody>
      </p:sp>
    </p:spTree>
    <p:extLst>
      <p:ext uri="{BB962C8B-B14F-4D97-AF65-F5344CB8AC3E}">
        <p14:creationId xmlns:p14="http://schemas.microsoft.com/office/powerpoint/2010/main" val="38524301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294" y="25923"/>
            <a:ext cx="5915025" cy="939445"/>
          </a:xfrm>
        </p:spPr>
        <p:txBody>
          <a:bodyPr>
            <a:normAutofit/>
          </a:bodyPr>
          <a:lstStyle/>
          <a:p>
            <a:r>
              <a:rPr lang="en-GB" sz="4500" dirty="0">
                <a:solidFill>
                  <a:srgbClr val="C00000"/>
                </a:solidFill>
                <a:latin typeface="Gill Sans MT" panose="020B0502020104020203" pitchFamily="34" charset="0"/>
              </a:rPr>
              <a:t>The Role</a:t>
            </a:r>
          </a:p>
        </p:txBody>
      </p:sp>
      <p:sp>
        <p:nvSpPr>
          <p:cNvPr id="3" name="Content Placeholder 2"/>
          <p:cNvSpPr>
            <a:spLocks noGrp="1"/>
          </p:cNvSpPr>
          <p:nvPr>
            <p:ph idx="1"/>
          </p:nvPr>
        </p:nvSpPr>
        <p:spPr>
          <a:xfrm>
            <a:off x="225830" y="965368"/>
            <a:ext cx="6447926" cy="8724732"/>
          </a:xfrm>
        </p:spPr>
        <p:txBody>
          <a:bodyPr vert="horz" lIns="91440" tIns="45720" rIns="91440" bIns="45720" rtlCol="0" anchor="t">
            <a:normAutofit/>
          </a:bodyPr>
          <a:lstStyle/>
          <a:p>
            <a:pPr marL="0" indent="0">
              <a:lnSpc>
                <a:spcPct val="150000"/>
              </a:lnSpc>
              <a:buNone/>
            </a:pPr>
            <a:endParaRPr lang="en-GB" sz="1200" dirty="0">
              <a:latin typeface="Gill Sans MT"/>
            </a:endParaRPr>
          </a:p>
          <a:p>
            <a:pPr marL="0" indent="0">
              <a:lnSpc>
                <a:spcPct val="150000"/>
              </a:lnSpc>
              <a:buNone/>
            </a:pPr>
            <a:r>
              <a:rPr lang="en-GB" sz="1200" dirty="0">
                <a:latin typeface="Gill Sans MT"/>
              </a:rPr>
              <a:t>We are seeking to appoint a </a:t>
            </a:r>
            <a:r>
              <a:rPr lang="en-GB" sz="1200">
                <a:latin typeface="Gill Sans MT"/>
              </a:rPr>
              <a:t>Trust Facilities </a:t>
            </a:r>
            <a:r>
              <a:rPr lang="en-GB" sz="1200" dirty="0">
                <a:latin typeface="Gill Sans MT"/>
              </a:rPr>
              <a:t>Manager to join the Trust, to support and advise the Trust and its schools on all aspects of facilities, health and safety and environmental management.</a:t>
            </a:r>
          </a:p>
          <a:p>
            <a:pPr marL="0" indent="0">
              <a:lnSpc>
                <a:spcPct val="150000"/>
              </a:lnSpc>
              <a:buNone/>
            </a:pPr>
            <a:r>
              <a:rPr lang="en-GB" sz="1200" dirty="0">
                <a:latin typeface="Gill Sans MT"/>
              </a:rPr>
              <a:t>This role will play an active part in supporting our two PFI schools which are part of the Trust and supporting the onboarding process of Tapton School from PFI into the Trust. </a:t>
            </a:r>
          </a:p>
          <a:p>
            <a:pPr marL="0" indent="0" algn="just">
              <a:lnSpc>
                <a:spcPct val="150000"/>
              </a:lnSpc>
              <a:buNone/>
            </a:pPr>
            <a:endParaRPr lang="en-GB" sz="1400" dirty="0">
              <a:latin typeface="Gill Sans MT"/>
            </a:endParaRPr>
          </a:p>
          <a:p>
            <a:pPr marL="0" indent="0" algn="just">
              <a:lnSpc>
                <a:spcPct val="150000"/>
              </a:lnSpc>
              <a:buNone/>
            </a:pPr>
            <a:endParaRPr lang="en-GB" sz="1400" dirty="0">
              <a:latin typeface="Gill Sans MT"/>
            </a:endParaRPr>
          </a:p>
          <a:p>
            <a:pPr marL="0" indent="0" algn="just">
              <a:lnSpc>
                <a:spcPct val="150000"/>
              </a:lnSpc>
              <a:buNone/>
            </a:pPr>
            <a:endParaRPr lang="en-GB" sz="1400" dirty="0">
              <a:latin typeface="Gill Sans MT" panose="020B0502020104020203" pitchFamily="34" charset="0"/>
            </a:endParaRPr>
          </a:p>
          <a:p>
            <a:pPr marL="0" indent="0">
              <a:buNone/>
            </a:pPr>
            <a:endParaRPr lang="en-GB" sz="1400" dirty="0">
              <a:latin typeface="Gill Sans MT" panose="020B0502020104020203" pitchFamily="34" charset="0"/>
            </a:endParaRPr>
          </a:p>
          <a:p>
            <a:pPr marL="0" indent="0" algn="just">
              <a:buNone/>
            </a:pPr>
            <a:endParaRPr lang="en-GB" dirty="0"/>
          </a:p>
        </p:txBody>
      </p:sp>
      <p:graphicFrame>
        <p:nvGraphicFramePr>
          <p:cNvPr id="5" name="Table 4"/>
          <p:cNvGraphicFramePr>
            <a:graphicFrameLocks noGrp="1"/>
          </p:cNvGraphicFramePr>
          <p:nvPr>
            <p:extLst>
              <p:ext uri="{D42A27DB-BD31-4B8C-83A1-F6EECF244321}">
                <p14:modId xmlns:p14="http://schemas.microsoft.com/office/powerpoint/2010/main" val="3024897323"/>
              </p:ext>
            </p:extLst>
          </p:nvPr>
        </p:nvGraphicFramePr>
        <p:xfrm>
          <a:off x="492280" y="3721100"/>
          <a:ext cx="5915026" cy="4546420"/>
        </p:xfrm>
        <a:graphic>
          <a:graphicData uri="http://schemas.openxmlformats.org/drawingml/2006/table">
            <a:tbl>
              <a:tblPr firstRow="1" bandRow="1">
                <a:tableStyleId>{8A107856-5554-42FB-B03E-39F5DBC370BA}</a:tableStyleId>
              </a:tblPr>
              <a:tblGrid>
                <a:gridCol w="2957513">
                  <a:extLst>
                    <a:ext uri="{9D8B030D-6E8A-4147-A177-3AD203B41FA5}">
                      <a16:colId xmlns:a16="http://schemas.microsoft.com/office/drawing/2014/main" val="2426331142"/>
                    </a:ext>
                  </a:extLst>
                </a:gridCol>
                <a:gridCol w="2957513">
                  <a:extLst>
                    <a:ext uri="{9D8B030D-6E8A-4147-A177-3AD203B41FA5}">
                      <a16:colId xmlns:a16="http://schemas.microsoft.com/office/drawing/2014/main" val="685231551"/>
                    </a:ext>
                  </a:extLst>
                </a:gridCol>
              </a:tblGrid>
              <a:tr h="592431">
                <a:tc>
                  <a:txBody>
                    <a:bodyPr/>
                    <a:lstStyle/>
                    <a:p>
                      <a:r>
                        <a:rPr lang="en-GB" sz="1400" dirty="0">
                          <a:latin typeface="Gill Sans MT" panose="020B0502020104020203" pitchFamily="34" charset="0"/>
                        </a:rPr>
                        <a:t>Salary Range:</a:t>
                      </a:r>
                    </a:p>
                  </a:txBody>
                  <a:tcPr/>
                </a:tc>
                <a:tc>
                  <a:txBody>
                    <a:bodyPr/>
                    <a:lstStyle/>
                    <a:p>
                      <a:r>
                        <a:rPr lang="en-GB" sz="1350" b="0" i="0" kern="1200" dirty="0">
                          <a:solidFill>
                            <a:schemeClr val="dk1"/>
                          </a:solidFill>
                          <a:effectLst/>
                          <a:latin typeface="Gill Sans MT"/>
                          <a:ea typeface="+mn-ea"/>
                          <a:cs typeface="+mn-cs"/>
                        </a:rPr>
                        <a:t>Grade 8 (£40,221 - £43,421) plus national pay rise on 01/04/2024</a:t>
                      </a:r>
                    </a:p>
                  </a:txBody>
                  <a:tcPr/>
                </a:tc>
                <a:extLst>
                  <a:ext uri="{0D108BD9-81ED-4DB2-BD59-A6C34878D82A}">
                    <a16:rowId xmlns:a16="http://schemas.microsoft.com/office/drawing/2014/main" val="1148463834"/>
                  </a:ext>
                </a:extLst>
              </a:tr>
              <a:tr h="413464">
                <a:tc>
                  <a:txBody>
                    <a:bodyPr/>
                    <a:lstStyle/>
                    <a:p>
                      <a:r>
                        <a:rPr lang="en-GB" sz="1400" b="1" dirty="0">
                          <a:latin typeface="Gill Sans MT" panose="020B0502020104020203" pitchFamily="34" charset="0"/>
                        </a:rPr>
                        <a:t>Hours of Work</a:t>
                      </a:r>
                    </a:p>
                  </a:txBody>
                  <a:tcPr/>
                </a:tc>
                <a:tc>
                  <a:txBody>
                    <a:bodyPr/>
                    <a:lstStyle/>
                    <a:p>
                      <a:r>
                        <a:rPr lang="en-GB" sz="1400" dirty="0">
                          <a:latin typeface="Gill Sans MT"/>
                        </a:rPr>
                        <a:t>37 hours per week, 52 weeks per year.</a:t>
                      </a:r>
                    </a:p>
                    <a:p>
                      <a:endParaRPr lang="en-GB" sz="1200" dirty="0">
                        <a:latin typeface="Gill Sans MT"/>
                      </a:endParaRPr>
                    </a:p>
                  </a:txBody>
                  <a:tcPr/>
                </a:tc>
                <a:extLst>
                  <a:ext uri="{0D108BD9-81ED-4DB2-BD59-A6C34878D82A}">
                    <a16:rowId xmlns:a16="http://schemas.microsoft.com/office/drawing/2014/main" val="4191014609"/>
                  </a:ext>
                </a:extLst>
              </a:tr>
              <a:tr h="509749">
                <a:tc>
                  <a:txBody>
                    <a:bodyPr/>
                    <a:lstStyle/>
                    <a:p>
                      <a:r>
                        <a:rPr lang="en-GB" sz="1400" b="1" dirty="0">
                          <a:latin typeface="Gill Sans MT" panose="020B0502020104020203" pitchFamily="34" charset="0"/>
                        </a:rPr>
                        <a:t>Responsible To:</a:t>
                      </a:r>
                    </a:p>
                  </a:txBody>
                  <a:tcPr/>
                </a:tc>
                <a:tc>
                  <a:txBody>
                    <a:bodyPr/>
                    <a:lstStyle/>
                    <a:p>
                      <a:r>
                        <a:rPr lang="en-GB" sz="1400" dirty="0">
                          <a:latin typeface="Gill Sans MT" panose="020B0502020104020203" pitchFamily="34" charset="0"/>
                        </a:rPr>
                        <a:t>Director of Facilities and Estates</a:t>
                      </a:r>
                    </a:p>
                  </a:txBody>
                  <a:tcPr/>
                </a:tc>
                <a:extLst>
                  <a:ext uri="{0D108BD9-81ED-4DB2-BD59-A6C34878D82A}">
                    <a16:rowId xmlns:a16="http://schemas.microsoft.com/office/drawing/2014/main" val="163850786"/>
                  </a:ext>
                </a:extLst>
              </a:tr>
              <a:tr h="551540">
                <a:tc>
                  <a:txBody>
                    <a:bodyPr/>
                    <a:lstStyle/>
                    <a:p>
                      <a:r>
                        <a:rPr lang="en-GB" sz="1400" b="1" dirty="0">
                          <a:latin typeface="Gill Sans MT" panose="020B0502020104020203" pitchFamily="34" charset="0"/>
                        </a:rPr>
                        <a:t>Responsible For:</a:t>
                      </a:r>
                    </a:p>
                  </a:txBody>
                  <a:tcPr/>
                </a:tc>
                <a:tc>
                  <a:txBody>
                    <a:bodyPr/>
                    <a:lstStyle/>
                    <a:p>
                      <a:pPr marL="0" indent="0">
                        <a:buFont typeface="Arial" panose="020B0604020202020204" pitchFamily="34" charset="0"/>
                        <a:buNone/>
                      </a:pPr>
                      <a:r>
                        <a:rPr lang="en-GB" sz="1400" baseline="0" dirty="0">
                          <a:latin typeface="Gill Sans MT"/>
                        </a:rPr>
                        <a:t>Site-based Facilities Managers</a:t>
                      </a:r>
                      <a:endParaRPr lang="en-US" dirty="0"/>
                    </a:p>
                    <a:p>
                      <a:pPr marL="0" lvl="0" indent="0">
                        <a:buFont typeface="Arial" panose="020B0604020202020204" pitchFamily="34" charset="0"/>
                        <a:buNone/>
                      </a:pPr>
                      <a:r>
                        <a:rPr lang="en-GB" sz="1400" baseline="0" dirty="0">
                          <a:latin typeface="Gill Sans MT"/>
                        </a:rPr>
                        <a:t>Building Supervisors</a:t>
                      </a:r>
                      <a:endParaRPr lang="en-GB" dirty="0"/>
                    </a:p>
                    <a:p>
                      <a:pPr marL="0" indent="0">
                        <a:buFont typeface="Arial" panose="020B0604020202020204" pitchFamily="34" charset="0"/>
                        <a:buNone/>
                      </a:pPr>
                      <a:r>
                        <a:rPr lang="en-GB" sz="1400" baseline="0" dirty="0">
                          <a:latin typeface="Gill Sans MT"/>
                        </a:rPr>
                        <a:t>Cleaning teams</a:t>
                      </a:r>
                    </a:p>
                  </a:txBody>
                  <a:tcPr/>
                </a:tc>
                <a:extLst>
                  <a:ext uri="{0D108BD9-81ED-4DB2-BD59-A6C34878D82A}">
                    <a16:rowId xmlns:a16="http://schemas.microsoft.com/office/drawing/2014/main" val="3295302307"/>
                  </a:ext>
                </a:extLst>
              </a:tr>
              <a:tr h="1733148">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400" b="1" dirty="0">
                          <a:latin typeface="Gill Sans MT" panose="020B0502020104020203" pitchFamily="34" charset="0"/>
                        </a:rPr>
                        <a:t>Benefits:</a:t>
                      </a:r>
                    </a:p>
                    <a:p>
                      <a:endParaRPr lang="en-GB" sz="1400" b="1" dirty="0">
                        <a:latin typeface="Gill Sans MT" panose="020B0502020104020203" pitchFamily="34" charset="0"/>
                      </a:endParaRPr>
                    </a:p>
                  </a:txBody>
                  <a:tcPr/>
                </a:tc>
                <a:tc>
                  <a:txBody>
                    <a:bodyPr/>
                    <a:lstStyle/>
                    <a:p>
                      <a:pPr marL="285750" indent="-285750">
                        <a:buFont typeface="Arial" panose="020B0604020202020204" pitchFamily="34" charset="0"/>
                        <a:buChar char="•"/>
                      </a:pPr>
                      <a:r>
                        <a:rPr lang="en-GB" sz="1400" dirty="0">
                          <a:latin typeface="Gill Sans MT"/>
                        </a:rPr>
                        <a:t>Local Government Pension Scheme.</a:t>
                      </a:r>
                      <a:endParaRPr lang="en-GB" sz="1400" dirty="0">
                        <a:latin typeface="Gill Sans MT" panose="020B0502020104020203" pitchFamily="34" charset="0"/>
                      </a:endParaRPr>
                    </a:p>
                    <a:p>
                      <a:pPr marL="285750" indent="-285750">
                        <a:buFont typeface="Arial" panose="020B0604020202020204" pitchFamily="34" charset="0"/>
                        <a:buChar char="•"/>
                      </a:pPr>
                      <a:r>
                        <a:rPr lang="en-GB" sz="1400" dirty="0">
                          <a:latin typeface="Gill Sans MT"/>
                        </a:rPr>
                        <a:t>Salary</a:t>
                      </a:r>
                      <a:r>
                        <a:rPr lang="en-GB" sz="1400" baseline="0" dirty="0">
                          <a:latin typeface="Gill Sans MT"/>
                        </a:rPr>
                        <a:t> Sacrifice Car Scheme.</a:t>
                      </a:r>
                    </a:p>
                    <a:p>
                      <a:pPr marL="285750" indent="-285750">
                        <a:buFont typeface="Arial" panose="020B0604020202020204" pitchFamily="34" charset="0"/>
                        <a:buChar char="•"/>
                      </a:pPr>
                      <a:r>
                        <a:rPr lang="en-GB" sz="1400" baseline="0" dirty="0">
                          <a:latin typeface="Gill Sans MT"/>
                        </a:rPr>
                        <a:t>Cycle to Work Scheme.</a:t>
                      </a:r>
                    </a:p>
                    <a:p>
                      <a:pPr marL="285750" indent="-285750">
                        <a:buFont typeface="Arial" panose="020B0604020202020204" pitchFamily="34" charset="0"/>
                        <a:buChar char="•"/>
                      </a:pPr>
                      <a:r>
                        <a:rPr lang="en-GB" sz="1400" baseline="0" dirty="0">
                          <a:latin typeface="Gill Sans MT"/>
                        </a:rPr>
                        <a:t>Discounted membership for Westfield Health. </a:t>
                      </a:r>
                    </a:p>
                    <a:p>
                      <a:pPr marL="285750" indent="-285750">
                        <a:buFont typeface="Arial" panose="020B0604020202020204" pitchFamily="34" charset="0"/>
                        <a:buChar char="•"/>
                      </a:pPr>
                      <a:r>
                        <a:rPr lang="en-GB" sz="1400" baseline="0" dirty="0">
                          <a:latin typeface="Gill Sans MT"/>
                        </a:rPr>
                        <a:t>Occupational Health.</a:t>
                      </a:r>
                    </a:p>
                    <a:p>
                      <a:pPr marL="285750" indent="-285750">
                        <a:buFont typeface="Arial" panose="020B0604020202020204" pitchFamily="34" charset="0"/>
                        <a:buChar char="•"/>
                      </a:pPr>
                      <a:r>
                        <a:rPr lang="en-GB" sz="1400" baseline="0" dirty="0">
                          <a:latin typeface="Gill Sans MT"/>
                        </a:rPr>
                        <a:t>Wellbeing Programme.</a:t>
                      </a:r>
                    </a:p>
                    <a:p>
                      <a:pPr marL="285750" indent="-285750">
                        <a:buFont typeface="Arial" panose="020B0604020202020204" pitchFamily="34" charset="0"/>
                        <a:buChar char="•"/>
                      </a:pPr>
                      <a:r>
                        <a:rPr lang="en-GB" sz="1400" baseline="0" dirty="0">
                          <a:latin typeface="Gill Sans MT"/>
                        </a:rPr>
                        <a:t>Continuous CPD and training.</a:t>
                      </a:r>
                    </a:p>
                  </a:txBody>
                  <a:tcPr/>
                </a:tc>
                <a:extLst>
                  <a:ext uri="{0D108BD9-81ED-4DB2-BD59-A6C34878D82A}">
                    <a16:rowId xmlns:a16="http://schemas.microsoft.com/office/drawing/2014/main" val="577727933"/>
                  </a:ext>
                </a:extLst>
              </a:tr>
            </a:tbl>
          </a:graphicData>
        </a:graphic>
      </p:graphicFrame>
    </p:spTree>
    <p:extLst>
      <p:ext uri="{BB962C8B-B14F-4D97-AF65-F5344CB8AC3E}">
        <p14:creationId xmlns:p14="http://schemas.microsoft.com/office/powerpoint/2010/main" val="36821431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5192" y="0"/>
            <a:ext cx="5915025" cy="604910"/>
          </a:xfrm>
        </p:spPr>
        <p:txBody>
          <a:bodyPr>
            <a:normAutofit fontScale="90000"/>
          </a:bodyPr>
          <a:lstStyle/>
          <a:p>
            <a:r>
              <a:rPr lang="en-GB" sz="1200" dirty="0">
                <a:solidFill>
                  <a:srgbClr val="FF0000"/>
                </a:solidFill>
                <a:latin typeface="Gill Sans MT" panose="020B0502020104020203" pitchFamily="34" charset="0"/>
              </a:rPr>
              <a:t/>
            </a:r>
            <a:br>
              <a:rPr lang="en-GB" sz="1200" dirty="0">
                <a:solidFill>
                  <a:srgbClr val="FF0000"/>
                </a:solidFill>
                <a:latin typeface="Gill Sans MT" panose="020B0502020104020203" pitchFamily="34" charset="0"/>
              </a:rPr>
            </a:br>
            <a:r>
              <a:rPr lang="en-GB" sz="5000" dirty="0">
                <a:solidFill>
                  <a:srgbClr val="C00000"/>
                </a:solidFill>
                <a:latin typeface="Gill Sans MT" panose="020B0502020104020203" pitchFamily="34" charset="0"/>
              </a:rPr>
              <a:t>Responsibilities</a:t>
            </a:r>
          </a:p>
        </p:txBody>
      </p:sp>
      <p:sp>
        <p:nvSpPr>
          <p:cNvPr id="3" name="Content Placeholder 2"/>
          <p:cNvSpPr>
            <a:spLocks noGrp="1"/>
          </p:cNvSpPr>
          <p:nvPr>
            <p:ph idx="1"/>
          </p:nvPr>
        </p:nvSpPr>
        <p:spPr>
          <a:xfrm>
            <a:off x="225192" y="721895"/>
            <a:ext cx="6407616" cy="9184105"/>
          </a:xfrm>
        </p:spPr>
        <p:txBody>
          <a:bodyPr vert="horz" lIns="91440" tIns="45720" rIns="91440" bIns="45720" rtlCol="0" anchor="t">
            <a:noAutofit/>
          </a:bodyPr>
          <a:lstStyle/>
          <a:p>
            <a:pPr marL="0" indent="0">
              <a:buNone/>
            </a:pPr>
            <a:r>
              <a:rPr lang="en-GB" sz="1200" b="1" dirty="0">
                <a:solidFill>
                  <a:srgbClr val="C00000"/>
                </a:solidFill>
                <a:latin typeface="Gill Sans MT"/>
              </a:rPr>
              <a:t>Repairs, Maintenance and Site </a:t>
            </a:r>
          </a:p>
          <a:p>
            <a:r>
              <a:rPr lang="en-GB" sz="1200" dirty="0">
                <a:solidFill>
                  <a:srgbClr val="000000"/>
                </a:solidFill>
                <a:latin typeface="Gill Sans MT"/>
              </a:rPr>
              <a:t>Co-ordinate the school’s asset management planning process, manage functions relating to the day-to-day maintenance of site and buildings.</a:t>
            </a:r>
          </a:p>
          <a:p>
            <a:r>
              <a:rPr lang="en-GB" sz="1200" dirty="0">
                <a:solidFill>
                  <a:srgbClr val="000000"/>
                </a:solidFill>
                <a:latin typeface="Gill Sans MT" panose="020B0502020104020203" pitchFamily="34" charset="0"/>
              </a:rPr>
              <a:t>Manage processes relating to site and premises developments, including capital projects, building improvements.</a:t>
            </a:r>
          </a:p>
          <a:p>
            <a:r>
              <a:rPr lang="en-GB" sz="1200" dirty="0">
                <a:solidFill>
                  <a:srgbClr val="000000"/>
                </a:solidFill>
                <a:latin typeface="Gill Sans MT"/>
              </a:rPr>
              <a:t>Provide general and management support to the Headteachers, Business/School Managers and Chairs of Governors.</a:t>
            </a:r>
          </a:p>
          <a:p>
            <a:r>
              <a:rPr lang="en-GB" sz="1200" dirty="0">
                <a:solidFill>
                  <a:srgbClr val="000000"/>
                </a:solidFill>
                <a:latin typeface="Gill Sans MT" panose="020B0502020104020203" pitchFamily="34" charset="0"/>
              </a:rPr>
              <a:t>Provide guidance, advice and support in respect of the procurement of services, contracts and resources.</a:t>
            </a:r>
          </a:p>
          <a:p>
            <a:r>
              <a:rPr lang="en-GB" sz="1200" dirty="0">
                <a:solidFill>
                  <a:srgbClr val="000000"/>
                </a:solidFill>
                <a:latin typeface="Gill Sans MT"/>
              </a:rPr>
              <a:t>Lead on development and establishment of estate-wide operational systems, processes and reporting structures providing effective and efficient delivery.</a:t>
            </a:r>
          </a:p>
          <a:p>
            <a:r>
              <a:rPr lang="en-GB" sz="1200" dirty="0">
                <a:solidFill>
                  <a:srgbClr val="000000"/>
                </a:solidFill>
                <a:latin typeface="Gill Sans MT"/>
              </a:rPr>
              <a:t>Work closely with Trust Headteachers, Local Governing Boards and senior colleagues across the Trust ensuring excellence and common purpose.</a:t>
            </a:r>
          </a:p>
          <a:p>
            <a:r>
              <a:rPr lang="en-GB" sz="1200" dirty="0">
                <a:solidFill>
                  <a:srgbClr val="000000"/>
                </a:solidFill>
                <a:latin typeface="Gill Sans MT"/>
              </a:rPr>
              <a:t>Provide expert professional advice and support to relevant stakeholders in relation to operational matters as defined, keeping up to date with market trends and legislation in these areas, maximising opportunities.</a:t>
            </a:r>
          </a:p>
          <a:p>
            <a:r>
              <a:rPr lang="en-GB" sz="1200" dirty="0">
                <a:solidFill>
                  <a:srgbClr val="000000"/>
                </a:solidFill>
                <a:latin typeface="Gill Sans MT"/>
              </a:rPr>
              <a:t>Make decisions that are relevant to building and infrastructure projects, ensure that the organisation achieves best value for money.</a:t>
            </a:r>
          </a:p>
          <a:p>
            <a:r>
              <a:rPr lang="en-GB" sz="1200" dirty="0">
                <a:solidFill>
                  <a:srgbClr val="000000"/>
                </a:solidFill>
                <a:latin typeface="Gill Sans MT" panose="020B0502020104020203" pitchFamily="34" charset="0"/>
              </a:rPr>
              <a:t>Act as lead practitioner for estates functions, including the following specific areas: </a:t>
            </a:r>
          </a:p>
          <a:p>
            <a:pPr lvl="2"/>
            <a:r>
              <a:rPr lang="en-GB" sz="1200" dirty="0">
                <a:solidFill>
                  <a:srgbClr val="000000"/>
                </a:solidFill>
                <a:latin typeface="Gill Sans MT" panose="020B0502020104020203" pitchFamily="34" charset="0"/>
              </a:rPr>
              <a:t>Health and Safety</a:t>
            </a:r>
          </a:p>
          <a:p>
            <a:pPr lvl="2"/>
            <a:r>
              <a:rPr lang="en-GB" sz="1200" dirty="0">
                <a:solidFill>
                  <a:srgbClr val="000000"/>
                </a:solidFill>
                <a:latin typeface="Gill Sans MT" panose="020B0502020104020203" pitchFamily="34" charset="0"/>
              </a:rPr>
              <a:t>Risk Management</a:t>
            </a:r>
          </a:p>
          <a:p>
            <a:pPr lvl="2"/>
            <a:r>
              <a:rPr lang="en-GB" sz="1200" dirty="0">
                <a:solidFill>
                  <a:srgbClr val="000000"/>
                </a:solidFill>
                <a:latin typeface="Gill Sans MT" panose="020B0502020104020203" pitchFamily="34" charset="0"/>
              </a:rPr>
              <a:t>Asset Management Planning</a:t>
            </a:r>
          </a:p>
          <a:p>
            <a:pPr lvl="2"/>
            <a:r>
              <a:rPr lang="en-GB" sz="1200" dirty="0">
                <a:solidFill>
                  <a:srgbClr val="000000"/>
                </a:solidFill>
                <a:latin typeface="Gill Sans MT"/>
              </a:rPr>
              <a:t>Medium and long term Estate Maintenance Planning</a:t>
            </a:r>
          </a:p>
          <a:p>
            <a:pPr lvl="2"/>
            <a:r>
              <a:rPr lang="en-GB" sz="1200" dirty="0">
                <a:solidFill>
                  <a:srgbClr val="000000"/>
                </a:solidFill>
                <a:latin typeface="Gill Sans MT" panose="020B0502020104020203" pitchFamily="34" charset="0"/>
              </a:rPr>
              <a:t>Oversight of condition of school premises</a:t>
            </a:r>
          </a:p>
          <a:p>
            <a:pPr lvl="2"/>
            <a:r>
              <a:rPr lang="en-GB" sz="1200" dirty="0">
                <a:solidFill>
                  <a:srgbClr val="000000"/>
                </a:solidFill>
                <a:latin typeface="Gill Sans MT" panose="020B0502020104020203" pitchFamily="34" charset="0"/>
              </a:rPr>
              <a:t>Project Manager for all renovations:  liaison with architects/contractors.</a:t>
            </a:r>
          </a:p>
          <a:p>
            <a:pPr lvl="2"/>
            <a:r>
              <a:rPr lang="en-GB" sz="1200" dirty="0">
                <a:solidFill>
                  <a:srgbClr val="000000"/>
                </a:solidFill>
                <a:latin typeface="Gill Sans MT" panose="020B0502020104020203" pitchFamily="34" charset="0"/>
              </a:rPr>
              <a:t>Service contracts/leasing</a:t>
            </a:r>
          </a:p>
          <a:p>
            <a:pPr lvl="2"/>
            <a:r>
              <a:rPr lang="en-GB" sz="1200" dirty="0">
                <a:solidFill>
                  <a:srgbClr val="000000"/>
                </a:solidFill>
                <a:latin typeface="Gill Sans MT" panose="020B0502020104020203" pitchFamily="34" charset="0"/>
              </a:rPr>
              <a:t>Insurance arrangements</a:t>
            </a:r>
          </a:p>
          <a:p>
            <a:r>
              <a:rPr lang="en-GB" sz="1200" dirty="0">
                <a:solidFill>
                  <a:srgbClr val="000000"/>
                </a:solidFill>
                <a:latin typeface="Gill Sans MT"/>
              </a:rPr>
              <a:t>Management of effective record-keeping systems for all aspects of the maintenance and repair of premises and equipment. </a:t>
            </a:r>
          </a:p>
          <a:p>
            <a:r>
              <a:rPr lang="en-GB" sz="1200" dirty="0">
                <a:solidFill>
                  <a:srgbClr val="000000"/>
                </a:solidFill>
                <a:latin typeface="Gill Sans MT"/>
              </a:rPr>
              <a:t>Responsible, in conjunction with the Director of Facilities &amp; Estates, for long-term planning of major repairs and maintenance. Ensure that all sites have a robust Asset Management Plan</a:t>
            </a:r>
          </a:p>
          <a:p>
            <a:r>
              <a:rPr lang="en-GB" sz="1200" dirty="0">
                <a:solidFill>
                  <a:srgbClr val="000000"/>
                </a:solidFill>
                <a:latin typeface="Gill Sans MT"/>
              </a:rPr>
              <a:t>Supporting the PFI contracted schools within the trust both for long term operational excellence and expiry handover / mobilisation.</a:t>
            </a:r>
          </a:p>
          <a:p>
            <a:pPr>
              <a:buNone/>
            </a:pPr>
            <a:r>
              <a:rPr lang="en-GB" sz="1200" b="1" dirty="0">
                <a:solidFill>
                  <a:srgbClr val="C00000"/>
                </a:solidFill>
                <a:latin typeface="Gill Sans MT"/>
              </a:rPr>
              <a:t>Private Finance Initiative PFI Support</a:t>
            </a:r>
          </a:p>
          <a:p>
            <a:pPr>
              <a:buFont typeface="Arial"/>
              <a:buChar char="•"/>
            </a:pPr>
            <a:r>
              <a:rPr lang="en-GB" sz="1200" dirty="0">
                <a:solidFill>
                  <a:srgbClr val="000000"/>
                </a:solidFill>
                <a:latin typeface="Gill Sans MT" panose="020B0502020104020203" pitchFamily="34" charset="0"/>
              </a:rPr>
              <a:t>Be an integral part of the PFI contract expiry (2026) with close liaison with school and local authority.</a:t>
            </a:r>
          </a:p>
          <a:p>
            <a:pPr>
              <a:buFont typeface="Arial"/>
              <a:buChar char="•"/>
            </a:pPr>
            <a:r>
              <a:rPr lang="en-GB" sz="1200" dirty="0">
                <a:solidFill>
                  <a:srgbClr val="000000"/>
                </a:solidFill>
                <a:latin typeface="Gill Sans MT"/>
              </a:rPr>
              <a:t>Be an integral part of the PFI onboarding process, attending meetings, ensuring contractual compliance, supporting the integration of </a:t>
            </a:r>
            <a:r>
              <a:rPr lang="en-GB" sz="1200" dirty="0" err="1">
                <a:solidFill>
                  <a:srgbClr val="000000"/>
                </a:solidFill>
                <a:latin typeface="Gill Sans MT"/>
              </a:rPr>
              <a:t>Tapton</a:t>
            </a:r>
            <a:r>
              <a:rPr lang="en-GB" sz="1200" dirty="0">
                <a:solidFill>
                  <a:srgbClr val="000000"/>
                </a:solidFill>
                <a:latin typeface="Gill Sans MT"/>
              </a:rPr>
              <a:t> School into the Trust facilities provision.</a:t>
            </a:r>
            <a:endParaRPr lang="en-GB" sz="1200" dirty="0">
              <a:solidFill>
                <a:srgbClr val="000000"/>
              </a:solidFill>
              <a:latin typeface="Gill Sans MT" panose="020B0502020104020203" pitchFamily="34" charset="0"/>
            </a:endParaRPr>
          </a:p>
          <a:p>
            <a:pPr>
              <a:buFont typeface="Arial"/>
              <a:buChar char="•"/>
            </a:pPr>
            <a:r>
              <a:rPr lang="en-GB" sz="1200" dirty="0">
                <a:solidFill>
                  <a:srgbClr val="000000"/>
                </a:solidFill>
                <a:latin typeface="Gill Sans MT"/>
              </a:rPr>
              <a:t>Attend PFI Facilities meetings at both Bradfield and Tapton School.  Working alongside the Business Managers, Local Authority and the SPV liaison to ensure that the service provision is meeting </a:t>
            </a:r>
            <a:r>
              <a:rPr lang="en-GB" sz="1200" dirty="0" err="1">
                <a:solidFill>
                  <a:srgbClr val="000000"/>
                </a:solidFill>
                <a:latin typeface="Gill Sans MT"/>
              </a:rPr>
              <a:t>KPIs</a:t>
            </a:r>
            <a:r>
              <a:rPr lang="en-GB" sz="1200" dirty="0">
                <a:solidFill>
                  <a:srgbClr val="000000"/>
                </a:solidFill>
                <a:latin typeface="Gill Sans MT"/>
              </a:rPr>
              <a:t>.</a:t>
            </a:r>
          </a:p>
          <a:p>
            <a:pPr>
              <a:buFont typeface="Arial"/>
              <a:buChar char="•"/>
            </a:pPr>
            <a:r>
              <a:rPr lang="en-GB" sz="1200" dirty="0">
                <a:solidFill>
                  <a:srgbClr val="000000"/>
                </a:solidFill>
                <a:latin typeface="Gill Sans MT" panose="020B0502020104020203" pitchFamily="34" charset="0"/>
              </a:rPr>
              <a:t>Attend the PFI sites to support with the management of the sites is in line with Trust practice.</a:t>
            </a:r>
          </a:p>
          <a:p>
            <a:pPr marL="0" indent="0">
              <a:buNone/>
            </a:pPr>
            <a:endParaRPr lang="en-GB" sz="1200" dirty="0">
              <a:latin typeface="Gill Sans MT" panose="020B0502020104020203" pitchFamily="34" charset="0"/>
            </a:endParaRPr>
          </a:p>
        </p:txBody>
      </p:sp>
    </p:spTree>
    <p:extLst>
      <p:ext uri="{BB962C8B-B14F-4D97-AF65-F5344CB8AC3E}">
        <p14:creationId xmlns:p14="http://schemas.microsoft.com/office/powerpoint/2010/main" val="8098387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D8BE0AD-6775-443C-9756-D094437986B8}"/>
              </a:ext>
            </a:extLst>
          </p:cNvPr>
          <p:cNvSpPr txBox="1">
            <a:spLocks/>
          </p:cNvSpPr>
          <p:nvPr/>
        </p:nvSpPr>
        <p:spPr>
          <a:xfrm>
            <a:off x="232335" y="135200"/>
            <a:ext cx="5915025" cy="604910"/>
          </a:xfrm>
          <a:prstGeom prst="rect">
            <a:avLst/>
          </a:prstGeom>
        </p:spPr>
        <p:txBody>
          <a:bodyPr lIns="91440" tIns="45720" rIns="91440" bIns="45720" anchor="t">
            <a:normAutofit fontScale="75000" lnSpcReduction="20000"/>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GB" sz="1200" dirty="0">
                <a:latin typeface="Gill Sans MT" panose="020B0502020104020203" pitchFamily="34" charset="0"/>
              </a:rPr>
              <a:t/>
            </a:r>
            <a:br>
              <a:rPr lang="en-GB" sz="1200" dirty="0">
                <a:latin typeface="Gill Sans MT" panose="020B0502020104020203" pitchFamily="34" charset="0"/>
              </a:rPr>
            </a:br>
            <a:r>
              <a:rPr lang="en-GB" sz="4500" dirty="0">
                <a:solidFill>
                  <a:srgbClr val="C00000"/>
                </a:solidFill>
                <a:latin typeface="Gill Sans MT"/>
              </a:rPr>
              <a:t>Responsibilities</a:t>
            </a:r>
            <a:endParaRPr lang="en-GB" sz="4500">
              <a:solidFill>
                <a:srgbClr val="C00000"/>
              </a:solidFill>
              <a:latin typeface="Gill Sans MT"/>
            </a:endParaRPr>
          </a:p>
        </p:txBody>
      </p:sp>
      <p:sp>
        <p:nvSpPr>
          <p:cNvPr id="4" name="TextBox 3">
            <a:extLst>
              <a:ext uri="{FF2B5EF4-FFF2-40B4-BE49-F238E27FC236}">
                <a16:creationId xmlns:a16="http://schemas.microsoft.com/office/drawing/2014/main" id="{E6425BC9-EF81-401F-A14B-5F7756039DEC}"/>
              </a:ext>
            </a:extLst>
          </p:cNvPr>
          <p:cNvSpPr txBox="1"/>
          <p:nvPr/>
        </p:nvSpPr>
        <p:spPr>
          <a:xfrm>
            <a:off x="232335" y="914401"/>
            <a:ext cx="6367248" cy="7832914"/>
          </a:xfrm>
          <a:prstGeom prst="rect">
            <a:avLst/>
          </a:prstGeom>
          <a:noFill/>
        </p:spPr>
        <p:txBody>
          <a:bodyPr wrap="square" lIns="91440" tIns="45720" rIns="91440" bIns="45720" rtlCol="0" anchor="t">
            <a:spAutoFit/>
          </a:bodyPr>
          <a:lstStyle/>
          <a:p>
            <a:pPr algn="just"/>
            <a:r>
              <a:rPr lang="en-GB" sz="1200" b="1" dirty="0">
                <a:solidFill>
                  <a:srgbClr val="C00000"/>
                </a:solidFill>
                <a:latin typeface="Gill Sans MT" panose="020B0502020104020203" pitchFamily="34" charset="0"/>
              </a:rPr>
              <a:t>Statutory Compliance</a:t>
            </a:r>
          </a:p>
          <a:p>
            <a:pPr algn="just"/>
            <a:endParaRPr lang="en-GB" sz="1200" b="1" dirty="0">
              <a:solidFill>
                <a:srgbClr val="C00000"/>
              </a:solidFill>
              <a:latin typeface="Gill Sans MT" panose="020B0502020104020203" pitchFamily="34" charset="0"/>
            </a:endParaRPr>
          </a:p>
          <a:p>
            <a:pPr marL="171450" indent="-171450">
              <a:buFont typeface="Arial" panose="020B0604020202020204" pitchFamily="34" charset="0"/>
              <a:buChar char="•"/>
            </a:pPr>
            <a:r>
              <a:rPr lang="en-GB" sz="1200" dirty="0">
                <a:solidFill>
                  <a:srgbClr val="000000"/>
                </a:solidFill>
                <a:latin typeface="Gill Sans MT" panose="020B0502020104020203" pitchFamily="34" charset="0"/>
              </a:rPr>
              <a:t>Ensure all governing board functions relating to health and safety and estates management are carried out in accordance with legal and statutory requirements, and approved policies of the Trust Board and Governing Board are implemented.</a:t>
            </a:r>
          </a:p>
          <a:p>
            <a:pPr marL="171450" indent="-171450">
              <a:buFont typeface="Arial" panose="020B0604020202020204" pitchFamily="34" charset="0"/>
              <a:buChar char="•"/>
            </a:pPr>
            <a:r>
              <a:rPr lang="en-GB" sz="1200" dirty="0">
                <a:solidFill>
                  <a:srgbClr val="000000"/>
                </a:solidFill>
                <a:latin typeface="Gill Sans MT" panose="020B0502020104020203" pitchFamily="34" charset="0"/>
              </a:rPr>
              <a:t>Ensuring all sites are scheduling and implementing routines for planned and preventative maintenance.</a:t>
            </a:r>
          </a:p>
          <a:p>
            <a:pPr marL="171450" indent="-171450">
              <a:buFont typeface="Arial" panose="020B0604020202020204" pitchFamily="34" charset="0"/>
              <a:buChar char="•"/>
            </a:pPr>
            <a:r>
              <a:rPr lang="en-GB" sz="1200" dirty="0">
                <a:solidFill>
                  <a:srgbClr val="000000"/>
                </a:solidFill>
                <a:latin typeface="Gill Sans MT" panose="020B0502020104020203" pitchFamily="34" charset="0"/>
              </a:rPr>
              <a:t>Complete monthly checks and lead on 6-monthly audits of statutory compliance across all sites within the Trust.</a:t>
            </a:r>
          </a:p>
          <a:p>
            <a:pPr marL="171450" indent="-171450">
              <a:buFont typeface="Arial" panose="020B0604020202020204" pitchFamily="34" charset="0"/>
              <a:buChar char="•"/>
            </a:pPr>
            <a:r>
              <a:rPr lang="en-GB" sz="1200" dirty="0">
                <a:solidFill>
                  <a:srgbClr val="000000"/>
                </a:solidFill>
                <a:latin typeface="Gill Sans MT" panose="020B0502020104020203" pitchFamily="34" charset="0"/>
              </a:rPr>
              <a:t>Complete annual and ad hoc site security audits across the sites.</a:t>
            </a:r>
          </a:p>
          <a:p>
            <a:pPr marL="171450" indent="-171450">
              <a:buFont typeface="Arial" panose="020B0604020202020204" pitchFamily="34" charset="0"/>
              <a:buChar char="•"/>
            </a:pPr>
            <a:r>
              <a:rPr lang="en-GB" sz="1200" dirty="0">
                <a:solidFill>
                  <a:srgbClr val="000000"/>
                </a:solidFill>
                <a:latin typeface="Gill Sans MT" panose="020B0502020104020203" pitchFamily="34" charset="0"/>
              </a:rPr>
              <a:t>Support Trust-wide health and safety audits.</a:t>
            </a:r>
          </a:p>
          <a:p>
            <a:pPr marL="171450" indent="-171450">
              <a:buFont typeface="Arial" panose="020B0604020202020204" pitchFamily="34" charset="0"/>
              <a:buChar char="•"/>
            </a:pPr>
            <a:r>
              <a:rPr lang="en-GB" sz="1200" dirty="0">
                <a:solidFill>
                  <a:srgbClr val="000000"/>
                </a:solidFill>
                <a:latin typeface="Gill Sans MT" panose="020B0502020104020203" pitchFamily="34" charset="0"/>
              </a:rPr>
              <a:t>Oversee site related fire safety including establishing routines for checking of fire alarms and fire extinguishers. Maintenance of statutory registers regarding fire drills and testing.</a:t>
            </a:r>
          </a:p>
          <a:p>
            <a:pPr marL="171450" indent="-171450">
              <a:buFont typeface="Arial" panose="020B0604020202020204" pitchFamily="34" charset="0"/>
              <a:buChar char="•"/>
            </a:pPr>
            <a:r>
              <a:rPr lang="en-GB" sz="1200" dirty="0">
                <a:solidFill>
                  <a:srgbClr val="000000"/>
                </a:solidFill>
                <a:latin typeface="Gill Sans MT" panose="020B0502020104020203" pitchFamily="34" charset="0"/>
              </a:rPr>
              <a:t>Through both operational knowledge and compliance auditing, ensure all building fabric, building services and external areas comply with the relevant regulations, effectively overseeing any remedial requirements in a timely manner.</a:t>
            </a:r>
          </a:p>
          <a:p>
            <a:pPr marL="171450" indent="-171450">
              <a:buFont typeface="Arial" panose="020B0604020202020204" pitchFamily="34" charset="0"/>
              <a:buChar char="•"/>
            </a:pPr>
            <a:r>
              <a:rPr lang="en-GB" sz="1200" dirty="0">
                <a:solidFill>
                  <a:srgbClr val="000000"/>
                </a:solidFill>
                <a:latin typeface="Gill Sans MT" panose="020B0502020104020203" pitchFamily="34" charset="0"/>
              </a:rPr>
              <a:t>Provide reports for statutory compliance to the Director of Facilities &amp; Estates which can then be shared with the Executive Team and Trustees.</a:t>
            </a:r>
          </a:p>
          <a:p>
            <a:pPr marL="171450" indent="-171450">
              <a:buFont typeface="Arial" panose="020B0604020202020204" pitchFamily="34" charset="0"/>
              <a:buChar char="•"/>
            </a:pPr>
            <a:endParaRPr lang="en-GB" sz="1200" dirty="0">
              <a:solidFill>
                <a:srgbClr val="000000"/>
              </a:solidFill>
              <a:latin typeface="Gill Sans MT" panose="020B0502020104020203" pitchFamily="34" charset="0"/>
            </a:endParaRPr>
          </a:p>
          <a:p>
            <a:pPr algn="just"/>
            <a:r>
              <a:rPr lang="en-GB" sz="1200" b="1" dirty="0">
                <a:solidFill>
                  <a:srgbClr val="C00000"/>
                </a:solidFill>
                <a:latin typeface="Gill Sans MT" panose="020B0502020104020203" pitchFamily="34" charset="0"/>
              </a:rPr>
              <a:t>Line Management</a:t>
            </a:r>
          </a:p>
          <a:p>
            <a:pPr algn="just"/>
            <a:endParaRPr lang="en-GB" sz="1200" b="1" dirty="0">
              <a:solidFill>
                <a:srgbClr val="C00000"/>
              </a:solidFill>
              <a:latin typeface="Gill Sans MT" panose="020B0502020104020203" pitchFamily="34" charset="0"/>
            </a:endParaRPr>
          </a:p>
          <a:p>
            <a:pPr marL="171450" indent="-171450">
              <a:buFont typeface="Arial" panose="020B0604020202020204" pitchFamily="34" charset="0"/>
              <a:buChar char="•"/>
            </a:pPr>
            <a:r>
              <a:rPr lang="en-GB" sz="1200" dirty="0">
                <a:solidFill>
                  <a:srgbClr val="000000"/>
                </a:solidFill>
                <a:latin typeface="Gill Sans MT" panose="020B0502020104020203" pitchFamily="34" charset="0"/>
              </a:rPr>
              <a:t>Responsible for supervision and monitoring, including performance reviews of all Facilities Managers within the Trust.</a:t>
            </a:r>
          </a:p>
          <a:p>
            <a:pPr marL="171450" indent="-171450">
              <a:buFont typeface="Arial" panose="020B0604020202020204" pitchFamily="34" charset="0"/>
              <a:buChar char="•"/>
            </a:pPr>
            <a:r>
              <a:rPr lang="en-GB" sz="1200" dirty="0">
                <a:solidFill>
                  <a:srgbClr val="000000"/>
                </a:solidFill>
                <a:latin typeface="Gill Sans MT" panose="020B0502020104020203" pitchFamily="34" charset="0"/>
              </a:rPr>
              <a:t>Ensure that all facilities staff inclusive of the Building Supervisors and cleaners engage with performance management.</a:t>
            </a:r>
          </a:p>
          <a:p>
            <a:pPr marL="171450" indent="-171450">
              <a:buFont typeface="Arial" panose="020B0604020202020204" pitchFamily="34" charset="0"/>
              <a:buChar char="•"/>
            </a:pPr>
            <a:r>
              <a:rPr lang="en-GB" sz="1200" dirty="0">
                <a:solidFill>
                  <a:srgbClr val="000000"/>
                </a:solidFill>
                <a:latin typeface="Gill Sans MT" panose="020B0502020104020203" pitchFamily="34" charset="0"/>
              </a:rPr>
              <a:t>Management of HR cases and investigations should they occur.</a:t>
            </a:r>
          </a:p>
          <a:p>
            <a:pPr marL="171450" indent="-171450">
              <a:buFont typeface="Arial" panose="020B0604020202020204" pitchFamily="34" charset="0"/>
              <a:buChar char="•"/>
            </a:pPr>
            <a:r>
              <a:rPr lang="en-GB" sz="1200" dirty="0">
                <a:solidFill>
                  <a:srgbClr val="000000"/>
                </a:solidFill>
                <a:latin typeface="Gill Sans MT" panose="020B0502020104020203" pitchFamily="34" charset="0"/>
              </a:rPr>
              <a:t>Management of return-to-work meetings following staff absence.</a:t>
            </a:r>
          </a:p>
          <a:p>
            <a:pPr algn="just"/>
            <a:endParaRPr lang="en-GB" sz="1200" dirty="0">
              <a:latin typeface="Gill Sans MT" panose="020B0502020104020203" pitchFamily="34" charset="0"/>
              <a:cs typeface="Calibri" panose="020F0502020204030204"/>
            </a:endParaRPr>
          </a:p>
          <a:p>
            <a:pPr algn="just"/>
            <a:r>
              <a:rPr lang="en-GB" sz="1200" b="1" dirty="0">
                <a:solidFill>
                  <a:srgbClr val="C00000"/>
                </a:solidFill>
                <a:latin typeface="Gill Sans MT" panose="020B0502020104020203" pitchFamily="34" charset="0"/>
              </a:rPr>
              <a:t>Finance</a:t>
            </a:r>
          </a:p>
          <a:p>
            <a:pPr algn="just"/>
            <a:endParaRPr lang="en-GB" sz="1200" b="1" dirty="0">
              <a:solidFill>
                <a:srgbClr val="C00000"/>
              </a:solidFill>
              <a:latin typeface="Gill Sans MT" panose="020B0502020104020203" pitchFamily="34" charset="0"/>
            </a:endParaRPr>
          </a:p>
          <a:p>
            <a:pPr marL="171450" indent="-171450">
              <a:buFont typeface="Arial" panose="020B0604020202020204" pitchFamily="34" charset="0"/>
              <a:buChar char="•"/>
            </a:pPr>
            <a:r>
              <a:rPr lang="en-GB" sz="1200" dirty="0">
                <a:solidFill>
                  <a:srgbClr val="000000"/>
                </a:solidFill>
                <a:latin typeface="Gill Sans MT" panose="020B0502020104020203" pitchFamily="34" charset="0"/>
              </a:rPr>
              <a:t>With the Director of Facilities &amp; Estates, manage and oversee relevant cost centre budgets and monitor the appropriateness of expenditure in premises related areas.</a:t>
            </a:r>
          </a:p>
          <a:p>
            <a:pPr marL="171450" indent="-171450">
              <a:buFont typeface="Arial" panose="020B0604020202020204" pitchFamily="34" charset="0"/>
              <a:buChar char="•"/>
            </a:pPr>
            <a:r>
              <a:rPr lang="en-GB" sz="1200" dirty="0">
                <a:solidFill>
                  <a:srgbClr val="000000"/>
                </a:solidFill>
                <a:latin typeface="Gill Sans MT" panose="020B0502020104020203" pitchFamily="34" charset="0"/>
              </a:rPr>
              <a:t>Develop, maintain and evaluate a Trust-wide strategy to support the use/allocation of the capital funds.</a:t>
            </a:r>
          </a:p>
          <a:p>
            <a:pPr marL="171450" indent="-171450">
              <a:buFont typeface="Arial" panose="020B0604020202020204" pitchFamily="34" charset="0"/>
              <a:buChar char="•"/>
            </a:pPr>
            <a:r>
              <a:rPr lang="en-GB" sz="1200" dirty="0">
                <a:solidFill>
                  <a:srgbClr val="000000"/>
                </a:solidFill>
                <a:latin typeface="Gill Sans MT" panose="020B0502020104020203" pitchFamily="34" charset="0"/>
              </a:rPr>
              <a:t>Ensure Trust estate priorities are identified, preparing capital proposals for strategic Board consideration.</a:t>
            </a:r>
          </a:p>
          <a:p>
            <a:pPr marL="171450" indent="-171450">
              <a:buFont typeface="Arial" panose="020B0604020202020204" pitchFamily="34" charset="0"/>
              <a:buChar char="•"/>
            </a:pPr>
            <a:r>
              <a:rPr lang="en-GB" sz="1200" dirty="0">
                <a:solidFill>
                  <a:srgbClr val="000000"/>
                </a:solidFill>
                <a:latin typeface="Gill Sans MT" panose="020B0502020104020203" pitchFamily="34" charset="0"/>
              </a:rPr>
              <a:t>Effective oversight of cost management with both operational and capital works to ensure value for money and suitability for end users.</a:t>
            </a:r>
          </a:p>
          <a:p>
            <a:pPr marL="171450" indent="-171450">
              <a:buFont typeface="Arial" panose="020B0604020202020204" pitchFamily="34" charset="0"/>
              <a:buChar char="•"/>
            </a:pPr>
            <a:r>
              <a:rPr lang="en-GB" sz="1200" dirty="0">
                <a:latin typeface="Gill Sans MT" panose="020B0502020104020203" pitchFamily="34" charset="0"/>
                <a:cs typeface="Calibri" panose="020F0502020204030204"/>
              </a:rPr>
              <a:t>Provide objective facilities review to the Trust due diligence process when considering schools wishing to join the Trust.</a:t>
            </a:r>
          </a:p>
          <a:p>
            <a:pPr marL="171450" indent="-171450">
              <a:buFont typeface="Arial" panose="020B0604020202020204" pitchFamily="34" charset="0"/>
              <a:buChar char="•"/>
            </a:pPr>
            <a:endParaRPr lang="en-GB" sz="1100" dirty="0">
              <a:latin typeface="Calibri"/>
              <a:cs typeface="Calibri" panose="020F0502020204030204"/>
            </a:endParaRPr>
          </a:p>
          <a:p>
            <a:endParaRPr lang="en-GB" sz="1200" dirty="0">
              <a:cs typeface="Calibri" panose="020F0502020204030204"/>
            </a:endParaRPr>
          </a:p>
        </p:txBody>
      </p:sp>
    </p:spTree>
    <p:extLst>
      <p:ext uri="{BB962C8B-B14F-4D97-AF65-F5344CB8AC3E}">
        <p14:creationId xmlns:p14="http://schemas.microsoft.com/office/powerpoint/2010/main" val="60848366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845C5B93849C14D9D4E3F71E4EF30B7" ma:contentTypeVersion="17" ma:contentTypeDescription="Create a new document." ma:contentTypeScope="" ma:versionID="de363974da3f8a9a884e0cb1d58b2e51">
  <xsd:schema xmlns:xsd="http://www.w3.org/2001/XMLSchema" xmlns:xs="http://www.w3.org/2001/XMLSchema" xmlns:p="http://schemas.microsoft.com/office/2006/metadata/properties" xmlns:ns2="f86beb17-bda0-4acd-a2c2-8d189bcd42c1" xmlns:ns3="d14d9bd2-9128-4808-a0fa-abb0ba295adc" targetNamespace="http://schemas.microsoft.com/office/2006/metadata/properties" ma:root="true" ma:fieldsID="c03486dc428ed9e1cde4364a3197e42d" ns2:_="" ns3:_="">
    <xsd:import namespace="f86beb17-bda0-4acd-a2c2-8d189bcd42c1"/>
    <xsd:import namespace="d14d9bd2-9128-4808-a0fa-abb0ba295ad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86beb17-bda0-4acd-a2c2-8d189bcd42c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77292530-6b5a-4ff1-969a-a0cf6c90bd7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14d9bd2-9128-4808-a0fa-abb0ba295adc"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9ab176aa-bbb9-4ddb-be43-667d764ae2e0}" ma:internalName="TaxCatchAll" ma:showField="CatchAllData" ma:web="d14d9bd2-9128-4808-a0fa-abb0ba295ad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d14d9bd2-9128-4808-a0fa-abb0ba295adc">
      <UserInfo>
        <DisplayName/>
        <AccountId xsi:nil="true"/>
        <AccountType/>
      </UserInfo>
    </SharedWithUsers>
    <lcf76f155ced4ddcb4097134ff3c332f xmlns="f86beb17-bda0-4acd-a2c2-8d189bcd42c1">
      <Terms xmlns="http://schemas.microsoft.com/office/infopath/2007/PartnerControls"/>
    </lcf76f155ced4ddcb4097134ff3c332f>
    <TaxCatchAll xmlns="d14d9bd2-9128-4808-a0fa-abb0ba295adc" xsi:nil="true"/>
  </documentManagement>
</p:properties>
</file>

<file path=customXml/itemProps1.xml><?xml version="1.0" encoding="utf-8"?>
<ds:datastoreItem xmlns:ds="http://schemas.openxmlformats.org/officeDocument/2006/customXml" ds:itemID="{071CF13C-9816-40D8-BED3-8EDCD63B293D}">
  <ds:schemaRefs>
    <ds:schemaRef ds:uri="http://schemas.microsoft.com/sharepoint/v3/contenttype/forms"/>
  </ds:schemaRefs>
</ds:datastoreItem>
</file>

<file path=customXml/itemProps2.xml><?xml version="1.0" encoding="utf-8"?>
<ds:datastoreItem xmlns:ds="http://schemas.openxmlformats.org/officeDocument/2006/customXml" ds:itemID="{A5F5CD9B-323D-4A2D-8019-9557E10FD05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86beb17-bda0-4acd-a2c2-8d189bcd42c1"/>
    <ds:schemaRef ds:uri="d14d9bd2-9128-4808-a0fa-abb0ba295ad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FA34E26-60ED-4F4A-BFD7-D15759CD1107}">
  <ds:schemaRefs>
    <ds:schemaRef ds:uri="http://schemas.openxmlformats.org/package/2006/metadata/core-properties"/>
    <ds:schemaRef ds:uri="http://purl.org/dc/terms/"/>
    <ds:schemaRef ds:uri="f86beb17-bda0-4acd-a2c2-8d189bcd42c1"/>
    <ds:schemaRef ds:uri="d14d9bd2-9128-4808-a0fa-abb0ba295adc"/>
    <ds:schemaRef ds:uri="http://www.w3.org/XML/1998/namespace"/>
    <ds:schemaRef ds:uri="http://purl.org/dc/dcmitype/"/>
    <ds:schemaRef ds:uri="http://schemas.microsoft.com/office/2006/metadata/properties"/>
    <ds:schemaRef ds:uri="http://schemas.microsoft.com/office/2006/documentManagement/types"/>
    <ds:schemaRef ds:uri="http://schemas.microsoft.com/office/infopath/2007/PartnerControl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Office Theme</Template>
  <TotalTime>800</TotalTime>
  <Words>2915</Words>
  <Application>Microsoft Office PowerPoint</Application>
  <PresentationFormat>A4 Paper (210x297 mm)</PresentationFormat>
  <Paragraphs>329</Paragraphs>
  <Slides>16</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Calibri</vt:lpstr>
      <vt:lpstr>Calibri Light</vt:lpstr>
      <vt:lpstr>Gill Sans MT</vt:lpstr>
      <vt:lpstr>Times New Roman</vt:lpstr>
      <vt:lpstr>Trebuchet MS</vt:lpstr>
      <vt:lpstr>Office Theme</vt:lpstr>
      <vt:lpstr>Trust Facilities Manager</vt:lpstr>
      <vt:lpstr>     Contents</vt:lpstr>
      <vt:lpstr>PowerPoint Presentation</vt:lpstr>
      <vt:lpstr>PowerPoint Presentation</vt:lpstr>
      <vt:lpstr>About TSAT</vt:lpstr>
      <vt:lpstr>Our Schools </vt:lpstr>
      <vt:lpstr>The Role</vt:lpstr>
      <vt:lpstr> Responsibilities</vt:lpstr>
      <vt:lpstr>PowerPoint Presentation</vt:lpstr>
      <vt:lpstr>PowerPoint Presentation</vt:lpstr>
      <vt:lpstr>The Person </vt:lpstr>
      <vt:lpstr>The Person</vt:lpstr>
      <vt:lpstr>PowerPoint Presentation</vt:lpstr>
      <vt:lpstr>How to apply</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 &amp; Safety and PFI Manager</dc:title>
  <dc:creator>Lyndsey Appleyard (TSAT Staff)</dc:creator>
  <cp:lastModifiedBy>Sandra Shaw (Southey Green Staff)</cp:lastModifiedBy>
  <cp:revision>367</cp:revision>
  <dcterms:created xsi:type="dcterms:W3CDTF">2021-02-03T08:10:05Z</dcterms:created>
  <dcterms:modified xsi:type="dcterms:W3CDTF">2024-08-28T15:50:58Z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0x010100E845C5B93849C14D9D4E3F71E4EF30B7</vt:lpwstr>
  </property>
  <property fmtid="{D5CDD505-2E9C-101B-9397-08002B2CF9AE}" pid="3" name="MediaServiceImageTags">
    <vt:lpwstr/>
  </property>
  <property fmtid="{D5CDD505-2E9C-101B-9397-08002B2CF9AE}" pid="4" name="Order">
    <vt:r8>361100</vt:r8>
  </property>
  <property fmtid="{D5CDD505-2E9C-101B-9397-08002B2CF9AE}" pid="5" name="ComplianceAssetId">
    <vt:lpwstr/>
  </property>
  <property fmtid="{D5CDD505-2E9C-101B-9397-08002B2CF9AE}" pid="6" name="_ExtendedDescription">
    <vt:lpwstr/>
  </property>
  <property fmtid="{D5CDD505-2E9C-101B-9397-08002B2CF9AE}" pid="7" name="TriggerFlowInfo">
    <vt:lpwstr/>
  </property>
</Properties>
</file>