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67" r:id="rId7"/>
    <p:sldId id="275" r:id="rId8"/>
    <p:sldId id="269" r:id="rId9"/>
    <p:sldId id="262" r:id="rId10"/>
    <p:sldId id="276" r:id="rId11"/>
    <p:sldId id="277" r:id="rId12"/>
    <p:sldId id="278" r:id="rId13"/>
    <p:sldId id="279" r:id="rId14"/>
    <p:sldId id="280" r:id="rId15"/>
    <p:sldId id="281" r:id="rId16"/>
    <p:sldId id="282"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023" autoAdjust="0"/>
  </p:normalViewPr>
  <p:slideViewPr>
    <p:cSldViewPr snapToGrid="0">
      <p:cViewPr varScale="1">
        <p:scale>
          <a:sx n="77" d="100"/>
          <a:sy n="77" d="100"/>
        </p:scale>
        <p:origin x="3150" y="0"/>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11/02/2025</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11/02/2025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dirty="0"/>
                        <a:t>Other Specific Duties:</a:t>
                      </a:r>
                    </a:p>
                  </a:txBody>
                  <a:tcPr/>
                </a:tc>
                <a:tc>
                  <a:txBody>
                    <a:bodyPr/>
                    <a:lstStyle/>
                    <a:p>
                      <a:r>
                        <a:rPr lang="en-GB" sz="1350" b="0" i="0" kern="1200" dirty="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dirty="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dirty="0">
                          <a:solidFill>
                            <a:schemeClr val="lt1"/>
                          </a:solidFill>
                          <a:effectLst/>
                          <a:latin typeface="+mn-lt"/>
                          <a:ea typeface="+mn-ea"/>
                          <a:cs typeface="+mn-cs"/>
                        </a:rPr>
                        <a:t>· To continue personal development as agreed </a:t>
                      </a:r>
                    </a:p>
                    <a:p>
                      <a:r>
                        <a:rPr lang="en-GB" sz="1350" b="0" i="0" kern="1200" dirty="0">
                          <a:solidFill>
                            <a:schemeClr val="lt1"/>
                          </a:solidFill>
                          <a:effectLst/>
                          <a:latin typeface="+mn-lt"/>
                          <a:ea typeface="+mn-ea"/>
                          <a:cs typeface="+mn-cs"/>
                        </a:rPr>
                        <a:t>· To comply with the schools Health and Safety policy and undertake risk assessments as appropriate </a:t>
                      </a:r>
                    </a:p>
                    <a:p>
                      <a:r>
                        <a:rPr lang="en-GB" sz="1350" b="0" i="0" kern="1200" dirty="0">
                          <a:solidFill>
                            <a:schemeClr val="lt1"/>
                          </a:solidFill>
                          <a:effectLst/>
                          <a:latin typeface="+mn-lt"/>
                          <a:ea typeface="+mn-ea"/>
                          <a:cs typeface="+mn-cs"/>
                        </a:rPr>
                        <a:t>· To undertake any other duty as specified by STPCB not mentioned in the above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dirty="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This job description is current, but, following consultation with you, may be changed by</a:t>
                      </a:r>
                    </a:p>
                    <a:p>
                      <a:r>
                        <a:rPr lang="en-GB" sz="1350" b="0" i="0" kern="1200" dirty="0">
                          <a:solidFill>
                            <a:schemeClr val="lt1"/>
                          </a:solidFill>
                          <a:effectLst/>
                          <a:latin typeface="+mn-lt"/>
                          <a:ea typeface="+mn-ea"/>
                          <a:cs typeface="+mn-cs"/>
                        </a:rPr>
                        <a:t>the Senior Leadership Team to reflect or anticipate changes in the job which are</a:t>
                      </a:r>
                    </a:p>
                    <a:p>
                      <a:r>
                        <a:rPr lang="en-GB" sz="1350" b="0" i="0" kern="1200" dirty="0">
                          <a:solidFill>
                            <a:schemeClr val="lt1"/>
                          </a:solidFill>
                          <a:effectLst/>
                          <a:latin typeface="+mn-lt"/>
                          <a:ea typeface="+mn-ea"/>
                          <a:cs typeface="+mn-cs"/>
                        </a:rPr>
                        <a:t>commensurate with the salary and job title.</a:t>
                      </a:r>
                    </a:p>
                    <a:p>
                      <a:endParaRPr lang="en-GB" dirty="0"/>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dirty="0"/>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3486328207"/>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dirty="0">
                          <a:solidFill>
                            <a:schemeClr val="lt1"/>
                          </a:solidFill>
                          <a:effectLst/>
                          <a:latin typeface="+mn-lt"/>
                          <a:ea typeface="+mn-ea"/>
                          <a:cs typeface="+mn-cs"/>
                        </a:rPr>
                        <a:t>WHOLE COLLEGE RESPONSIBILITIES:</a:t>
                      </a:r>
                    </a:p>
                    <a:p>
                      <a:endParaRPr lang="en-GB" sz="1350" b="0" i="0" kern="1200" dirty="0">
                        <a:solidFill>
                          <a:schemeClr val="lt1"/>
                        </a:solidFill>
                        <a:effectLst/>
                        <a:latin typeface="+mn-lt"/>
                        <a:ea typeface="+mn-ea"/>
                        <a:cs typeface="+mn-cs"/>
                      </a:endParaRPr>
                    </a:p>
                    <a:p>
                      <a:pPr>
                        <a:buFont typeface="Arial" pitchFamily="34" charset="0"/>
                        <a:buChar char="•"/>
                      </a:pPr>
                      <a:r>
                        <a:rPr lang="en-GB" sz="1350" b="0" i="0" kern="1200" dirty="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dirty="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dirty="0">
                          <a:solidFill>
                            <a:schemeClr val="lt1"/>
                          </a:solidFill>
                          <a:effectLst/>
                          <a:latin typeface="+mn-lt"/>
                          <a:ea typeface="+mn-ea"/>
                          <a:cs typeface="+mn-cs"/>
                        </a:rPr>
                        <a:t>Participate in annual Performance Reviews with your Line  Manager, based on agreed objectives.</a:t>
                      </a:r>
                    </a:p>
                    <a:p>
                      <a:pPr>
                        <a:buFont typeface="Arial" pitchFamily="34" charset="0"/>
                        <a:buChar char="•"/>
                      </a:pPr>
                      <a:r>
                        <a:rPr lang="en-GB" sz="1350" b="0" i="0" kern="1200" dirty="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dirty="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dirty="0">
                          <a:solidFill>
                            <a:schemeClr val="lt1"/>
                          </a:solidFill>
                          <a:effectLst/>
                          <a:latin typeface="+mn-lt"/>
                          <a:ea typeface="+mn-ea"/>
                          <a:cs typeface="+mn-cs"/>
                        </a:rPr>
                        <a:t>To undertake such other duties which are within the scope of the job purpose, title of the job and its grade.</a:t>
                      </a:r>
                    </a:p>
                    <a:p>
                      <a:endParaRPr lang="en-GB" sz="1350" b="0" i="0" kern="1200" dirty="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Teacher of maths</a:t>
            </a:r>
            <a:endParaRPr lang="en-GB" dirty="0">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4246007540"/>
              </p:ext>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dirty="0"/>
                        <a:t>To whom the postholder reports to</a:t>
                      </a:r>
                    </a:p>
                  </a:txBody>
                  <a:tcPr/>
                </a:tc>
                <a:tc>
                  <a:txBody>
                    <a:bodyPr/>
                    <a:lstStyle/>
                    <a:p>
                      <a:r>
                        <a:rPr lang="en-GB" sz="1350" b="0" i="0" kern="1200" dirty="0">
                          <a:solidFill>
                            <a:schemeClr val="lt1"/>
                          </a:solidFill>
                          <a:effectLst/>
                          <a:latin typeface="+mn-lt"/>
                          <a:ea typeface="+mn-ea"/>
                          <a:cs typeface="+mn-cs"/>
                        </a:rPr>
                        <a:t>The postholder is responsible to the: </a:t>
                      </a:r>
                    </a:p>
                    <a:p>
                      <a:r>
                        <a:rPr lang="en-GB" sz="1350" b="0" i="0" kern="1200" dirty="0">
                          <a:solidFill>
                            <a:schemeClr val="lt1"/>
                          </a:solidFill>
                          <a:effectLst/>
                          <a:latin typeface="+mn-lt"/>
                          <a:ea typeface="+mn-ea"/>
                          <a:cs typeface="+mn-cs"/>
                        </a:rPr>
                        <a:t>· Principal in all matters </a:t>
                      </a:r>
                    </a:p>
                    <a:p>
                      <a:r>
                        <a:rPr lang="en-GB" sz="1350" b="0" i="0" kern="1200" dirty="0">
                          <a:solidFill>
                            <a:schemeClr val="lt1"/>
                          </a:solidFill>
                          <a:effectLst/>
                          <a:latin typeface="+mn-lt"/>
                          <a:ea typeface="+mn-ea"/>
                          <a:cs typeface="+mn-cs"/>
                        </a:rPr>
                        <a:t>· The relevant member of the school leadership group in respect of curriculum and pastoral matters </a:t>
                      </a:r>
                    </a:p>
                    <a:p>
                      <a:r>
                        <a:rPr lang="en-GB" sz="1350" b="0" i="0" kern="1200" dirty="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dirty="0"/>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3184808846"/>
              </p:ext>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dirty="0">
                          <a:latin typeface="Candara"/>
                        </a:rPr>
                        <a:t>Job purpose:</a:t>
                      </a:r>
                    </a:p>
                    <a:p>
                      <a:endParaRPr lang="en-GB" sz="1100" b="1" dirty="0">
                        <a:latin typeface="Candara"/>
                      </a:endParaRPr>
                    </a:p>
                    <a:p>
                      <a:r>
                        <a:rPr lang="en-GB" dirty="0"/>
                        <a:t>To provide professional leadership and management for a subject to secure high quality teaching, effective use of resources, effective coaching and mentoring and improved standards of learning and achievement for all pupils.</a:t>
                      </a:r>
                    </a:p>
                    <a:p>
                      <a:endParaRPr lang="en-GB" dirty="0"/>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650254904"/>
              </p:ext>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The Persons line managed by the postholder</a:t>
                      </a:r>
                    </a:p>
                  </a:txBody>
                  <a:tcPr/>
                </a:tc>
                <a:tc>
                  <a:txBody>
                    <a:bodyPr/>
                    <a:lstStyle/>
                    <a:p>
                      <a:r>
                        <a:rPr lang="en-GB" sz="1350" b="0" i="0" kern="1200" dirty="0">
                          <a:solidFill>
                            <a:schemeClr val="lt1"/>
                          </a:solidFill>
                          <a:effectLst/>
                          <a:latin typeface="+mn-lt"/>
                          <a:ea typeface="+mn-ea"/>
                          <a:cs typeface="+mn-cs"/>
                        </a:rPr>
                        <a:t>The postholder is responsible for: </a:t>
                      </a:r>
                    </a:p>
                    <a:p>
                      <a:r>
                        <a:rPr lang="en-GB" sz="1350" b="0" i="0" kern="1200" dirty="0">
                          <a:solidFill>
                            <a:schemeClr val="lt1"/>
                          </a:solidFill>
                          <a:effectLst/>
                          <a:latin typeface="+mn-lt"/>
                          <a:ea typeface="+mn-ea"/>
                          <a:cs typeface="+mn-cs"/>
                        </a:rPr>
                        <a:t>· Where appropriate the supervision of support staff within the department area </a:t>
                      </a:r>
                    </a:p>
                    <a:p>
                      <a:r>
                        <a:rPr lang="en-GB" sz="1350" b="0" i="0" kern="1200" dirty="0">
                          <a:solidFill>
                            <a:schemeClr val="lt1"/>
                          </a:solidFill>
                          <a:effectLst/>
                          <a:latin typeface="+mn-lt"/>
                          <a:ea typeface="+mn-ea"/>
                          <a:cs typeface="+mn-cs"/>
                        </a:rPr>
                        <a:t>· The coaching, mentoring and development of all staff within the subject area.</a:t>
                      </a:r>
                      <a:endParaRPr lang="en-GB" dirty="0"/>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3384075819"/>
              </p:ext>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Duties and responsibilities specific to the post</a:t>
                      </a:r>
                    </a:p>
                  </a:txBody>
                  <a:tcPr/>
                </a:tc>
                <a:tc>
                  <a:txBody>
                    <a:bodyPr/>
                    <a:lstStyle/>
                    <a:p>
                      <a:r>
                        <a:rPr lang="en-GB" sz="1350" b="0" i="0" kern="1200" dirty="0">
                          <a:solidFill>
                            <a:schemeClr val="lt1"/>
                          </a:solidFill>
                          <a:effectLst/>
                          <a:latin typeface="+mn-lt"/>
                          <a:ea typeface="+mn-ea"/>
                          <a:cs typeface="+mn-cs"/>
                        </a:rPr>
                        <a:t>Strategic Direction: </a:t>
                      </a:r>
                    </a:p>
                    <a:p>
                      <a:r>
                        <a:rPr lang="en-GB" sz="1350" b="0" i="0" kern="1200" dirty="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dirty="0">
                          <a:solidFill>
                            <a:schemeClr val="lt1"/>
                          </a:solidFill>
                          <a:effectLst/>
                          <a:latin typeface="+mn-lt"/>
                          <a:ea typeface="+mn-ea"/>
                          <a:cs typeface="+mn-cs"/>
                        </a:rPr>
                        <a:t>· Establish short, medium and long term plans for the development and resourcing of the subject area. </a:t>
                      </a:r>
                    </a:p>
                    <a:p>
                      <a:r>
                        <a:rPr lang="en-GB" sz="1350" b="0" i="0" kern="1200" dirty="0">
                          <a:solidFill>
                            <a:schemeClr val="lt1"/>
                          </a:solidFill>
                          <a:effectLst/>
                          <a:latin typeface="+mn-lt"/>
                          <a:ea typeface="+mn-ea"/>
                          <a:cs typeface="+mn-cs"/>
                        </a:rPr>
                        <a:t>· Monitor the progress made in achieving subject plans and targets, and evaluate the impact on teaching and learning.</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3129167630"/>
              </p:ext>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dirty="0"/>
                    </a:p>
                  </a:txBody>
                  <a:tcPr/>
                </a:tc>
                <a:tc>
                  <a:txBody>
                    <a:bodyPr/>
                    <a:lstStyle/>
                    <a:p>
                      <a:r>
                        <a:rPr lang="en-GB" sz="1350" b="1" i="0" kern="1200" dirty="0">
                          <a:solidFill>
                            <a:schemeClr val="lt1"/>
                          </a:solidFill>
                          <a:effectLst/>
                          <a:latin typeface="+mn-lt"/>
                          <a:ea typeface="+mn-ea"/>
                          <a:cs typeface="+mn-cs"/>
                        </a:rPr>
                        <a:t>Teaching and Learning: </a:t>
                      </a:r>
                    </a:p>
                    <a:p>
                      <a:r>
                        <a:rPr lang="en-GB" sz="1200" b="0" i="0" kern="1200" dirty="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dirty="0">
                          <a:solidFill>
                            <a:schemeClr val="lt1"/>
                          </a:solidFill>
                          <a:effectLst/>
                          <a:latin typeface="+mn-lt"/>
                          <a:ea typeface="+mn-ea"/>
                          <a:cs typeface="+mn-cs"/>
                        </a:rPr>
                        <a:t>· Develop and implement systems for recording individual pupil's progress. </a:t>
                      </a:r>
                    </a:p>
                    <a:p>
                      <a:r>
                        <a:rPr lang="en-GB" sz="1200" b="0" i="0" kern="1200" dirty="0">
                          <a:solidFill>
                            <a:schemeClr val="lt1"/>
                          </a:solidFill>
                          <a:effectLst/>
                          <a:latin typeface="+mn-lt"/>
                          <a:ea typeface="+mn-ea"/>
                          <a:cs typeface="+mn-cs"/>
                        </a:rPr>
                        <a:t>· Ensure schemes of work are developed appropriately and evaluate the impact on teaching and learning. </a:t>
                      </a:r>
                    </a:p>
                    <a:p>
                      <a:r>
                        <a:rPr lang="en-GB" sz="1200" b="0" i="0" kern="1200" dirty="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Leading and Managing Staff: </a:t>
                      </a:r>
                    </a:p>
                    <a:p>
                      <a:r>
                        <a:rPr lang="en-GB" sz="1200" b="0" i="0" kern="1200" dirty="0">
                          <a:solidFill>
                            <a:schemeClr val="lt1"/>
                          </a:solidFill>
                          <a:effectLst/>
                          <a:latin typeface="+mn-lt"/>
                          <a:ea typeface="+mn-ea"/>
                          <a:cs typeface="+mn-cs"/>
                        </a:rPr>
                        <a:t>· Support in the Development of subject teams and individuals to enhance performance. </a:t>
                      </a:r>
                    </a:p>
                    <a:p>
                      <a:r>
                        <a:rPr lang="en-GB" sz="1200" b="0" i="0" kern="1200" dirty="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dirty="0">
                          <a:solidFill>
                            <a:schemeClr val="lt1"/>
                          </a:solidFill>
                          <a:effectLst/>
                          <a:latin typeface="+mn-lt"/>
                          <a:ea typeface="+mn-ea"/>
                          <a:cs typeface="+mn-cs"/>
                        </a:rPr>
                        <a:t>·Support in the Planning, delegation and evaluation of work carried out by team(s) and individuals. </a:t>
                      </a:r>
                    </a:p>
                    <a:p>
                      <a:r>
                        <a:rPr lang="en-GB" sz="1200" b="0" i="0" kern="1200" dirty="0">
                          <a:solidFill>
                            <a:schemeClr val="lt1"/>
                          </a:solidFill>
                          <a:effectLst/>
                          <a:latin typeface="+mn-lt"/>
                          <a:ea typeface="+mn-ea"/>
                          <a:cs typeface="+mn-cs"/>
                        </a:rPr>
                        <a:t>· Promote a creative and collaborative working environment. </a:t>
                      </a:r>
                    </a:p>
                    <a:p>
                      <a:r>
                        <a:rPr lang="en-GB" sz="1200" b="0" i="0" kern="1200" dirty="0">
                          <a:solidFill>
                            <a:schemeClr val="lt1"/>
                          </a:solidFill>
                          <a:effectLst/>
                          <a:latin typeface="+mn-lt"/>
                          <a:ea typeface="+mn-ea"/>
                          <a:cs typeface="+mn-cs"/>
                        </a:rPr>
                        <a:t>· Create, maintain and enhance effective relationships.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Resource Management: </a:t>
                      </a:r>
                    </a:p>
                    <a:p>
                      <a:r>
                        <a:rPr lang="en-GB" sz="1200" b="0" i="0" kern="1200" dirty="0">
                          <a:solidFill>
                            <a:schemeClr val="lt1"/>
                          </a:solidFill>
                          <a:effectLst/>
                          <a:latin typeface="+mn-lt"/>
                          <a:ea typeface="+mn-ea"/>
                          <a:cs typeface="+mn-cs"/>
                        </a:rPr>
                        <a:t>· Secure and allocate resources to support effective learning and teaching within the subject area. </a:t>
                      </a:r>
                    </a:p>
                    <a:p>
                      <a:r>
                        <a:rPr lang="en-GB" sz="1200" b="0" i="0" kern="1200" dirty="0">
                          <a:solidFill>
                            <a:schemeClr val="lt1"/>
                          </a:solidFill>
                          <a:effectLst/>
                          <a:latin typeface="+mn-lt"/>
                          <a:ea typeface="+mn-ea"/>
                          <a:cs typeface="+mn-cs"/>
                        </a:rPr>
                        <a:t>· Monitor and control the use of these resources.</a:t>
                      </a:r>
                      <a:endParaRPr lang="en-GB" sz="1200" dirty="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Generic duties and responsibilities</a:t>
                      </a:r>
                    </a:p>
                  </a:txBody>
                  <a:tcPr/>
                </a:tc>
                <a:tc>
                  <a:txBody>
                    <a:bodyPr/>
                    <a:lstStyle/>
                    <a:p>
                      <a:r>
                        <a:rPr lang="en-GB" sz="1350" b="0" i="0" kern="1200" dirty="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dirty="0">
                          <a:solidFill>
                            <a:schemeClr val="lt1"/>
                          </a:solidFill>
                          <a:effectLst/>
                          <a:latin typeface="+mn-lt"/>
                          <a:ea typeface="+mn-ea"/>
                          <a:cs typeface="+mn-cs"/>
                        </a:rPr>
                        <a:t>· School policies and guidance on the curriculum and school organisation </a:t>
                      </a:r>
                    </a:p>
                    <a:p>
                      <a:r>
                        <a:rPr lang="en-GB" sz="1350" b="0" i="0" kern="1200" dirty="0">
                          <a:solidFill>
                            <a:schemeClr val="lt1"/>
                          </a:solidFill>
                          <a:effectLst/>
                          <a:latin typeface="+mn-lt"/>
                          <a:ea typeface="+mn-ea"/>
                          <a:cs typeface="+mn-cs"/>
                        </a:rPr>
                        <a:t>· Leicestershire County Council Policies </a:t>
                      </a:r>
                    </a:p>
                    <a:p>
                      <a:r>
                        <a:rPr lang="en-GB" sz="1350" b="0" i="0" kern="1200" dirty="0">
                          <a:solidFill>
                            <a:schemeClr val="lt1"/>
                          </a:solidFill>
                          <a:effectLst/>
                          <a:latin typeface="+mn-lt"/>
                          <a:ea typeface="+mn-ea"/>
                          <a:cs typeface="+mn-cs"/>
                        </a:rPr>
                        <a:t>· National Standards for Subject leaders </a:t>
                      </a:r>
                    </a:p>
                    <a:p>
                      <a:r>
                        <a:rPr lang="en-GB" sz="1350" b="0" i="0" kern="1200" dirty="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dirty="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1652518183"/>
              </p:ext>
            </p:extLst>
          </p:nvPr>
        </p:nvGraphicFramePr>
        <p:xfrm>
          <a:off x="199697" y="2550958"/>
          <a:ext cx="6400389" cy="644652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dirty="0">
                          <a:effectLst/>
                        </a:rPr>
                        <a:t> </a:t>
                      </a:r>
                      <a:endParaRPr lang="en-GB" sz="1200" dirty="0">
                        <a:effectLst/>
                      </a:endParaRPr>
                    </a:p>
                    <a:p>
                      <a:pPr algn="ctr">
                        <a:spcAft>
                          <a:spcPts val="0"/>
                        </a:spcAft>
                      </a:pPr>
                      <a:r>
                        <a:rPr lang="en-US" sz="1200" dirty="0">
                          <a:effectLst/>
                        </a:rPr>
                        <a:t>Continued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Essential</a:t>
                      </a:r>
                      <a:endParaRPr lang="en-GB" sz="1200" b="1" dirty="0">
                        <a:effectLst/>
                      </a:endParaRPr>
                    </a:p>
                    <a:p>
                      <a:pPr algn="ctr">
                        <a:spcAft>
                          <a:spcPts val="0"/>
                        </a:spcAft>
                      </a:pPr>
                      <a:r>
                        <a:rPr lang="en-US" sz="1200" b="1" dirty="0">
                          <a:effectLst/>
                        </a:rPr>
                        <a:t> </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Desirable</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dirty="0">
                          <a:effectLst/>
                        </a:rPr>
                        <a:t>1	QUALIFICATIONS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Graduate</a:t>
                      </a:r>
                      <a:endParaRPr lang="en-GB" sz="1100" dirty="0">
                        <a:effectLst/>
                      </a:endParaRPr>
                    </a:p>
                    <a:p>
                      <a:pPr>
                        <a:spcAft>
                          <a:spcPts val="0"/>
                        </a:spcAft>
                      </a:pPr>
                      <a:r>
                        <a:rPr lang="en-US" sz="1100" dirty="0">
                          <a:effectLst/>
                        </a:rPr>
                        <a:t>Qualified Teacher</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dirty="0">
                          <a:effectLst/>
                        </a:rPr>
                        <a:t>2	EXPERIENCE</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Recent and relevant experience teaching </a:t>
                      </a:r>
                      <a:r>
                        <a:rPr lang="en-US" sz="1100" dirty="0" err="1">
                          <a:effectLst/>
                        </a:rPr>
                        <a:t>maths</a:t>
                      </a:r>
                    </a:p>
                  </a:txBody>
                  <a:tcPr marL="49705" marR="49705" marT="0" marB="0"/>
                </a:tc>
                <a:tc>
                  <a:txBody>
                    <a:bodyPr/>
                    <a:lstStyle/>
                    <a:p>
                      <a:pPr>
                        <a:spcAft>
                          <a:spcPts val="0"/>
                        </a:spcAft>
                      </a:pPr>
                      <a:r>
                        <a:rPr lang="en-US" sz="1100" dirty="0">
                          <a:effectLst/>
                        </a:rPr>
                        <a:t>Successful teaching in secondary comprehensive education </a:t>
                      </a:r>
                      <a:r>
                        <a:rPr lang="en-US" sz="1100" dirty="0" err="1">
                          <a:effectLst/>
                        </a:rPr>
                        <a:t>maths</a:t>
                      </a:r>
                      <a:r>
                        <a:rPr lang="en-US" sz="1100" dirty="0">
                          <a:effectLst/>
                        </a:rPr>
                        <a:t> at KS3/4</a:t>
                      </a:r>
                    </a:p>
                    <a:p>
                      <a:pPr>
                        <a:spcAft>
                          <a:spcPts val="0"/>
                        </a:spcAft>
                      </a:pPr>
                      <a:r>
                        <a:rPr lang="en-US" sz="1100" dirty="0">
                          <a:effectLst/>
                          <a:latin typeface="Arial" panose="020B0604020202020204" pitchFamily="34" charset="0"/>
                          <a:ea typeface="Arial" panose="020B0604020202020204" pitchFamily="34" charset="0"/>
                          <a:cs typeface="Arial" panose="020B0604020202020204" pitchFamily="34" charset="0"/>
                        </a:rPr>
                        <a:t>Marker for GCSE exam board</a:t>
                      </a:r>
                      <a:endParaRPr lang="en-GB" sz="1100" dirty="0">
                        <a:effectLst/>
                        <a:latin typeface="Arial" panose="020B0604020202020204" pitchFamily="34" charset="0"/>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dirty="0">
                          <a:effectLst/>
                        </a:rPr>
                        <a:t>3	CURRICULUM</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the current KS3/4 </a:t>
                      </a:r>
                      <a:r>
                        <a:rPr lang="en-US" sz="1100" dirty="0" err="1">
                          <a:effectLst/>
                        </a:rPr>
                        <a:t>Maths</a:t>
                      </a:r>
                      <a:r>
                        <a:rPr lang="en-US" sz="1100" dirty="0">
                          <a:effectLst/>
                        </a:rPr>
                        <a:t> curriculum.</a:t>
                      </a:r>
                      <a:endParaRPr lang="en-GB" sz="1100" dirty="0">
                        <a:effectLst/>
                      </a:endParaRPr>
                    </a:p>
                    <a:p>
                      <a:pPr>
                        <a:spcAft>
                          <a:spcPts val="0"/>
                        </a:spcAft>
                      </a:pPr>
                      <a:r>
                        <a:rPr lang="en-US" sz="1100" dirty="0">
                          <a:effectLst/>
                        </a:rPr>
                        <a:t> knowledge and understanding of the current KS3 </a:t>
                      </a:r>
                      <a:r>
                        <a:rPr lang="en-US" sz="1100" dirty="0" err="1">
                          <a:effectLst/>
                        </a:rPr>
                        <a:t>Maths</a:t>
                      </a:r>
                      <a:r>
                        <a:rPr lang="en-US" sz="1100" dirty="0">
                          <a:effectLst/>
                        </a:rPr>
                        <a:t> curriculum.</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recent developments in the national curriculum regarding </a:t>
                      </a:r>
                      <a:r>
                        <a:rPr lang="en-US" sz="1100" dirty="0" err="1">
                          <a:effectLst/>
                        </a:rPr>
                        <a:t>Maths</a:t>
                      </a:r>
                      <a:endParaRPr lang="en-GB" sz="1100" dirty="0" err="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Involvement in developing relevant curricula and/or schemes of work.</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Awareness of related courses and qualifications at KS4 and above.</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dirty="0">
                          <a:effectLst/>
                        </a:rPr>
                        <a:t>4	PEDAGOGY</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experience of the practice of differentiated teaching and learning across the full ability range, including pupils with individual educational needs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dirty="0">
                          <a:effectLst/>
                        </a:rPr>
                        <a:t>5	TUTORING</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experience of the practice of pastoral care and tutoring in secondary education</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dirty="0">
                          <a:effectLst/>
                        </a:rPr>
                        <a:t>6	TEAM WORK</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and evident skills to contribute to collaborative work within the College</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Participation in professional collaborative review / action research around learning.</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dirty="0">
                          <a:effectLst/>
                        </a:rPr>
                        <a:t>7  PROFESSIONAL DEVELOPMENT</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and ability to review and identify, with others, personal professional development needs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Evidence of personal practice already in this area</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Participation in training and development activities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skills and ability to contribute to the professional development of the team, its purpose and effectiveness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dirty="0">
                          <a:effectLst/>
                        </a:rPr>
                        <a:t>Aspiration to further career development and promotion</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Teacher of maths</a:t>
            </a:r>
            <a:endParaRPr lang="en-GB" sz="1400" b="1" dirty="0">
              <a:latin typeface="Candara"/>
              <a:ea typeface="Calibri"/>
              <a:cs typeface="Calibri"/>
            </a:endParaRPr>
          </a:p>
          <a:p>
            <a:r>
              <a:rPr lang="en-GB" sz="1400" b="1" dirty="0">
                <a:latin typeface="Candara"/>
              </a:rPr>
              <a:t>Scale: Grade</a:t>
            </a:r>
            <a:r>
              <a:rPr lang="en-GB" dirty="0">
                <a:latin typeface="Candara"/>
              </a:rPr>
              <a:t> </a:t>
            </a:r>
            <a:r>
              <a:rPr lang="en-GB" sz="1400" b="1" dirty="0">
                <a:latin typeface="Candara"/>
              </a:rPr>
              <a:t>MPS – UPS </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226678" y="1890925"/>
            <a:ext cx="6413051"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Teacher of maths</a:t>
            </a:r>
            <a:endParaRPr lang="en-GB" sz="1400" dirty="0">
              <a:latin typeface="Candara"/>
              <a:ea typeface="Calibri"/>
              <a:cs typeface="Calibri"/>
            </a:endParaRPr>
          </a:p>
          <a:p>
            <a:r>
              <a:rPr lang="en-GB" sz="1400" b="1" dirty="0">
                <a:latin typeface="Candara"/>
              </a:rPr>
              <a:t>Scale: </a:t>
            </a:r>
            <a:r>
              <a:rPr lang="en-GB" sz="1400" dirty="0">
                <a:latin typeface="Candara"/>
              </a:rPr>
              <a:t>MPS – UPS </a:t>
            </a: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89415367"/>
              </p:ext>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dirty="0">
                          <a:effectLst/>
                        </a:rPr>
                        <a:t> </a:t>
                      </a:r>
                      <a:endParaRPr lang="en-GB" sz="1200" dirty="0">
                        <a:effectLst/>
                      </a:endParaRPr>
                    </a:p>
                    <a:p>
                      <a:pPr algn="ct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Essential</a:t>
                      </a:r>
                      <a:endParaRPr lang="en-GB" sz="1200" b="1" dirty="0">
                        <a:effectLst/>
                      </a:endParaRPr>
                    </a:p>
                    <a:p>
                      <a:pPr algn="ctr">
                        <a:spcAft>
                          <a:spcPts val="0"/>
                        </a:spcAft>
                      </a:pPr>
                      <a:r>
                        <a:rPr lang="en-US" sz="1200" b="1" dirty="0">
                          <a:effectLst/>
                        </a:rPr>
                        <a:t> </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Desirable</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ext uri="{D42A27DB-BD31-4B8C-83A1-F6EECF244321}">
                <p14:modId xmlns:p14="http://schemas.microsoft.com/office/powerpoint/2010/main" val="4126490560"/>
              </p:ext>
            </p:extLst>
          </p:nvPr>
        </p:nvGraphicFramePr>
        <p:xfrm>
          <a:off x="187036" y="3143647"/>
          <a:ext cx="6413050" cy="34899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200" kern="1200" dirty="0">
                          <a:solidFill>
                            <a:schemeClr val="dk1"/>
                          </a:solidFill>
                          <a:effectLst/>
                          <a:latin typeface="+mn-lt"/>
                          <a:ea typeface="+mn-ea"/>
                          <a:cs typeface="+mn-cs"/>
                        </a:rPr>
                        <a:t>8	COMMUNITY</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Awareness and knowledge of the contribution of related skills to the practice of comprehensive, community education</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Knowledge and recognition of the role of parents in support of pupil learning</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200" kern="1200" dirty="0">
                          <a:solidFill>
                            <a:schemeClr val="dk1"/>
                          </a:solidFill>
                          <a:effectLst/>
                          <a:latin typeface="+mn-lt"/>
                          <a:ea typeface="+mn-ea"/>
                          <a:cs typeface="+mn-cs"/>
                        </a:rPr>
                        <a:t>9	COMMUNICATION</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An application which is original to this post</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Personal presentation skills, on paper and orally, to secure and sustain communication within the team, across the College and with the wider community, including parents and governors</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As this job is designated as a 'regulated activity' an enhanced DBS with barred list check is essential.</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200" kern="1200" dirty="0">
                          <a:solidFill>
                            <a:schemeClr val="dk1"/>
                          </a:solidFill>
                          <a:effectLst/>
                          <a:latin typeface="+mn-lt"/>
                          <a:ea typeface="+mn-ea"/>
                          <a:cs typeface="+mn-cs"/>
                        </a:rPr>
                        <a:t>10. Other</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Must be eligible to work in the UK</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dirty="0">
                          <a:effectLst/>
                        </a:rPr>
                        <a:t> </a:t>
                      </a:r>
                    </a:p>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284112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85415" y="1056368"/>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dirty="0"/>
              <a:t>Station Road, Broughton Astley, Leicestershire, LE9 6PT   Tel:  01455 283 263</a:t>
            </a:r>
          </a:p>
          <a:p>
            <a:pPr algn="ctr"/>
            <a:r>
              <a:rPr lang="en-GB" sz="1400" dirty="0">
                <a:hlinkClick r:id="rId4"/>
              </a:rPr>
              <a:t>admin@thomasestley.org.uk</a:t>
            </a:r>
            <a:r>
              <a:rPr lang="en-GB" sz="1400" dirty="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10239" y="1579588"/>
            <a:ext cx="6858000" cy="7679025"/>
          </a:xfrm>
          <a:prstGeom prst="rect">
            <a:avLst/>
          </a:prstGeom>
          <a:noFill/>
          <a:ln>
            <a:noFill/>
          </a:ln>
        </p:spPr>
        <p:txBody>
          <a:bodyPr wrap="square" lIns="91440" tIns="45720" rIns="91440" bIns="45720" rtlCol="0" anchor="t">
            <a:spAutoFit/>
          </a:bodyPr>
          <a:lstStyle/>
          <a:p>
            <a:r>
              <a:rPr lang="en-GB" sz="1300" dirty="0">
                <a:latin typeface="Candara" panose="020E0502030303020204" pitchFamily="34" charset="0"/>
              </a:rPr>
              <a:t>Dear Applicant 										February 2025</a:t>
            </a:r>
          </a:p>
          <a:p>
            <a:r>
              <a:rPr lang="en-GB" sz="1300" b="1" dirty="0">
                <a:latin typeface="Candara" panose="020E0502030303020204" pitchFamily="34" charset="0"/>
              </a:rPr>
              <a:t>Subject: Teacher of Maths</a:t>
            </a:r>
          </a:p>
          <a:p>
            <a:r>
              <a:rPr lang="en-GB" sz="1300" b="1" dirty="0">
                <a:latin typeface="Candara" panose="020E0502030303020204" pitchFamily="34" charset="0"/>
              </a:rPr>
              <a:t>Full Time – Permanent</a:t>
            </a:r>
          </a:p>
          <a:p>
            <a:r>
              <a:rPr lang="en-GB" sz="1300" b="1" dirty="0">
                <a:latin typeface="Candara" panose="020E0502030303020204" pitchFamily="34" charset="0"/>
              </a:rPr>
              <a:t>Commencing August 2025 or earlier if possible</a:t>
            </a:r>
          </a:p>
          <a:p>
            <a:endParaRPr lang="en-GB" sz="1300" dirty="0">
              <a:latin typeface="Candara" panose="020E0502030303020204" pitchFamily="34" charset="0"/>
            </a:endParaRPr>
          </a:p>
          <a:p>
            <a:r>
              <a:rPr lang="en-GB" sz="1300" dirty="0">
                <a:latin typeface="Candara" panose="020E0502030303020204" pitchFamily="34" charset="0"/>
              </a:rPr>
              <a:t>Thank you for your interest in this post, at the Community College and lead school in the Thomas Estley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300" dirty="0">
              <a:latin typeface="Candara" panose="020E0502030303020204" pitchFamily="34" charset="0"/>
            </a:endParaRPr>
          </a:p>
          <a:p>
            <a:r>
              <a:rPr lang="en-GB" sz="1300" dirty="0">
                <a:latin typeface="Candara" panose="020E0502030303020204" pitchFamily="34" charset="0"/>
                <a:ea typeface="Calibri"/>
                <a:cs typeface="Times New Roman"/>
              </a:rPr>
              <a:t>Mathematics is a key subject within the Thomas </a:t>
            </a:r>
            <a:r>
              <a:rPr lang="en-GB" sz="1300" dirty="0" err="1">
                <a:latin typeface="Candara" panose="020E0502030303020204" pitchFamily="34" charset="0"/>
                <a:ea typeface="Calibri"/>
                <a:cs typeface="Times New Roman"/>
              </a:rPr>
              <a:t>Estley</a:t>
            </a:r>
            <a:r>
              <a:rPr lang="en-GB" sz="1300" dirty="0">
                <a:latin typeface="Candara" panose="020E0502030303020204" pitchFamily="34" charset="0"/>
                <a:ea typeface="Calibri"/>
                <a:cs typeface="Times New Roman"/>
              </a:rPr>
              <a:t> curriculum, and one of our core subjects at KS3 and KS4. Our results in Maths have been well above average over a period of many years and among the very best KS4 results in the county.</a:t>
            </a:r>
            <a:endParaRPr lang="en-GB" sz="1300" dirty="0">
              <a:latin typeface="Candara" panose="020E0502030303020204" pitchFamily="34" charset="0"/>
            </a:endParaRPr>
          </a:p>
          <a:p>
            <a:r>
              <a:rPr lang="en-GB" sz="1300" dirty="0">
                <a:latin typeface="Candara" panose="020E0502030303020204" pitchFamily="34" charset="0"/>
                <a:ea typeface="Calibri"/>
                <a:cs typeface="Times New Roman"/>
              </a:rPr>
              <a:t>Our Mathematics department comprises 7 teachers. The Mathematics curriculum incorporates mainly classroom-based lessons as well as access to interactive Maths IT based resources and a set of tightly focussed intervention lessons / extracurricular support where appropriate. Students study Maths for four lessons a week from Year Seven to Year Eleven, as well as through our Money Matters Module in Year Nine. Additional provision includes studying for the GCSE Statistics for our more able KS4 pupils, a residential Maths / Science trip to Geneva and a range of enhanced opportunities from the UK Maths Challenge through a Bletchley Park coding visit to Maths leadership opportunities in feeder primary schools.</a:t>
            </a:r>
            <a:endParaRPr lang="en-GB" sz="1300" dirty="0">
              <a:latin typeface="Candara" panose="020E0502030303020204" pitchFamily="34" charset="0"/>
            </a:endParaRPr>
          </a:p>
          <a:p>
            <a:endParaRPr lang="en-GB" sz="1300" b="1" dirty="0">
              <a:latin typeface="Candara" panose="020E0502030303020204" pitchFamily="34" charset="0"/>
              <a:ea typeface="Calibri"/>
              <a:cs typeface="Calibri"/>
            </a:endParaRPr>
          </a:p>
          <a:p>
            <a:r>
              <a:rPr lang="en-GB" sz="1300" b="1" dirty="0">
                <a:latin typeface="Candara" panose="020E0502030303020204" pitchFamily="34" charset="0"/>
              </a:rPr>
              <a:t>Thomas Estley Community College</a:t>
            </a:r>
            <a:endParaRPr lang="en-GB" sz="1300" dirty="0">
              <a:latin typeface="Candara" panose="020E0502030303020204" pitchFamily="34" charset="0"/>
            </a:endParaRPr>
          </a:p>
          <a:p>
            <a:r>
              <a:rPr lang="en-GB" sz="1300" dirty="0">
                <a:latin typeface="Candara" panose="020E0502030303020204" pitchFamily="34" charset="0"/>
              </a:rPr>
              <a:t>Thomas Estley Community College is a thriving, well-established Leicestershire 11-16 Community College, with around 900 students on roll, and very strong links with primary and secondary partners. We are the secondary school within success Academy Trust (including one secondary school, three primary schools and a preschool) and the lead school in TELA – Thomas Estley Learning Alliance, which currently comprises over 30 local schools. We lead local NPQ provision on behalf of Leicester and Leicestershire teaching School Hub and are a satellite secondary SCITT base.</a:t>
            </a:r>
          </a:p>
          <a:p>
            <a:endParaRPr lang="en-GB" sz="1300" dirty="0">
              <a:latin typeface="Candara" panose="020E0502030303020204" pitchFamily="34" charset="0"/>
              <a:cs typeface="Calibri"/>
            </a:endParaRPr>
          </a:p>
          <a:p>
            <a:r>
              <a:rPr lang="en-GB" sz="1300" dirty="0">
                <a:latin typeface="Candara" panose="020E0502030303020204" pitchFamily="34" charset="0"/>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a:t>
            </a: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8094524"/>
          </a:xfrm>
          <a:prstGeom prst="rect">
            <a:avLst/>
          </a:prstGeom>
          <a:noFill/>
          <a:ln>
            <a:noFill/>
          </a:ln>
        </p:spPr>
        <p:txBody>
          <a:bodyPr wrap="square" lIns="91440" tIns="45720" rIns="91440" bIns="45720" rtlCol="0" anchor="t">
            <a:spAutoFit/>
          </a:bodyPr>
          <a:lstStyle/>
          <a:p>
            <a:r>
              <a:rPr lang="en-GB" sz="1400" dirty="0">
                <a:latin typeface="Candara" panose="020E0502030303020204" pitchFamily="34" charset="0"/>
              </a:rPr>
              <a:t>leadership level, is well embedded. One of our main foci as a college and a Trust is leadership and character development, as we commit to 'Build Leadership and Character Together' , and we prioritise a leadership curriculum and enhancement programmes for both students and staff in order to grow a community of present and future leaders.</a:t>
            </a:r>
          </a:p>
          <a:p>
            <a:endParaRPr lang="en-GB" sz="1400" dirty="0">
              <a:latin typeface="Candara" panose="020E0502030303020204" pitchFamily="34" charset="0"/>
            </a:endParaRPr>
          </a:p>
          <a:p>
            <a:r>
              <a:rPr lang="en-GB" sz="1400" dirty="0">
                <a:latin typeface="Candara" panose="020E0502030303020204" pitchFamily="34" charset="0"/>
              </a:rPr>
              <a:t>We have an inclusive provision, also comprising a communication and interaction unit to support our young people, The Oaks at Thomas Estley, and we regard ourselves as the Thomas Estley family, including our students and our staff.</a:t>
            </a:r>
          </a:p>
          <a:p>
            <a:endParaRPr lang="en-GB" sz="1400" dirty="0">
              <a:latin typeface="Candara" panose="020E0502030303020204" pitchFamily="34" charset="0"/>
            </a:endParaRPr>
          </a:p>
          <a:p>
            <a:r>
              <a:rPr lang="en-GB" sz="1400" b="1" dirty="0">
                <a:latin typeface="Candara" panose="020E0502030303020204" pitchFamily="34" charset="0"/>
              </a:rPr>
              <a:t>Applications to the College</a:t>
            </a:r>
            <a:endParaRPr lang="en-GB" sz="1400" dirty="0">
              <a:latin typeface="Candara" panose="020E0502030303020204" pitchFamily="34" charset="0"/>
            </a:endParaRPr>
          </a:p>
          <a:p>
            <a:r>
              <a:rPr lang="en-GB" sz="1400" dirty="0">
                <a:latin typeface="Candara" panose="020E0502030303020204" pitchFamily="34" charset="0"/>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endParaRPr lang="en-GB" sz="1400" dirty="0">
              <a:latin typeface="Candara" panose="020E0502030303020204" pitchFamily="34" charset="0"/>
            </a:endParaRPr>
          </a:p>
          <a:p>
            <a:r>
              <a:rPr lang="en-GB" sz="1400" dirty="0">
                <a:latin typeface="Candara" panose="020E0502030303020204" pitchFamily="34" charset="0"/>
              </a:rPr>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t>
            </a:r>
          </a:p>
          <a:p>
            <a:endParaRPr lang="en-GB" sz="1400" dirty="0">
              <a:latin typeface="Candara" panose="020E0502030303020204" pitchFamily="34" charset="0"/>
            </a:endParaRPr>
          </a:p>
          <a:p>
            <a:r>
              <a:rPr lang="en-GB" sz="1400" dirty="0">
                <a:latin typeface="Candara" panose="020E0502030303020204" pitchFamily="34" charset="0"/>
              </a:rPr>
              <a:t>Application forms can be found on our website www.thomasestley.org.uk.</a:t>
            </a:r>
          </a:p>
          <a:p>
            <a:r>
              <a:rPr lang="en-GB" sz="1400" dirty="0">
                <a:latin typeface="Candara" panose="020E0502030303020204" pitchFamily="34" charset="0"/>
              </a:rPr>
              <a:t>We look forward to receiving your application. </a:t>
            </a:r>
          </a:p>
          <a:p>
            <a:r>
              <a:rPr lang="en-GB" sz="1400" dirty="0">
                <a:latin typeface="Candara" panose="020E0502030303020204" pitchFamily="34" charset="0"/>
              </a:rPr>
              <a:t>Please note the closing date for applications is </a:t>
            </a:r>
            <a:r>
              <a:rPr lang="en-GB" sz="1400" b="1" dirty="0">
                <a:latin typeface="Candara" panose="020E0502030303020204" pitchFamily="34" charset="0"/>
              </a:rPr>
              <a:t>Monday 24</a:t>
            </a:r>
            <a:r>
              <a:rPr lang="en-GB" sz="1400" b="1" baseline="30000" dirty="0">
                <a:latin typeface="Candara" panose="020E0502030303020204" pitchFamily="34" charset="0"/>
              </a:rPr>
              <a:t>th</a:t>
            </a:r>
            <a:r>
              <a:rPr lang="en-GB" sz="1400" b="1" dirty="0">
                <a:latin typeface="Candara" panose="020E0502030303020204" pitchFamily="34" charset="0"/>
              </a:rPr>
              <a:t> February 2025 at 3pm </a:t>
            </a:r>
            <a:r>
              <a:rPr lang="en-GB" sz="1400" dirty="0">
                <a:latin typeface="Candara" panose="020E0502030303020204" pitchFamily="34" charset="0"/>
              </a:rPr>
              <a:t>and interviews will be the same week via email to hr@thomasestley.org.uk.</a:t>
            </a:r>
            <a:endParaRPr lang="en-GB" sz="1400" dirty="0">
              <a:latin typeface="Candara" panose="020E0502030303020204" pitchFamily="34" charset="0"/>
              <a:ea typeface="Calibri"/>
              <a:cs typeface="Calibri"/>
            </a:endParaRPr>
          </a:p>
          <a:p>
            <a:endParaRPr lang="en-GB" sz="1400" dirty="0">
              <a:latin typeface="Candara" panose="020E0502030303020204" pitchFamily="34" charset="0"/>
            </a:endParaRPr>
          </a:p>
          <a:p>
            <a:endParaRPr lang="en-GB" sz="1400" dirty="0">
              <a:latin typeface="Candara" panose="020E0502030303020204" pitchFamily="34" charset="0"/>
            </a:endParaRPr>
          </a:p>
          <a:p>
            <a:r>
              <a:rPr lang="en-GB" sz="1400" dirty="0">
                <a:latin typeface="Candara" panose="020E0502030303020204" pitchFamily="34" charset="0"/>
              </a:rPr>
              <a:t>Yours sincerely</a:t>
            </a:r>
          </a:p>
          <a:p>
            <a:endParaRPr lang="en-GB" sz="1400" dirty="0">
              <a:latin typeface="Candara" panose="020E0502030303020204" pitchFamily="34" charset="0"/>
            </a:endParaRPr>
          </a:p>
          <a:p>
            <a:r>
              <a:rPr lang="en-GB" sz="1400" dirty="0">
                <a:latin typeface="Candara" panose="020E0502030303020204" pitchFamily="34" charset="0"/>
              </a:rPr>
              <a:t>Mandi Collins</a:t>
            </a:r>
          </a:p>
          <a:p>
            <a:r>
              <a:rPr lang="en-GB" sz="1400" b="1" dirty="0">
                <a:latin typeface="Candara" panose="020E0502030303020204" pitchFamily="34" charset="0"/>
              </a:rPr>
              <a:t>PRINCIPAL</a:t>
            </a:r>
          </a:p>
          <a:p>
            <a:r>
              <a:rPr lang="en-GB" sz="1200" dirty="0">
                <a:latin typeface="Candara" panose="020E0502030303020204" pitchFamily="34" charset="0"/>
              </a:rPr>
              <a:t>				</a:t>
            </a:r>
            <a:r>
              <a:rPr lang="en-GB" sz="1200" dirty="0"/>
              <a:t>						</a:t>
            </a:r>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30106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dirty="0">
                <a:solidFill>
                  <a:schemeClr val="accent1">
                    <a:lumMod val="75000"/>
                  </a:schemeClr>
                </a:solidFill>
                <a:latin typeface="Candara"/>
                <a:ea typeface="Roboto Slab"/>
              </a:rPr>
              <a:t>Featuring additional entitlement to our </a:t>
            </a:r>
            <a:endParaRPr lang="en-GB" sz="2400" b="1" dirty="0">
              <a:solidFill>
                <a:schemeClr val="accent1">
                  <a:lumMod val="75000"/>
                </a:schemeClr>
              </a:solidFill>
              <a:latin typeface="Candara" pitchFamily="34" charset="0"/>
            </a:endParaRPr>
          </a:p>
          <a:p>
            <a:pPr algn="ctr"/>
            <a:r>
              <a:rPr lang="en-GB" sz="2400" b="1" dirty="0">
                <a:solidFill>
                  <a:schemeClr val="accent1">
                    <a:lumMod val="75000"/>
                  </a:schemeClr>
                </a:solidFill>
                <a:latin typeface="Candara"/>
                <a:ea typeface="Roboto Slab"/>
              </a:rPr>
              <a:t>‘Three Steps to Success’ for all our </a:t>
            </a:r>
          </a:p>
          <a:p>
            <a:pPr algn="ctr"/>
            <a:r>
              <a:rPr lang="en-GB" sz="2400" b="1" dirty="0">
                <a:solidFill>
                  <a:schemeClr val="accent1">
                    <a:lumMod val="75000"/>
                  </a:schemeClr>
                </a:solidFill>
                <a:latin typeface="Candara"/>
                <a:ea typeface="Roboto Slab"/>
              </a:rPr>
              <a:t>Success Academy Trust staff...</a:t>
            </a:r>
            <a:endParaRPr lang="en-GB" dirty="0">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dirty="0">
                <a:solidFill>
                  <a:schemeClr val="accent1">
                    <a:lumMod val="75000"/>
                  </a:schemeClr>
                </a:solidFill>
                <a:latin typeface="Candara"/>
                <a:ea typeface="Roboto Slab"/>
              </a:rPr>
              <a:t>                </a:t>
            </a:r>
            <a:endParaRPr lang="en-GB" b="1" dirty="0">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4"/>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 Teacher of Maths </a:t>
            </a:r>
            <a:endParaRPr lang="en-GB" sz="2000" dirty="0">
              <a:latin typeface="Candara"/>
              <a:ea typeface="Calibri"/>
              <a:cs typeface="Calibri"/>
            </a:endParaRPr>
          </a:p>
        </p:txBody>
      </p:sp>
      <p:sp>
        <p:nvSpPr>
          <p:cNvPr id="10" name="TextBox 9"/>
          <p:cNvSpPr txBox="1"/>
          <p:nvPr/>
        </p:nvSpPr>
        <p:spPr>
          <a:xfrm>
            <a:off x="276503" y="2280280"/>
            <a:ext cx="6277708"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600" dirty="0">
                <a:latin typeface="Candara"/>
              </a:rPr>
              <a:t>MPS – UPS </a:t>
            </a:r>
          </a:p>
          <a:p>
            <a:r>
              <a:rPr lang="en-GB" sz="1600" b="1" dirty="0">
                <a:latin typeface="Candara"/>
              </a:rPr>
              <a:t>Hours: </a:t>
            </a:r>
            <a:r>
              <a:rPr lang="en-GB" sz="1600" dirty="0">
                <a:latin typeface="Candara"/>
              </a:rPr>
              <a:t>Full time, Permanent</a:t>
            </a:r>
          </a:p>
          <a:p>
            <a:endParaRPr lang="en-GB" sz="1600" b="1" dirty="0">
              <a:latin typeface="Candara"/>
              <a:ea typeface="Calibri"/>
              <a:cs typeface="Calibri"/>
            </a:endParaRPr>
          </a:p>
        </p:txBody>
      </p:sp>
      <p:sp>
        <p:nvSpPr>
          <p:cNvPr id="11" name="TextBox 10"/>
          <p:cNvSpPr txBox="1"/>
          <p:nvPr/>
        </p:nvSpPr>
        <p:spPr>
          <a:xfrm>
            <a:off x="279701" y="3348351"/>
            <a:ext cx="6270199" cy="73866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Responsible to: </a:t>
            </a:r>
            <a:r>
              <a:rPr lang="en-GB" sz="1400" dirty="0">
                <a:latin typeface="Candara"/>
              </a:rPr>
              <a:t>Head of Maths</a:t>
            </a:r>
            <a:endParaRPr lang="en-GB" sz="1400" dirty="0">
              <a:latin typeface="Candara"/>
              <a:ea typeface="Calibri"/>
              <a:cs typeface="Calibri"/>
            </a:endParaRPr>
          </a:p>
          <a:p>
            <a:endParaRPr lang="en-GB" sz="1400" b="1" dirty="0">
              <a:latin typeface="Candara"/>
              <a:ea typeface="Calibri"/>
              <a:cs typeface="Calibri"/>
            </a:endParaRPr>
          </a:p>
          <a:p>
            <a:r>
              <a:rPr lang="en-GB" sz="1400" b="1" dirty="0">
                <a:latin typeface="Candara"/>
              </a:rPr>
              <a:t>Key relationships with: </a:t>
            </a:r>
            <a:endParaRPr lang="en-GB" sz="1400" b="1" dirty="0">
              <a:latin typeface="Candara"/>
              <a:ea typeface="Calibri"/>
              <a:cs typeface="Calibri"/>
            </a:endParaRPr>
          </a:p>
        </p:txBody>
      </p:sp>
      <p:sp>
        <p:nvSpPr>
          <p:cNvPr id="12" name="TextBox 11"/>
          <p:cNvSpPr txBox="1"/>
          <p:nvPr/>
        </p:nvSpPr>
        <p:spPr>
          <a:xfrm>
            <a:off x="276504" y="4190657"/>
            <a:ext cx="6273396" cy="3539430"/>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panose="020E0502030303020204" pitchFamily="34" charset="0"/>
              </a:rPr>
              <a:t>Job purpose:</a:t>
            </a:r>
          </a:p>
          <a:p>
            <a:r>
              <a:rPr lang="en-GB" sz="1600" dirty="0">
                <a:latin typeface="Candara" panose="020E0502030303020204" pitchFamily="34" charset="0"/>
              </a:rPr>
              <a:t>· To implement and deliver an appropriately broad, balanced, relevant and differentiated curriculum for pupils and to support Maths as appropriate. </a:t>
            </a:r>
          </a:p>
          <a:p>
            <a:endParaRPr lang="en-GB" sz="1600" dirty="0">
              <a:latin typeface="Candara" panose="020E0502030303020204" pitchFamily="34" charset="0"/>
            </a:endParaRPr>
          </a:p>
          <a:p>
            <a:r>
              <a:rPr lang="en-GB" sz="1600" dirty="0">
                <a:latin typeface="Candara" panose="020E0502030303020204" pitchFamily="34" charset="0"/>
              </a:rPr>
              <a:t>· To monitor and support the overall progress and development of pupils as a teacher / form tutor </a:t>
            </a:r>
          </a:p>
          <a:p>
            <a:endParaRPr lang="en-GB" sz="1600" dirty="0">
              <a:latin typeface="Candara" panose="020E0502030303020204" pitchFamily="34" charset="0"/>
            </a:endParaRPr>
          </a:p>
          <a:p>
            <a:r>
              <a:rPr lang="en-GB" sz="1600" dirty="0">
                <a:latin typeface="Candara" panose="020E0502030303020204" pitchFamily="34" charset="0"/>
              </a:rPr>
              <a:t>· To facilitate and encourage a learning experience which provides pupils with the opportunity to achieve their individual potential </a:t>
            </a:r>
          </a:p>
          <a:p>
            <a:endParaRPr lang="en-GB" sz="1600" dirty="0">
              <a:latin typeface="Candara" panose="020E0502030303020204" pitchFamily="34" charset="0"/>
            </a:endParaRPr>
          </a:p>
          <a:p>
            <a:r>
              <a:rPr lang="en-GB" sz="1600" dirty="0">
                <a:latin typeface="Candara" panose="020E0502030303020204" pitchFamily="34" charset="0"/>
              </a:rPr>
              <a:t>· To contribute to raising standards of pupil attainment · To share and support the school's responsibility to provide and monitor opportunities for personal and academic growth</a:t>
            </a:r>
          </a:p>
        </p:txBody>
      </p:sp>
      <p:sp>
        <p:nvSpPr>
          <p:cNvPr id="13" name="TextBox 12">
            <a:extLst>
              <a:ext uri="{FF2B5EF4-FFF2-40B4-BE49-F238E27FC236}">
                <a16:creationId xmlns:a16="http://schemas.microsoft.com/office/drawing/2014/main" id="{BE9F270D-360F-4219-B7BD-7C9B704712F7}"/>
              </a:ext>
            </a:extLst>
          </p:cNvPr>
          <p:cNvSpPr txBox="1"/>
          <p:nvPr/>
        </p:nvSpPr>
        <p:spPr>
          <a:xfrm>
            <a:off x="276503" y="7954512"/>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To whom postholder reports to: Head of Maths</a:t>
            </a:r>
            <a:endParaRPr lang="en-GB" sz="1400" b="1" dirty="0">
              <a:latin typeface="Candara"/>
              <a:ea typeface="Calibri"/>
              <a:cs typeface="Calibri"/>
            </a:endParaRPr>
          </a:p>
          <a:p>
            <a:endParaRPr lang="en-GB" sz="1400" b="1" dirty="0">
              <a:latin typeface="Candara"/>
              <a:ea typeface="Calibri"/>
              <a:cs typeface="Calibri"/>
            </a:endParaRPr>
          </a:p>
        </p:txBody>
      </p:sp>
      <p:sp>
        <p:nvSpPr>
          <p:cNvPr id="14" name="TextBox 13">
            <a:extLst>
              <a:ext uri="{FF2B5EF4-FFF2-40B4-BE49-F238E27FC236}">
                <a16:creationId xmlns:a16="http://schemas.microsoft.com/office/drawing/2014/main" id="{77B19C15-2850-44D1-8D09-B54465B2DB52}"/>
              </a:ext>
            </a:extLst>
          </p:cNvPr>
          <p:cNvSpPr txBox="1"/>
          <p:nvPr/>
        </p:nvSpPr>
        <p:spPr>
          <a:xfrm>
            <a:off x="308100" y="8665602"/>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To persons line managed by the postholder: n/a</a:t>
            </a:r>
            <a:endParaRPr lang="en-GB" sz="1400" b="1" dirty="0">
              <a:latin typeface="Candara"/>
              <a:ea typeface="Calibri"/>
              <a:cs typeface="Calibri"/>
            </a:endParaRPr>
          </a:p>
          <a:p>
            <a:endParaRPr lang="en-GB" sz="1400" b="1" dirty="0">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80659447"/>
              </p:ext>
            </p:extLst>
          </p:nvPr>
        </p:nvGraphicFramePr>
        <p:xfrm>
          <a:off x="289252" y="1470660"/>
          <a:ext cx="6276110"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dirty="0">
                          <a:solidFill>
                            <a:schemeClr val="lt1"/>
                          </a:solidFill>
                          <a:effectLst/>
                          <a:latin typeface="+mn-lt"/>
                          <a:ea typeface="+mn-ea"/>
                          <a:cs typeface="+mn-cs"/>
                        </a:rPr>
                        <a:t>Operational /</a:t>
                      </a:r>
                    </a:p>
                    <a:p>
                      <a:r>
                        <a:rPr lang="en-GB" sz="1350" b="0" i="0" kern="1200" dirty="0">
                          <a:solidFill>
                            <a:schemeClr val="lt1"/>
                          </a:solidFill>
                          <a:effectLst/>
                          <a:latin typeface="+mn-lt"/>
                          <a:ea typeface="+mn-ea"/>
                          <a:cs typeface="+mn-cs"/>
                        </a:rPr>
                        <a:t>Strategic Planning</a:t>
                      </a:r>
                    </a:p>
                    <a:p>
                      <a:endParaRPr lang="en-GB" dirty="0"/>
                    </a:p>
                  </a:txBody>
                  <a:tcPr/>
                </a:tc>
                <a:tc>
                  <a:txBody>
                    <a:bodyPr/>
                    <a:lstStyle/>
                    <a:p>
                      <a:r>
                        <a:rPr lang="en-GB" sz="1350" b="0" i="0" kern="1200" dirty="0">
                          <a:solidFill>
                            <a:schemeClr val="lt1"/>
                          </a:solidFill>
                          <a:effectLst/>
                          <a:latin typeface="+mn-lt"/>
                          <a:ea typeface="+mn-ea"/>
                          <a:cs typeface="+mn-cs"/>
                        </a:rPr>
                        <a:t>· To assist in the development of appropriate syllabuses, resources, schemes of work, marking policies and teaching strategies in the Maths Departments · To contribute to the Maths department's development plan and its implementation · To plan and prepare courses and lessons · To contribute to the whole school's planning activities</a:t>
                      </a:r>
                      <a:endParaRPr lang="en-GB" dirty="0"/>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446585477"/>
              </p:ext>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dirty="0"/>
                        <a:t>Curriculum provision</a:t>
                      </a:r>
                    </a:p>
                  </a:txBody>
                  <a:tcPr/>
                </a:tc>
                <a:tc>
                  <a:txBody>
                    <a:bodyPr/>
                    <a:lstStyle/>
                    <a:p>
                      <a:r>
                        <a:rPr lang="en-GB" sz="1350" b="0" i="0" kern="1200" dirty="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236306212"/>
              </p:ext>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Curriculum Development</a:t>
                      </a:r>
                    </a:p>
                  </a:txBody>
                  <a:tcPr/>
                </a:tc>
                <a:tc>
                  <a:txBody>
                    <a:bodyPr/>
                    <a:lstStyle/>
                    <a:p>
                      <a:r>
                        <a:rPr lang="en-GB" sz="1350" b="0" i="0" kern="1200" dirty="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3250999727"/>
              </p:ext>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dirty="0">
                          <a:solidFill>
                            <a:schemeClr val="lt1"/>
                          </a:solidFill>
                          <a:effectLst/>
                          <a:latin typeface="+mn-lt"/>
                          <a:ea typeface="+mn-ea"/>
                          <a:cs typeface="+mn-cs"/>
                        </a:rPr>
                        <a:t>Staffing</a:t>
                      </a:r>
                    </a:p>
                    <a:p>
                      <a:r>
                        <a:rPr lang="en-GB" sz="1350" b="0" i="0" kern="1200" dirty="0">
                          <a:solidFill>
                            <a:schemeClr val="lt1"/>
                          </a:solidFill>
                          <a:effectLst/>
                          <a:latin typeface="+mn-lt"/>
                          <a:ea typeface="+mn-ea"/>
                          <a:cs typeface="+mn-cs"/>
                        </a:rPr>
                        <a:t>Staff</a:t>
                      </a:r>
                    </a:p>
                    <a:p>
                      <a:r>
                        <a:rPr lang="en-GB" sz="1350" b="0" i="0" kern="1200" dirty="0">
                          <a:solidFill>
                            <a:schemeClr val="lt1"/>
                          </a:solidFill>
                          <a:effectLst/>
                          <a:latin typeface="+mn-lt"/>
                          <a:ea typeface="+mn-ea"/>
                          <a:cs typeface="+mn-cs"/>
                        </a:rPr>
                        <a:t>Development:</a:t>
                      </a:r>
                    </a:p>
                    <a:p>
                      <a:r>
                        <a:rPr lang="en-GB" sz="1350" b="0" i="0" kern="1200" dirty="0">
                          <a:solidFill>
                            <a:schemeClr val="lt1"/>
                          </a:solidFill>
                          <a:effectLst/>
                          <a:latin typeface="+mn-lt"/>
                          <a:ea typeface="+mn-ea"/>
                          <a:cs typeface="+mn-cs"/>
                        </a:rPr>
                        <a:t>Recruitment /</a:t>
                      </a:r>
                    </a:p>
                    <a:p>
                      <a:r>
                        <a:rPr lang="en-GB" sz="1350" b="0" i="0" kern="1200" dirty="0">
                          <a:solidFill>
                            <a:schemeClr val="lt1"/>
                          </a:solidFill>
                          <a:effectLst/>
                          <a:latin typeface="+mn-lt"/>
                          <a:ea typeface="+mn-ea"/>
                          <a:cs typeface="+mn-cs"/>
                        </a:rPr>
                        <a:t>Deployment of</a:t>
                      </a:r>
                    </a:p>
                    <a:p>
                      <a:r>
                        <a:rPr lang="en-GB" sz="1350" b="0" i="0" kern="1200" dirty="0">
                          <a:solidFill>
                            <a:schemeClr val="lt1"/>
                          </a:solidFill>
                          <a:effectLst/>
                          <a:latin typeface="+mn-lt"/>
                          <a:ea typeface="+mn-ea"/>
                          <a:cs typeface="+mn-cs"/>
                        </a:rPr>
                        <a:t>Staff</a:t>
                      </a:r>
                    </a:p>
                    <a:p>
                      <a:endParaRPr lang="en-GB" dirty="0"/>
                    </a:p>
                  </a:txBody>
                  <a:tcPr/>
                </a:tc>
                <a:tc>
                  <a:txBody>
                    <a:bodyPr/>
                    <a:lstStyle/>
                    <a:p>
                      <a:r>
                        <a:rPr lang="en-GB" sz="1350" b="0" i="0" kern="1200" dirty="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698481872"/>
              </p:ext>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Quality Assurance</a:t>
                      </a:r>
                    </a:p>
                  </a:txBody>
                  <a:tcPr/>
                </a:tc>
                <a:tc>
                  <a:txBody>
                    <a:bodyPr/>
                    <a:lstStyle/>
                    <a:p>
                      <a:r>
                        <a:rPr lang="en-GB" sz="1350" b="0" i="0" kern="1200" dirty="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85584550"/>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dirty="0">
                          <a:solidFill>
                            <a:schemeClr val="lt1"/>
                          </a:solidFill>
                          <a:effectLst/>
                          <a:latin typeface="+mn-lt"/>
                          <a:ea typeface="+mn-ea"/>
                          <a:cs typeface="+mn-cs"/>
                        </a:rPr>
                        <a:t>Management</a:t>
                      </a:r>
                    </a:p>
                    <a:p>
                      <a:r>
                        <a:rPr lang="en-GB" sz="1350" b="0" i="0" kern="1200" dirty="0">
                          <a:solidFill>
                            <a:schemeClr val="lt1"/>
                          </a:solidFill>
                          <a:effectLst/>
                          <a:latin typeface="+mn-lt"/>
                          <a:ea typeface="+mn-ea"/>
                          <a:cs typeface="+mn-cs"/>
                        </a:rPr>
                        <a:t>information:</a:t>
                      </a:r>
                    </a:p>
                    <a:p>
                      <a:endParaRPr lang="en-GB" dirty="0"/>
                    </a:p>
                  </a:txBody>
                  <a:tcPr/>
                </a:tc>
                <a:tc>
                  <a:txBody>
                    <a:bodyPr/>
                    <a:lstStyle/>
                    <a:p>
                      <a:r>
                        <a:rPr lang="en-GB" sz="1350" b="0" i="0" kern="1200" dirty="0">
                          <a:solidFill>
                            <a:schemeClr val="lt1"/>
                          </a:solidFill>
                          <a:effectLst/>
                          <a:latin typeface="+mn-lt"/>
                          <a:ea typeface="+mn-ea"/>
                          <a:cs typeface="+mn-cs"/>
                        </a:rPr>
                        <a:t>· To maintain appropriate records and to provide relevant, accurate and up-to-date information for MIS, registers, etc. </a:t>
                      </a:r>
                    </a:p>
                    <a:p>
                      <a:r>
                        <a:rPr lang="en-GB" sz="1350" b="0" i="0" kern="1200" dirty="0">
                          <a:solidFill>
                            <a:schemeClr val="lt1"/>
                          </a:solidFill>
                          <a:effectLst/>
                          <a:latin typeface="+mn-lt"/>
                          <a:ea typeface="+mn-ea"/>
                          <a:cs typeface="+mn-cs"/>
                        </a:rPr>
                        <a:t>· To complete the relevant documentation to assist in the tracking of pupils </a:t>
                      </a:r>
                    </a:p>
                    <a:p>
                      <a:r>
                        <a:rPr lang="en-GB" sz="1350" b="0" i="0" kern="1200" dirty="0">
                          <a:solidFill>
                            <a:schemeClr val="lt1"/>
                          </a:solidFill>
                          <a:effectLst/>
                          <a:latin typeface="+mn-lt"/>
                          <a:ea typeface="+mn-ea"/>
                          <a:cs typeface="+mn-cs"/>
                        </a:rPr>
                        <a:t>· To track pupil progress and use information to inform teaching and learning</a:t>
                      </a:r>
                      <a:endParaRPr lang="en-GB" dirty="0"/>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dirty="0"/>
                        <a:t>Communications</a:t>
                      </a:r>
                    </a:p>
                  </a:txBody>
                  <a:tcPr/>
                </a:tc>
                <a:tc>
                  <a:txBody>
                    <a:bodyPr/>
                    <a:lstStyle/>
                    <a:p>
                      <a:r>
                        <a:rPr lang="en-GB" sz="1350" b="0" i="0" kern="1200" dirty="0">
                          <a:solidFill>
                            <a:schemeClr val="lt1"/>
                          </a:solidFill>
                          <a:effectLst/>
                          <a:latin typeface="+mn-lt"/>
                          <a:ea typeface="+mn-ea"/>
                          <a:cs typeface="+mn-cs"/>
                        </a:rPr>
                        <a:t>· To communicate effectively with the parents of pupils as appropriate </a:t>
                      </a:r>
                    </a:p>
                    <a:p>
                      <a:r>
                        <a:rPr lang="en-GB" sz="1350" b="0" i="0" kern="1200" dirty="0">
                          <a:solidFill>
                            <a:schemeClr val="lt1"/>
                          </a:solidFill>
                          <a:effectLst/>
                          <a:latin typeface="+mn-lt"/>
                          <a:ea typeface="+mn-ea"/>
                          <a:cs typeface="+mn-cs"/>
                        </a:rPr>
                        <a:t>· Where appropriate, to communicate and co-operate with persons or bodies outside the school </a:t>
                      </a:r>
                    </a:p>
                    <a:p>
                      <a:r>
                        <a:rPr lang="en-GB" sz="1350" b="0" i="0" kern="1200" dirty="0">
                          <a:solidFill>
                            <a:schemeClr val="lt1"/>
                          </a:solidFill>
                          <a:effectLst/>
                          <a:latin typeface="+mn-lt"/>
                          <a:ea typeface="+mn-ea"/>
                          <a:cs typeface="+mn-cs"/>
                        </a:rPr>
                        <a:t>· To follow agreed policies for communications in the school</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387138607"/>
              </p:ext>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dirty="0">
                          <a:solidFill>
                            <a:schemeClr val="lt1"/>
                          </a:solidFill>
                          <a:effectLst/>
                          <a:latin typeface="+mn-lt"/>
                          <a:ea typeface="+mn-ea"/>
                          <a:cs typeface="+mn-cs"/>
                        </a:rPr>
                        <a:t>Marketing and Liaison:</a:t>
                      </a:r>
                      <a:endParaRPr lang="en-GB" dirty="0"/>
                    </a:p>
                  </a:txBody>
                  <a:tcPr/>
                </a:tc>
                <a:tc>
                  <a:txBody>
                    <a:bodyPr/>
                    <a:lstStyle/>
                    <a:p>
                      <a:r>
                        <a:rPr lang="en-GB" sz="1350" b="0" i="0" kern="1200" dirty="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dirty="0">
                          <a:solidFill>
                            <a:schemeClr val="lt1"/>
                          </a:solidFill>
                          <a:effectLst/>
                          <a:latin typeface="+mn-lt"/>
                          <a:ea typeface="+mn-ea"/>
                          <a:cs typeface="+mn-cs"/>
                        </a:rPr>
                        <a:t>· To contribute to the development of effective subject links with external agencies</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654680433"/>
              </p:ext>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Management of Resources:</a:t>
                      </a:r>
                    </a:p>
                  </a:txBody>
                  <a:tcPr/>
                </a:tc>
                <a:tc>
                  <a:txBody>
                    <a:bodyPr/>
                    <a:lstStyle/>
                    <a:p>
                      <a:r>
                        <a:rPr lang="en-GB" sz="1350" b="0" i="0" kern="1200" dirty="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1114299538"/>
              </p:ext>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dirty="0"/>
                        <a:t>Pastoral System:</a:t>
                      </a:r>
                    </a:p>
                  </a:txBody>
                  <a:tcPr/>
                </a:tc>
                <a:tc>
                  <a:txBody>
                    <a:bodyPr/>
                    <a:lstStyle/>
                    <a:p>
                      <a:r>
                        <a:rPr lang="en-GB" sz="1350" b="0" i="0" kern="1200" dirty="0">
                          <a:solidFill>
                            <a:schemeClr val="lt1"/>
                          </a:solidFill>
                          <a:effectLst/>
                          <a:latin typeface="+mn-lt"/>
                          <a:ea typeface="+mn-ea"/>
                          <a:cs typeface="+mn-cs"/>
                        </a:rPr>
                        <a:t>· To be a Tutor to an assigned group of pupils </a:t>
                      </a:r>
                    </a:p>
                    <a:p>
                      <a:r>
                        <a:rPr lang="en-GB" sz="1350" b="0" i="0" kern="1200" dirty="0">
                          <a:solidFill>
                            <a:schemeClr val="lt1"/>
                          </a:solidFill>
                          <a:effectLst/>
                          <a:latin typeface="+mn-lt"/>
                          <a:ea typeface="+mn-ea"/>
                          <a:cs typeface="+mn-cs"/>
                        </a:rPr>
                        <a:t>· To promote the general progress and well-being of individual pupils and of the Tutor Group as a whole </a:t>
                      </a:r>
                    </a:p>
                    <a:p>
                      <a:r>
                        <a:rPr lang="en-GB" sz="1350" b="0" i="0" kern="1200" dirty="0">
                          <a:solidFill>
                            <a:schemeClr val="lt1"/>
                          </a:solidFill>
                          <a:effectLst/>
                          <a:latin typeface="+mn-lt"/>
                          <a:ea typeface="+mn-ea"/>
                          <a:cs typeface="+mn-cs"/>
                        </a:rPr>
                        <a:t>· To liaise with a Team Leader to ensure the implementation of the school's Pastoral system </a:t>
                      </a:r>
                    </a:p>
                    <a:p>
                      <a:r>
                        <a:rPr lang="en-GB" sz="1350" b="0" i="0" kern="1200" dirty="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dirty="0">
                          <a:solidFill>
                            <a:schemeClr val="lt1"/>
                          </a:solidFill>
                          <a:effectLst/>
                          <a:latin typeface="+mn-lt"/>
                          <a:ea typeface="+mn-ea"/>
                          <a:cs typeface="+mn-cs"/>
                        </a:rPr>
                        <a:t>· To evaluate and monitor the progress of students and keep-up-to date </a:t>
                      </a:r>
                    </a:p>
                    <a:p>
                      <a:r>
                        <a:rPr lang="en-GB" sz="1350" b="0" i="0" kern="1200" dirty="0">
                          <a:solidFill>
                            <a:schemeClr val="lt1"/>
                          </a:solidFill>
                          <a:effectLst/>
                          <a:latin typeface="+mn-lt"/>
                          <a:ea typeface="+mn-ea"/>
                          <a:cs typeface="+mn-cs"/>
                        </a:rPr>
                        <a:t>· To contribute to the preparation of Action Plans and progress files and other reports</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69466798"/>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dirty="0"/>
                    </a:p>
                  </a:txBody>
                  <a:tcPr/>
                </a:tc>
                <a:tc>
                  <a:txBody>
                    <a:bodyPr/>
                    <a:lstStyle/>
                    <a:p>
                      <a:r>
                        <a:rPr lang="en-GB" sz="1350" b="0" i="0" kern="1200" dirty="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dirty="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dirty="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138608187"/>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dirty="0"/>
                        <a:t>Teaching</a:t>
                      </a:r>
                    </a:p>
                  </a:txBody>
                  <a:tcPr/>
                </a:tc>
                <a:tc>
                  <a:txBody>
                    <a:bodyPr/>
                    <a:lstStyle/>
                    <a:p>
                      <a:r>
                        <a:rPr lang="en-GB" sz="1350" b="0" i="0" kern="1200" dirty="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dirty="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dirty="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dirty="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dirty="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dirty="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dirty="0">
                          <a:solidFill>
                            <a:schemeClr val="lt1"/>
                          </a:solidFill>
                          <a:effectLst/>
                          <a:latin typeface="+mn-lt"/>
                          <a:ea typeface="+mn-ea"/>
                          <a:cs typeface="+mn-cs"/>
                        </a:rPr>
                        <a:t>· To undertake assessment of pupils as requested by external examination bodies, departmental and school procedures </a:t>
                      </a:r>
                    </a:p>
                    <a:p>
                      <a:r>
                        <a:rPr lang="en-GB" sz="1350" b="0" i="0" kern="1200" dirty="0">
                          <a:solidFill>
                            <a:schemeClr val="lt1"/>
                          </a:solidFill>
                          <a:effectLst/>
                          <a:latin typeface="+mn-lt"/>
                          <a:ea typeface="+mn-ea"/>
                          <a:cs typeface="+mn-cs"/>
                        </a:rPr>
                        <a:t>· To mark, grade and give written/verbal and diagnostic feedback as required</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8" ma:contentTypeDescription="Create a new document." ma:contentTypeScope="" ma:versionID="866b30d141a31d784fdfae470c37a9fa">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5d486f84b2772a0e35b8ead61d6755b5"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Props1.xml><?xml version="1.0" encoding="utf-8"?>
<ds:datastoreItem xmlns:ds="http://schemas.openxmlformats.org/officeDocument/2006/customXml" ds:itemID="{38D12C97-DBA7-494D-A6B4-FB59D04619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bf48-e6a3-490e-a852-8315dd51bb3c"/>
    <ds:schemaRef ds:uri="7802225c-b7b2-460b-b2d0-872f302c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69F55464-8A9C-48DD-BB47-9397234C0AE3}">
  <ds:schemaRefs>
    <ds:schemaRef ds:uri="http://schemas.microsoft.com/office/2006/documentManagement/types"/>
    <ds:schemaRef ds:uri="http://purl.org/dc/dcmitype/"/>
    <ds:schemaRef ds:uri="http://schemas.microsoft.com/office/2006/metadata/properties"/>
    <ds:schemaRef ds:uri="7802225c-b7b2-460b-b2d0-872f302c8e00"/>
    <ds:schemaRef ds:uri="http://schemas.openxmlformats.org/package/2006/metadata/core-properties"/>
    <ds:schemaRef ds:uri="http://purl.org/dc/elements/1.1/"/>
    <ds:schemaRef ds:uri="http://purl.org/dc/terms/"/>
    <ds:schemaRef ds:uri="http://schemas.microsoft.com/office/infopath/2007/PartnerControls"/>
    <ds:schemaRef ds:uri="4eedbf48-e6a3-490e-a852-8315dd51bb3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239</TotalTime>
  <Words>4776</Words>
  <Application>Microsoft Office PowerPoint</Application>
  <PresentationFormat>A4 Paper (210x297 mm)</PresentationFormat>
  <Paragraphs>310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Roboto Slab</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245</cp:revision>
  <dcterms:created xsi:type="dcterms:W3CDTF">2022-01-07T14:11:53Z</dcterms:created>
  <dcterms:modified xsi:type="dcterms:W3CDTF">2025-02-11T09:51:14Z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