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3"/>
  </p:notesMasterIdLst>
  <p:sldIdLst>
    <p:sldId id="1176" r:id="rId2"/>
  </p:sldIdLst>
  <p:sldSz cx="10360025" cy="7223125"/>
  <p:notesSz cx="6669088" cy="9802813"/>
  <p:defaultTextStyle>
    <a:defPPr>
      <a:defRPr lang="en-US"/>
    </a:defPPr>
    <a:lvl1pPr marL="0" algn="l" defTabSz="98133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90667" algn="l" defTabSz="98133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81334" algn="l" defTabSz="98133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72001" algn="l" defTabSz="98133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62668" algn="l" defTabSz="98133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53335" algn="l" defTabSz="98133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44002" algn="l" defTabSz="98133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34669" algn="l" defTabSz="98133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25336" algn="l" defTabSz="98133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A3A3"/>
    <a:srgbClr val="996633"/>
    <a:srgbClr val="FFCC66"/>
    <a:srgbClr val="FF9900"/>
    <a:srgbClr val="E8B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 autoAdjust="0"/>
  </p:normalViewPr>
  <p:slideViewPr>
    <p:cSldViewPr snapToGrid="0">
      <p:cViewPr>
        <p:scale>
          <a:sx n="77" d="100"/>
          <a:sy n="77" d="100"/>
        </p:scale>
        <p:origin x="36" y="660"/>
      </p:cViewPr>
      <p:guideLst>
        <p:guide orient="horz" pos="2515"/>
        <p:guide orient="horz" pos="2514"/>
        <p:guide pos="3367"/>
        <p:guide pos="3373"/>
      </p:guideLst>
    </p:cSldViewPr>
  </p:slideViewPr>
  <p:outlineViewPr>
    <p:cViewPr>
      <p:scale>
        <a:sx n="33" d="100"/>
        <a:sy n="33" d="100"/>
      </p:scale>
      <p:origin x="0" y="149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7" cy="490141"/>
          </a:xfrm>
          <a:prstGeom prst="rect">
            <a:avLst/>
          </a:prstGeom>
        </p:spPr>
        <p:txBody>
          <a:bodyPr vert="horz" lIns="92994" tIns="46497" rIns="92994" bIns="4649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8" y="1"/>
            <a:ext cx="2889937" cy="490141"/>
          </a:xfrm>
          <a:prstGeom prst="rect">
            <a:avLst/>
          </a:prstGeom>
        </p:spPr>
        <p:txBody>
          <a:bodyPr vert="horz" lIns="92994" tIns="46497" rIns="92994" bIns="46497" rtlCol="0"/>
          <a:lstStyle>
            <a:lvl1pPr algn="r">
              <a:defRPr sz="1200"/>
            </a:lvl1pPr>
          </a:lstStyle>
          <a:p>
            <a:fld id="{C0AAF316-5D11-47F9-8E0B-7286844C1122}" type="datetimeFigureOut">
              <a:rPr lang="en-US" smtClean="0"/>
              <a:pPr/>
              <a:t>12/28/2017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0088" y="736600"/>
            <a:ext cx="5268912" cy="3675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94" tIns="46497" rIns="92994" bIns="4649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10" y="4656336"/>
            <a:ext cx="5335270" cy="4411266"/>
          </a:xfrm>
          <a:prstGeom prst="rect">
            <a:avLst/>
          </a:prstGeom>
        </p:spPr>
        <p:txBody>
          <a:bodyPr vert="horz" lIns="92994" tIns="46497" rIns="92994" bIns="4649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10971"/>
            <a:ext cx="2889937" cy="490141"/>
          </a:xfrm>
          <a:prstGeom prst="rect">
            <a:avLst/>
          </a:prstGeom>
        </p:spPr>
        <p:txBody>
          <a:bodyPr vert="horz" lIns="92994" tIns="46497" rIns="92994" bIns="4649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8" y="9310971"/>
            <a:ext cx="2889937" cy="490141"/>
          </a:xfrm>
          <a:prstGeom prst="rect">
            <a:avLst/>
          </a:prstGeom>
        </p:spPr>
        <p:txBody>
          <a:bodyPr vert="horz" lIns="92994" tIns="46497" rIns="92994" bIns="46497" rtlCol="0" anchor="b"/>
          <a:lstStyle>
            <a:lvl1pPr algn="r">
              <a:defRPr sz="1200"/>
            </a:lvl1pPr>
          </a:lstStyle>
          <a:p>
            <a:fld id="{E47F9D02-23E4-4696-A27D-EAF06C09B4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37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641184" y="2841010"/>
            <a:ext cx="5238126" cy="1863317"/>
          </a:xfrm>
        </p:spPr>
        <p:txBody>
          <a:bodyPr/>
          <a:lstStyle/>
          <a:p>
            <a:pPr lvl="0"/>
            <a:r>
              <a:rPr lang="en-US" dirty="0" smtClean="0"/>
              <a:t>First level bullet</a:t>
            </a:r>
          </a:p>
          <a:p>
            <a:pPr lvl="0"/>
            <a:r>
              <a:rPr lang="en-US" dirty="0" smtClean="0"/>
              <a:t>First level bullet</a:t>
            </a:r>
          </a:p>
          <a:p>
            <a:pPr lvl="0"/>
            <a:r>
              <a:rPr lang="en-US" dirty="0" smtClean="0"/>
              <a:t>First level bullet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0799" y="56429"/>
            <a:ext cx="9835200" cy="878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400607" y="1361748"/>
            <a:ext cx="9560499" cy="5366894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0800" y="56429"/>
            <a:ext cx="9835200" cy="878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400607" y="1481668"/>
            <a:ext cx="4536842" cy="5366894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425955" y="1481668"/>
            <a:ext cx="4535424" cy="5366894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02336" y="1271016"/>
            <a:ext cx="4535424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5422392" y="1271016"/>
            <a:ext cx="4536936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90799" y="56429"/>
            <a:ext cx="9835200" cy="878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har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400607" y="1483200"/>
            <a:ext cx="3108960" cy="5366894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6870699" y="1483200"/>
            <a:ext cx="3108960" cy="5366894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02336" y="1271016"/>
            <a:ext cx="3108960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867144" y="1271016"/>
            <a:ext cx="3108960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3635653" y="1483200"/>
            <a:ext cx="3108960" cy="5366894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639312" y="1271016"/>
            <a:ext cx="3108960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99" y="56429"/>
            <a:ext cx="9835200" cy="878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har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400607" y="1361748"/>
            <a:ext cx="4536842" cy="2670048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425955" y="1361748"/>
            <a:ext cx="4535424" cy="2670048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02336" y="1152144"/>
            <a:ext cx="4535424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5422392" y="1152144"/>
            <a:ext cx="4536936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402336" y="4206548"/>
            <a:ext cx="4536842" cy="2670048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422392" y="4206548"/>
            <a:ext cx="4535424" cy="2670048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402336" y="3995928"/>
            <a:ext cx="4535424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5422392" y="3995928"/>
            <a:ext cx="4536936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marL="0" indent="0"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90799" y="56429"/>
            <a:ext cx="9835200" cy="878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Page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400607" y="1483200"/>
            <a:ext cx="4536842" cy="5366894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02336" y="1271016"/>
            <a:ext cx="4535424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799" y="56429"/>
            <a:ext cx="9835200" cy="878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399493" y="1375614"/>
            <a:ext cx="9561040" cy="536812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zh-CN" sz="2400" kern="1200" baseline="0" noProof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70000" lvl="0" indent="-271463" algn="l" defTabSz="981075" rtl="0" eaLnBrk="1" fontAlgn="base" latinLnBrk="0" hangingPunct="1">
              <a:lnSpc>
                <a:spcPct val="150000"/>
              </a:lnSpc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</a:pPr>
            <a:r>
              <a:rPr lang="en-US" dirty="0" smtClean="0"/>
              <a:t>Click icon to add table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0799" y="56429"/>
            <a:ext cx="9835200" cy="878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Page Chart and 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400607" y="1483200"/>
            <a:ext cx="4536842" cy="5366894"/>
          </a:xfrm>
          <a:prstGeom prst="rect">
            <a:avLst/>
          </a:prstGeom>
          <a:blipFill>
            <a:blip r:embed="rId2" cstate="screen"/>
            <a:stretch>
              <a:fillRect/>
            </a:stretch>
          </a:blipFill>
        </p:spPr>
        <p:txBody>
          <a:bodyPr>
            <a:normAutofit/>
          </a:bodyPr>
          <a:lstStyle>
            <a:lvl1pPr marL="271463" indent="-271463" algn="l" defTabSz="981075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Wizard Chart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3"/>
          </p:nvPr>
        </p:nvSpPr>
        <p:spPr>
          <a:xfrm>
            <a:off x="5422392" y="1481328"/>
            <a:ext cx="4537113" cy="5368126"/>
          </a:xfrm>
          <a:prstGeom prst="rect">
            <a:avLst/>
          </a:prstGeom>
        </p:spPr>
        <p:txBody>
          <a:bodyPr>
            <a:normAutofit/>
          </a:bodyPr>
          <a:lstStyle>
            <a:lvl1pPr marL="271463" indent="-271463" algn="l" defTabSz="981075" rtl="0" eaLnBrk="1" fontAlgn="base" latinLnBrk="0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Verdana" pitchFamily="34" charset="0"/>
              <a:buChar char="•"/>
              <a:defRPr lang="en-US" altLang="zh-CN" sz="2400" kern="1200" noProof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table</a:t>
            </a:r>
            <a:endParaRPr lang="en-US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02336" y="1271016"/>
            <a:ext cx="4535424" cy="441325"/>
          </a:xfrm>
          <a:blipFill dpi="0" rotWithShape="1">
            <a:blip r:embed="rId3" cstate="screen"/>
            <a:srcRect/>
            <a:tile tx="0" ty="0" sx="100000" sy="100000" flip="none" algn="b"/>
          </a:blipFill>
        </p:spPr>
        <p:txBody>
          <a:bodyPr lIns="0" tIns="0" rIns="0" bIns="91440" anchor="b" anchorCtr="0">
            <a:normAutofit/>
          </a:bodyPr>
          <a:lstStyle>
            <a:lvl1pPr algn="ctr">
              <a:buNone/>
              <a:defRPr sz="1600" b="1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90799" y="56429"/>
            <a:ext cx="9835200" cy="8788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9582" y="3608327"/>
            <a:ext cx="9553945" cy="621106"/>
          </a:xfrm>
          <a:prstGeom prst="rect">
            <a:avLst/>
          </a:prstGeom>
        </p:spPr>
        <p:txBody>
          <a:bodyPr lIns="0" tIns="45720" rIns="0" bIns="45720" anchor="b" anchorCtr="0">
            <a:normAutofit/>
          </a:bodyPr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9582" y="4229433"/>
            <a:ext cx="9563939" cy="567868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 algn="l">
              <a:buNone/>
              <a:defRPr sz="2400">
                <a:solidFill>
                  <a:srgbClr val="666666"/>
                </a:solidFill>
              </a:defRPr>
            </a:lvl1pPr>
            <a:lvl2pPr marL="490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1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72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62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53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440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346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25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09582" y="6988536"/>
            <a:ext cx="7475810" cy="160268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l"/>
            <a:r>
              <a:rPr lang="en-US" sz="600" b="0" i="0" baseline="0" noProof="1" smtClean="0">
                <a:solidFill>
                  <a:schemeClr val="tx1"/>
                </a:solidFill>
                <a:latin typeface="+mn-lt"/>
              </a:rPr>
              <a:t>This information is confidential and was prepared by Bain &amp; Company solely for the use of our client; it is not to be relied on by any 3rd party without Bain's prior written consent</a:t>
            </a:r>
            <a:endParaRPr lang="fr-FR" sz="600" b="0" i="0" baseline="0" dirty="0" smtClean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904727"/>
            <a:ext cx="10360025" cy="0"/>
          </a:xfrm>
          <a:prstGeom prst="line">
            <a:avLst/>
          </a:prstGeom>
          <a:ln w="12700">
            <a:solidFill>
              <a:srgbClr val="99999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Horizontal_RED_LG_DIGITAL.emf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324572" y="1846314"/>
            <a:ext cx="4196250" cy="4725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0" y="953295"/>
            <a:ext cx="10048159" cy="133094"/>
          </a:xfrm>
          <a:custGeom>
            <a:avLst/>
            <a:gdLst>
              <a:gd name="connsiteX0" fmla="*/ 0 w 9457509"/>
              <a:gd name="connsiteY0" fmla="*/ 0 h 195943"/>
              <a:gd name="connsiteX1" fmla="*/ 9457509 w 9457509"/>
              <a:gd name="connsiteY1" fmla="*/ 39189 h 195943"/>
              <a:gd name="connsiteX2" fmla="*/ 9353006 w 9457509"/>
              <a:gd name="connsiteY2" fmla="*/ 169817 h 195943"/>
              <a:gd name="connsiteX3" fmla="*/ 0 w 9457509"/>
              <a:gd name="connsiteY3" fmla="*/ 195943 h 195943"/>
              <a:gd name="connsiteX0" fmla="*/ 0 w 9457509"/>
              <a:gd name="connsiteY0" fmla="*/ 0 h 196306"/>
              <a:gd name="connsiteX1" fmla="*/ 9457509 w 9457509"/>
              <a:gd name="connsiteY1" fmla="*/ 39189 h 196306"/>
              <a:gd name="connsiteX2" fmla="*/ 9297557 w 9457509"/>
              <a:gd name="connsiteY2" fmla="*/ 196306 h 196306"/>
              <a:gd name="connsiteX3" fmla="*/ 0 w 9457509"/>
              <a:gd name="connsiteY3" fmla="*/ 195943 h 196306"/>
              <a:gd name="connsiteX0" fmla="*/ 13063 w 9457509"/>
              <a:gd name="connsiteY0" fmla="*/ 4716 h 157117"/>
              <a:gd name="connsiteX1" fmla="*/ 9457509 w 9457509"/>
              <a:gd name="connsiteY1" fmla="*/ 0 h 157117"/>
              <a:gd name="connsiteX2" fmla="*/ 9297557 w 9457509"/>
              <a:gd name="connsiteY2" fmla="*/ 157117 h 157117"/>
              <a:gd name="connsiteX3" fmla="*/ 0 w 9457509"/>
              <a:gd name="connsiteY3" fmla="*/ 156754 h 157117"/>
              <a:gd name="connsiteX0" fmla="*/ 13063 w 9449163"/>
              <a:gd name="connsiteY0" fmla="*/ 0 h 152401"/>
              <a:gd name="connsiteX1" fmla="*/ 9449163 w 9449163"/>
              <a:gd name="connsiteY1" fmla="*/ 0 h 152401"/>
              <a:gd name="connsiteX2" fmla="*/ 9297557 w 9449163"/>
              <a:gd name="connsiteY2" fmla="*/ 152401 h 152401"/>
              <a:gd name="connsiteX3" fmla="*/ 0 w 9449163"/>
              <a:gd name="connsiteY3" fmla="*/ 152038 h 152401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372963 w 9449163"/>
              <a:gd name="connsiteY2" fmla="*/ 152400 h 152400"/>
              <a:gd name="connsiteX3" fmla="*/ 0 w 9449163"/>
              <a:gd name="connsiteY3" fmla="*/ 152038 h 152400"/>
              <a:gd name="connsiteX0" fmla="*/ 13063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12269 w 9449163"/>
              <a:gd name="connsiteY0" fmla="*/ 0 h 152400"/>
              <a:gd name="connsiteX1" fmla="*/ 9449163 w 9449163"/>
              <a:gd name="connsiteY1" fmla="*/ 0 h 152400"/>
              <a:gd name="connsiteX2" fmla="*/ 9415032 w 9449163"/>
              <a:gd name="connsiteY2" fmla="*/ 152400 h 152400"/>
              <a:gd name="connsiteX3" fmla="*/ 0 w 9449163"/>
              <a:gd name="connsiteY3" fmla="*/ 152038 h 152400"/>
              <a:gd name="connsiteX0" fmla="*/ 0 w 9436894"/>
              <a:gd name="connsiteY0" fmla="*/ 0 h 152400"/>
              <a:gd name="connsiteX1" fmla="*/ 9436894 w 9436894"/>
              <a:gd name="connsiteY1" fmla="*/ 0 h 152400"/>
              <a:gd name="connsiteX2" fmla="*/ 9402763 w 9436894"/>
              <a:gd name="connsiteY2" fmla="*/ 152400 h 152400"/>
              <a:gd name="connsiteX3" fmla="*/ 0 w 9436894"/>
              <a:gd name="connsiteY3" fmla="*/ 152038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36894" h="152400">
                <a:moveTo>
                  <a:pt x="0" y="0"/>
                </a:moveTo>
                <a:lnTo>
                  <a:pt x="9436894" y="0"/>
                </a:lnTo>
                <a:lnTo>
                  <a:pt x="9402763" y="152400"/>
                </a:lnTo>
                <a:lnTo>
                  <a:pt x="0" y="152038"/>
                </a:lnTo>
              </a:path>
            </a:pathLst>
          </a:custGeom>
          <a:solidFill>
            <a:schemeClr val="accent3"/>
          </a:solidFill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90800" y="56429"/>
            <a:ext cx="9833871" cy="878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7200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CA" noProof="1" smtClean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99763" y="1355586"/>
            <a:ext cx="9560499" cy="5366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5220" y="6970605"/>
            <a:ext cx="7475810" cy="160268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l"/>
            <a:r>
              <a:rPr lang="en-US" sz="600" b="0" i="0" baseline="0" noProof="1" smtClean="0">
                <a:solidFill>
                  <a:schemeClr val="tx1"/>
                </a:solidFill>
                <a:latin typeface="+mn-lt"/>
              </a:rPr>
              <a:t>This information is confidential and was prepared by Bain &amp; Company solely for the use of our client; it is not to be relied on by any 3rd party without Bain's prior written consent</a:t>
            </a:r>
            <a:endParaRPr lang="fr-FR" sz="600" b="0" i="0" baseline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SlideNumber"/>
          <p:cNvSpPr/>
          <p:nvPr/>
        </p:nvSpPr>
        <p:spPr>
          <a:xfrm>
            <a:off x="9648667" y="6968443"/>
            <a:ext cx="340770" cy="164592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bIns="18288" rtlCol="0" anchor="b" anchorCtr="0"/>
          <a:lstStyle/>
          <a:p>
            <a:pPr algn="ctr"/>
            <a:fld id="{BB69BBE8-4DB2-4642-B003-B220ACD5A2FD}" type="slidenum">
              <a:rPr lang="en-US" sz="800" baseline="0" smtClean="0">
                <a:solidFill>
                  <a:srgbClr val="080808"/>
                </a:solidFill>
                <a:latin typeface="Verdana" pitchFamily="34" charset="0"/>
              </a:rPr>
              <a:pPr algn="ctr"/>
              <a:t>‹#›</a:t>
            </a:fld>
            <a:endParaRPr lang="fr-FR" sz="600" dirty="0" smtClean="0">
              <a:solidFill>
                <a:srgbClr val="080808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0" y="6904727"/>
            <a:ext cx="10360025" cy="0"/>
          </a:xfrm>
          <a:prstGeom prst="line">
            <a:avLst/>
          </a:prstGeom>
          <a:ln w="12700">
            <a:solidFill>
              <a:srgbClr val="99999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Notes"/>
          <p:cNvSpPr txBox="1">
            <a:spLocks noChangeArrowheads="1"/>
          </p:cNvSpPr>
          <p:nvPr/>
        </p:nvSpPr>
        <p:spPr bwMode="auto">
          <a:xfrm>
            <a:off x="192024" y="6743930"/>
            <a:ext cx="6962764" cy="153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>
            <a:spAutoFit/>
          </a:bodyPr>
          <a:lstStyle/>
          <a:p>
            <a:pPr marL="184150" indent="-184150" defTabSz="881063" fontAlgn="t"/>
            <a:endParaRPr lang="en-CA" sz="1000" noProof="0" dirty="0"/>
          </a:p>
        </p:txBody>
      </p:sp>
      <p:pic>
        <p:nvPicPr>
          <p:cNvPr id="18" name="Picture 17" descr="Symbol RED_a_DIGITAL.emf"/>
          <p:cNvPicPr>
            <a:picLocks noChangeAspect="1"/>
          </p:cNvPicPr>
          <p:nvPr/>
        </p:nvPicPr>
        <p:blipFill>
          <a:blip r:embed="rId13" cstate="screen"/>
          <a:stretch>
            <a:fillRect/>
          </a:stretch>
        </p:blipFill>
        <p:spPr>
          <a:xfrm>
            <a:off x="10053298" y="6961417"/>
            <a:ext cx="184157" cy="18415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42" r:id="rId4"/>
    <p:sldLayoutId id="2147483741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iming>
    <p:tnLst>
      <p:par>
        <p:cTn id="1" dur="indefinite" restart="never" nodeType="tmRoot"/>
      </p:par>
    </p:tnLst>
  </p:timing>
  <p:txStyles>
    <p:titleStyle>
      <a:lvl1pPr algn="l" defTabSz="981334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1463" marR="0" indent="-271463" algn="l" defTabSz="981075" rtl="0" eaLnBrk="1" fontAlgn="base" latinLnBrk="0" hangingPunct="1">
        <a:lnSpc>
          <a:spcPct val="100000"/>
        </a:lnSpc>
        <a:spcBef>
          <a:spcPct val="40000"/>
        </a:spcBef>
        <a:spcAft>
          <a:spcPct val="0"/>
        </a:spcAft>
        <a:buClr>
          <a:schemeClr val="tx1"/>
        </a:buClr>
        <a:buSzPts val="2400"/>
        <a:buFont typeface="Verdana" pitchFamily="34" charset="0"/>
        <a:buChar char="•"/>
        <a:tabLst/>
        <a:defRPr kumimoji="0" lang="en-US" altLang="zh-CN" sz="2000" b="0" i="0" u="none" strike="noStrike" kern="1200" cap="none" spc="0" normalizeH="0" baseline="0" noProof="1">
          <a:ln>
            <a:noFill/>
          </a:ln>
          <a:solidFill>
            <a:schemeClr val="tx1"/>
          </a:solidFill>
          <a:effectLst/>
          <a:uLnTx/>
          <a:uFillTx/>
          <a:latin typeface="+mn-lt"/>
          <a:ea typeface="+mn-ea"/>
          <a:cs typeface="+mn-cs"/>
        </a:defRPr>
      </a:lvl1pPr>
      <a:lvl2pPr marL="574675" marR="0" indent="-119063" algn="l" defTabSz="98107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Verdana"/>
        <a:buChar char="-"/>
        <a:tabLst/>
        <a:defRPr lang="en-CA" altLang="zh-CN" sz="1800" kern="1200" baseline="0" noProof="1">
          <a:solidFill>
            <a:schemeClr val="tx1"/>
          </a:solidFill>
          <a:latin typeface="+mn-lt"/>
          <a:ea typeface="+mn-ea"/>
          <a:cs typeface="+mn-cs"/>
        </a:defRPr>
      </a:lvl2pPr>
      <a:lvl3pPr marL="1052513" marR="0" indent="-287338" algn="l" defTabSz="981075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ts val="2200"/>
        <a:buFont typeface="Marlett" pitchFamily="2" charset="2"/>
        <a:buChar char="8"/>
        <a:tabLst/>
        <a:defRPr lang="zh-CN" altLang="en-US" sz="1800" kern="1200" noProof="1">
          <a:solidFill>
            <a:schemeClr val="tx1"/>
          </a:solidFill>
          <a:latin typeface="+mn-lt"/>
          <a:ea typeface="+mn-ea"/>
          <a:cs typeface="+mn-cs"/>
        </a:defRPr>
      </a:lvl3pPr>
      <a:lvl4pPr marL="1453896" marR="0" indent="-210312" algn="l" defTabSz="981334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1"/>
        </a:buClr>
        <a:buSzTx/>
        <a:buFont typeface="Verdana" pitchFamily="34" charset="0"/>
        <a:buChar char="-"/>
        <a:tabLst/>
        <a:defRPr lang="en-CA" altLang="zh-CN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08002" indent="-245334" algn="l" defTabSz="981334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698669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89336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80003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670" indent="-245334" algn="l" defTabSz="98133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133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90667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1334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72001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62668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53335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44002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34669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25336" algn="l" defTabSz="98133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 bwMode="gray">
          <a:xfrm>
            <a:off x="190800" y="56429"/>
            <a:ext cx="9821017" cy="878857"/>
          </a:xfrm>
        </p:spPr>
        <p:txBody>
          <a:bodyPr/>
          <a:lstStyle/>
          <a:p>
            <a:r>
              <a:rPr lang="en-US" sz="2400" dirty="0" smtClean="0"/>
              <a:t>Detailed Job Description</a:t>
            </a:r>
            <a:r>
              <a:rPr lang="en-US" sz="2400" dirty="0"/>
              <a:t>: </a:t>
            </a:r>
            <a:r>
              <a:rPr lang="en-US" sz="2400" dirty="0" smtClean="0"/>
              <a:t>Teacher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-1" y="6858001"/>
            <a:ext cx="9664277" cy="365124"/>
          </a:xfrm>
          <a:prstGeom prst="rect">
            <a:avLst/>
          </a:prstGeom>
          <a:solidFill>
            <a:schemeClr val="tx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0363" y="2623457"/>
            <a:ext cx="4982338" cy="4384254"/>
          </a:xfrm>
          <a:prstGeom prst="rect">
            <a:avLst/>
          </a:prstGeom>
          <a:solidFill>
            <a:srgbClr val="DDDDDD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KMATable3TextBox5"/>
          <p:cNvSpPr/>
          <p:nvPr/>
        </p:nvSpPr>
        <p:spPr>
          <a:xfrm>
            <a:off x="160363" y="1120468"/>
            <a:ext cx="4982338" cy="274637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FFFF"/>
                </a:solidFill>
              </a:rPr>
              <a:t>JOB SUMMARY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0363" y="1456823"/>
            <a:ext cx="4982338" cy="745340"/>
          </a:xfrm>
          <a:prstGeom prst="rect">
            <a:avLst/>
          </a:prstGeom>
          <a:solidFill>
            <a:srgbClr val="DDDDDD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2" name="Source"/>
          <p:cNvSpPr>
            <a:spLocks noGrp="1"/>
          </p:cNvSpPr>
          <p:nvPr/>
        </p:nvSpPr>
        <p:spPr bwMode="auto">
          <a:xfrm>
            <a:off x="160363" y="2645380"/>
            <a:ext cx="4982338" cy="3970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9" tIns="45695" rIns="91389" bIns="45695" numCol="1" anchor="t" anchorCtr="0" compatLnSpc="1">
            <a:prstTxWarp prst="textNoShape">
              <a:avLst/>
            </a:prstTxWarp>
            <a:spAutoFit/>
          </a:bodyPr>
          <a:lstStyle>
            <a:lvl1pPr marL="173038" indent="-173038" algn="l" defTabSz="981075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Verdana" pitchFamily="34" charset="0"/>
              <a:buChar char="•"/>
              <a:defRPr sz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47675" indent="-119063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defRPr sz="1000">
                <a:solidFill>
                  <a:schemeClr val="tx1"/>
                </a:solidFill>
                <a:latin typeface="Verdana" pitchFamily="34" charset="0"/>
              </a:defRPr>
            </a:lvl2pPr>
            <a:lvl3pPr marL="812800" indent="-200025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Marlett" pitchFamily="2" charset="2"/>
              <a:buChar char="8"/>
              <a:defRPr sz="1000">
                <a:solidFill>
                  <a:schemeClr val="tx1"/>
                </a:solidFill>
                <a:latin typeface="Verdana" pitchFamily="34" charset="0"/>
              </a:defRPr>
            </a:lvl3pPr>
            <a:lvl4pPr marL="971550" indent="-206375" algn="l" defTabSz="97472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914400" algn="l"/>
              </a:tabLst>
              <a:defRPr sz="1000">
                <a:solidFill>
                  <a:schemeClr val="tx1"/>
                </a:solidFill>
                <a:latin typeface="Verdana" pitchFamily="34" charset="0"/>
              </a:defRPr>
            </a:lvl4pPr>
            <a:lvl5pPr marL="21574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5pPr>
            <a:lvl6pPr marL="26146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6pPr>
            <a:lvl7pPr marL="30718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7pPr>
            <a:lvl8pPr marL="35290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8pPr>
            <a:lvl9pPr marL="39862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Plan, develop and implement lessons in coordination with IB coordinator and according to IB standards and practices and  the school philosophy.</a:t>
            </a:r>
          </a:p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Demonstrate good inquiry teaching practices </a:t>
            </a:r>
            <a:r>
              <a:rPr lang="en-US" altLang="ja-JP" dirty="0">
                <a:solidFill>
                  <a:srgbClr val="000000"/>
                </a:solidFill>
              </a:rPr>
              <a:t>to ensure a high quality learning </a:t>
            </a:r>
            <a:r>
              <a:rPr lang="en-US" altLang="ja-JP" dirty="0" smtClean="0">
                <a:solidFill>
                  <a:srgbClr val="000000"/>
                </a:solidFill>
              </a:rPr>
              <a:t>environment. </a:t>
            </a:r>
          </a:p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Inform parents regularly regarding students performance and achievement.</a:t>
            </a:r>
          </a:p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To collaborate on all academic matters with the IB coordinator.</a:t>
            </a:r>
          </a:p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Meet all given deadlines (School-IB) on time.</a:t>
            </a:r>
          </a:p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Adhere to the IB assessment policy and school language policy. </a:t>
            </a:r>
          </a:p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Enforce </a:t>
            </a:r>
            <a:r>
              <a:rPr lang="en-US" altLang="ja-JP" dirty="0">
                <a:solidFill>
                  <a:srgbClr val="000000"/>
                </a:solidFill>
              </a:rPr>
              <a:t>schools </a:t>
            </a:r>
            <a:r>
              <a:rPr lang="en-US" altLang="ja-JP" dirty="0" smtClean="0">
                <a:solidFill>
                  <a:srgbClr val="000000"/>
                </a:solidFill>
              </a:rPr>
              <a:t>policies and procedures. </a:t>
            </a:r>
          </a:p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Attend major </a:t>
            </a:r>
            <a:r>
              <a:rPr lang="en-US" altLang="ja-JP" dirty="0">
                <a:solidFill>
                  <a:srgbClr val="000000"/>
                </a:solidFill>
              </a:rPr>
              <a:t>school events/functions as </a:t>
            </a:r>
            <a:r>
              <a:rPr lang="en-US" altLang="ja-JP" dirty="0" smtClean="0">
                <a:solidFill>
                  <a:srgbClr val="000000"/>
                </a:solidFill>
              </a:rPr>
              <a:t>necessary</a:t>
            </a:r>
            <a:endParaRPr lang="en-US" altLang="ja-JP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Contribute </a:t>
            </a:r>
            <a:r>
              <a:rPr lang="en-US" altLang="ja-JP" dirty="0">
                <a:solidFill>
                  <a:srgbClr val="000000"/>
                </a:solidFill>
              </a:rPr>
              <a:t>in </a:t>
            </a:r>
            <a:r>
              <a:rPr lang="en-US" altLang="ja-JP" dirty="0" smtClean="0">
                <a:solidFill>
                  <a:srgbClr val="000000"/>
                </a:solidFill>
              </a:rPr>
              <a:t>all </a:t>
            </a:r>
            <a:r>
              <a:rPr lang="en-US" altLang="ja-JP" dirty="0">
                <a:solidFill>
                  <a:srgbClr val="000000"/>
                </a:solidFill>
              </a:rPr>
              <a:t>meetings to the development of the curriculum and </a:t>
            </a:r>
            <a:r>
              <a:rPr lang="en-US" altLang="ja-JP" dirty="0" smtClean="0">
                <a:solidFill>
                  <a:srgbClr val="000000"/>
                </a:solidFill>
              </a:rPr>
              <a:t>share </a:t>
            </a:r>
            <a:r>
              <a:rPr lang="en-US" altLang="ja-JP" dirty="0">
                <a:solidFill>
                  <a:srgbClr val="000000"/>
                </a:solidFill>
              </a:rPr>
              <a:t>best practices with other </a:t>
            </a:r>
            <a:r>
              <a:rPr lang="en-US" altLang="ja-JP" sz="1400" dirty="0" smtClean="0">
                <a:solidFill>
                  <a:srgbClr val="000000"/>
                </a:solidFill>
              </a:rPr>
              <a:t>teachers</a:t>
            </a:r>
          </a:p>
          <a:p>
            <a:pPr>
              <a:buClr>
                <a:srgbClr val="000000"/>
              </a:buClr>
            </a:pPr>
            <a:r>
              <a:rPr lang="en-US" sz="1400" dirty="0" smtClean="0">
                <a:solidFill>
                  <a:srgbClr val="000000"/>
                </a:solidFill>
              </a:rPr>
              <a:t>To be a good team player</a:t>
            </a:r>
            <a:endParaRPr lang="en-US" sz="1400" dirty="0"/>
          </a:p>
        </p:txBody>
      </p:sp>
      <p:sp>
        <p:nvSpPr>
          <p:cNvPr id="26" name="KMATable3TextBox5"/>
          <p:cNvSpPr/>
          <p:nvPr/>
        </p:nvSpPr>
        <p:spPr>
          <a:xfrm>
            <a:off x="160363" y="2298397"/>
            <a:ext cx="4982338" cy="274637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400" b="1" dirty="0" smtClean="0">
                <a:solidFill>
                  <a:srgbClr val="FFFFFF"/>
                </a:solidFill>
              </a:rPr>
              <a:t>KEY ROLES </a:t>
            </a:r>
            <a:r>
              <a:rPr lang="en-US" sz="1400" b="1" dirty="0">
                <a:solidFill>
                  <a:srgbClr val="FFFFFF"/>
                </a:solidFill>
              </a:rPr>
              <a:t>AND RESPONSIBILITIES</a:t>
            </a:r>
          </a:p>
        </p:txBody>
      </p:sp>
      <p:sp>
        <p:nvSpPr>
          <p:cNvPr id="27" name="Text Box 57"/>
          <p:cNvSpPr txBox="1">
            <a:spLocks noChangeArrowheads="1"/>
          </p:cNvSpPr>
          <p:nvPr/>
        </p:nvSpPr>
        <p:spPr bwMode="auto">
          <a:xfrm>
            <a:off x="-1" y="6979430"/>
            <a:ext cx="3564945" cy="24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6765" tIns="46765" rIns="46765" bIns="46765">
            <a:spAutoFit/>
          </a:bodyPr>
          <a:lstStyle>
            <a:lvl1pPr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1000" b="0" dirty="0"/>
              <a:t>Source</a:t>
            </a:r>
            <a:r>
              <a:rPr lang="en-US" sz="1000" b="0" dirty="0" smtClean="0"/>
              <a:t>: IBO, Expert Interviews, </a:t>
            </a:r>
            <a:r>
              <a:rPr lang="en-US" sz="1000" b="0" dirty="0" err="1" smtClean="0"/>
              <a:t>KFS</a:t>
            </a:r>
            <a:r>
              <a:rPr lang="en-US" sz="1000" b="0" dirty="0" smtClean="0"/>
              <a:t> Job Descriptions</a:t>
            </a:r>
            <a:endParaRPr lang="en-US" sz="1000" b="0" dirty="0"/>
          </a:p>
        </p:txBody>
      </p:sp>
      <p:sp>
        <p:nvSpPr>
          <p:cNvPr id="37" name="Rectangle 36"/>
          <p:cNvSpPr/>
          <p:nvPr/>
        </p:nvSpPr>
        <p:spPr>
          <a:xfrm>
            <a:off x="5208018" y="4149845"/>
            <a:ext cx="4982338" cy="2857865"/>
          </a:xfrm>
          <a:prstGeom prst="rect">
            <a:avLst/>
          </a:prstGeom>
          <a:solidFill>
            <a:srgbClr val="DDDDDD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8" name="Source"/>
          <p:cNvSpPr>
            <a:spLocks noGrp="1"/>
          </p:cNvSpPr>
          <p:nvPr/>
        </p:nvSpPr>
        <p:spPr bwMode="auto">
          <a:xfrm>
            <a:off x="5207798" y="4153990"/>
            <a:ext cx="4886802" cy="274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389" tIns="45695" rIns="91389" bIns="45695">
            <a:spAutoFit/>
          </a:bodyPr>
          <a:lstStyle>
            <a:lvl1pPr marL="91440" indent="-91440" algn="l" defTabSz="981075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Verdana" pitchFamily="34" charset="0"/>
              <a:buChar char="•"/>
              <a:defRPr sz="8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365760" indent="-91440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defRPr sz="600">
                <a:solidFill>
                  <a:schemeClr val="tx1"/>
                </a:solidFill>
                <a:latin typeface="Verdana" pitchFamily="34" charset="0"/>
              </a:defRPr>
            </a:lvl2pPr>
            <a:lvl3pPr marL="539496" indent="-137160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Marlett" pitchFamily="2" charset="2"/>
              <a:buChar char="8"/>
              <a:defRPr sz="600">
                <a:solidFill>
                  <a:schemeClr val="tx1"/>
                </a:solidFill>
                <a:latin typeface="Verdana" pitchFamily="34" charset="0"/>
              </a:defRPr>
            </a:lvl3pPr>
            <a:lvl4pPr marL="971550" indent="-206375" algn="l" defTabSz="1087438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defRPr sz="600">
                <a:solidFill>
                  <a:schemeClr val="tx1"/>
                </a:solidFill>
                <a:latin typeface="Verdana" pitchFamily="34" charset="0"/>
              </a:defRPr>
            </a:lvl4pPr>
            <a:lvl5pPr marL="21574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5pPr>
            <a:lvl6pPr marL="26146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6pPr>
            <a:lvl7pPr marL="30718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7pPr>
            <a:lvl8pPr marL="35290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8pPr>
            <a:lvl9pPr marL="39862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>
              <a:spcBef>
                <a:spcPts val="200"/>
              </a:spcBef>
              <a:buClr>
                <a:srgbClr val="000000"/>
              </a:buClr>
              <a:buNone/>
              <a:defRPr/>
            </a:pPr>
            <a:r>
              <a:rPr lang="en-US" sz="1200" b="1" u="sng" dirty="0"/>
              <a:t>Experience and Education</a:t>
            </a:r>
          </a:p>
          <a:p>
            <a:pPr>
              <a:spcBef>
                <a:spcPts val="200"/>
              </a:spcBef>
              <a:buClr>
                <a:srgbClr val="000000"/>
              </a:buClr>
              <a:defRPr/>
            </a:pPr>
            <a:r>
              <a:rPr lang="en-US" sz="1200" dirty="0"/>
              <a:t>Minimum of </a:t>
            </a:r>
            <a:r>
              <a:rPr lang="en-US" sz="1200" dirty="0" smtClean="0"/>
              <a:t>2 </a:t>
            </a:r>
            <a:r>
              <a:rPr lang="en-US" sz="1200" dirty="0"/>
              <a:t>years of teaching experience in an IB </a:t>
            </a:r>
            <a:r>
              <a:rPr lang="en-US" sz="1200" dirty="0" smtClean="0"/>
              <a:t>or similar </a:t>
            </a:r>
            <a:r>
              <a:rPr lang="en-US" sz="1200" dirty="0"/>
              <a:t>international </a:t>
            </a:r>
            <a:r>
              <a:rPr lang="en-US" sz="1200" dirty="0" smtClean="0"/>
              <a:t>program</a:t>
            </a:r>
          </a:p>
          <a:p>
            <a:pPr>
              <a:spcBef>
                <a:spcPts val="200"/>
              </a:spcBef>
              <a:buClr>
                <a:srgbClr val="000000"/>
              </a:buClr>
              <a:defRPr/>
            </a:pPr>
            <a:r>
              <a:rPr lang="en-US" sz="1200" dirty="0" smtClean="0"/>
              <a:t>Bachelor’s </a:t>
            </a:r>
            <a:r>
              <a:rPr lang="en-US" sz="1200" dirty="0"/>
              <a:t>degree in education (Masters is a plus)</a:t>
            </a:r>
          </a:p>
          <a:p>
            <a:pPr>
              <a:spcBef>
                <a:spcPts val="200"/>
              </a:spcBef>
              <a:buClr>
                <a:srgbClr val="000000"/>
              </a:buClr>
              <a:defRPr/>
            </a:pPr>
            <a:r>
              <a:rPr lang="en-US" sz="1200" dirty="0"/>
              <a:t>Teaching </a:t>
            </a:r>
            <a:r>
              <a:rPr lang="en-US" sz="1200" dirty="0" smtClean="0"/>
              <a:t>diploma</a:t>
            </a:r>
            <a:endParaRPr lang="en-US" sz="1200" dirty="0"/>
          </a:p>
          <a:p>
            <a:pPr>
              <a:spcBef>
                <a:spcPts val="200"/>
              </a:spcBef>
              <a:buClr>
                <a:srgbClr val="000000"/>
              </a:buClr>
              <a:defRPr/>
            </a:pPr>
            <a:endParaRPr lang="en-US" sz="1200" b="1" u="sng" dirty="0"/>
          </a:p>
          <a:p>
            <a:pPr marL="0" indent="0">
              <a:spcBef>
                <a:spcPts val="200"/>
              </a:spcBef>
              <a:buClr>
                <a:srgbClr val="000000"/>
              </a:buClr>
              <a:buNone/>
              <a:defRPr/>
            </a:pPr>
            <a:r>
              <a:rPr lang="en-US" sz="1200" b="1" u="sng" dirty="0"/>
              <a:t>Other characteristics/skills</a:t>
            </a:r>
          </a:p>
          <a:p>
            <a:pPr>
              <a:spcBef>
                <a:spcPts val="200"/>
              </a:spcBef>
              <a:buClr>
                <a:srgbClr val="000000"/>
              </a:buClr>
              <a:defRPr/>
            </a:pPr>
            <a:r>
              <a:rPr lang="en-US" sz="1200" dirty="0" smtClean="0"/>
              <a:t>Demonstrated leadership skills</a:t>
            </a:r>
          </a:p>
          <a:p>
            <a:pPr>
              <a:spcBef>
                <a:spcPts val="200"/>
              </a:spcBef>
              <a:buClr>
                <a:srgbClr val="000000"/>
              </a:buClr>
              <a:defRPr/>
            </a:pPr>
            <a:r>
              <a:rPr lang="en-US" sz="1200" dirty="0"/>
              <a:t>Strong coaching/mentoring skills</a:t>
            </a:r>
          </a:p>
          <a:p>
            <a:pPr>
              <a:spcBef>
                <a:spcPts val="200"/>
              </a:spcBef>
              <a:buClr>
                <a:srgbClr val="000000"/>
              </a:buClr>
              <a:defRPr/>
            </a:pPr>
            <a:r>
              <a:rPr lang="en-US" sz="1200" dirty="0"/>
              <a:t>Creativity in developing academic approaches &amp; </a:t>
            </a:r>
            <a:r>
              <a:rPr lang="en-US" sz="1200" dirty="0" smtClean="0"/>
              <a:t>content</a:t>
            </a:r>
          </a:p>
          <a:p>
            <a:pPr>
              <a:spcBef>
                <a:spcPts val="200"/>
              </a:spcBef>
              <a:buClr>
                <a:srgbClr val="000000"/>
              </a:buClr>
              <a:defRPr/>
            </a:pPr>
            <a:r>
              <a:rPr lang="en-US" sz="1200" dirty="0"/>
              <a:t>Entrepreneurial </a:t>
            </a:r>
            <a:r>
              <a:rPr lang="en-US" sz="1200" dirty="0" smtClean="0"/>
              <a:t>drive</a:t>
            </a:r>
          </a:p>
          <a:p>
            <a:pPr>
              <a:spcBef>
                <a:spcPts val="200"/>
              </a:spcBef>
              <a:buClr>
                <a:srgbClr val="000000"/>
              </a:buClr>
              <a:defRPr/>
            </a:pPr>
            <a:r>
              <a:rPr lang="en-US" sz="1200" dirty="0" smtClean="0"/>
              <a:t>Fluent in written and verbal English and in the language </a:t>
            </a:r>
            <a:r>
              <a:rPr lang="en-US" sz="1200" smtClean="0"/>
              <a:t>of instruction. </a:t>
            </a:r>
            <a:endParaRPr lang="en-US" sz="1200" dirty="0"/>
          </a:p>
        </p:txBody>
      </p:sp>
      <p:sp>
        <p:nvSpPr>
          <p:cNvPr id="39" name="KMATable3TextBox5"/>
          <p:cNvSpPr/>
          <p:nvPr/>
        </p:nvSpPr>
        <p:spPr>
          <a:xfrm>
            <a:off x="5207798" y="3828554"/>
            <a:ext cx="4982338" cy="274637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FFFF"/>
                </a:solidFill>
              </a:rPr>
              <a:t>CAPABILITIES / SKILLS</a:t>
            </a:r>
          </a:p>
        </p:txBody>
      </p:sp>
      <p:sp>
        <p:nvSpPr>
          <p:cNvPr id="40" name="KMATable3TextBox5"/>
          <p:cNvSpPr/>
          <p:nvPr/>
        </p:nvSpPr>
        <p:spPr>
          <a:xfrm>
            <a:off x="5207798" y="2809379"/>
            <a:ext cx="4982338" cy="274637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FFFF"/>
                </a:solidFill>
              </a:rPr>
              <a:t>REPORTING LINES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7798" y="3127072"/>
            <a:ext cx="4982338" cy="639762"/>
          </a:xfrm>
          <a:prstGeom prst="rect">
            <a:avLst/>
          </a:prstGeom>
          <a:solidFill>
            <a:srgbClr val="DDDDDD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2" name="Source"/>
          <p:cNvSpPr>
            <a:spLocks noGrp="1"/>
          </p:cNvSpPr>
          <p:nvPr/>
        </p:nvSpPr>
        <p:spPr bwMode="auto">
          <a:xfrm>
            <a:off x="5207798" y="3114352"/>
            <a:ext cx="4982338" cy="50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89" tIns="45695" rIns="91389" bIns="45695">
            <a:spAutoFit/>
          </a:bodyPr>
          <a:lstStyle>
            <a:lvl1pPr marL="173038" indent="-173038" algn="l" defTabSz="981075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Verdana" pitchFamily="34" charset="0"/>
              <a:buChar char="•"/>
              <a:defRPr sz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47675" indent="-119063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defRPr sz="1000">
                <a:solidFill>
                  <a:schemeClr val="tx1"/>
                </a:solidFill>
                <a:latin typeface="Verdana" pitchFamily="34" charset="0"/>
              </a:defRPr>
            </a:lvl2pPr>
            <a:lvl3pPr marL="812800" indent="-200025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Marlett" pitchFamily="2" charset="2"/>
              <a:buChar char="8"/>
              <a:defRPr sz="1000">
                <a:solidFill>
                  <a:schemeClr val="tx1"/>
                </a:solidFill>
                <a:latin typeface="Verdana" pitchFamily="34" charset="0"/>
              </a:defRPr>
            </a:lvl3pPr>
            <a:lvl4pPr marL="971550" indent="-206375" algn="l" defTabSz="97472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914400" algn="l"/>
              </a:tabLst>
              <a:defRPr sz="1000">
                <a:solidFill>
                  <a:schemeClr val="tx1"/>
                </a:solidFill>
                <a:latin typeface="Verdana" pitchFamily="34" charset="0"/>
              </a:defRPr>
            </a:lvl4pPr>
            <a:lvl5pPr marL="21574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5pPr>
            <a:lvl6pPr marL="26146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6pPr>
            <a:lvl7pPr marL="30718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7pPr>
            <a:lvl8pPr marL="35290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8pPr>
            <a:lvl9pPr marL="39862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9pPr>
          </a:lstStyle>
          <a:p>
            <a:pPr marL="109538" indent="-109538">
              <a:spcBef>
                <a:spcPts val="300"/>
              </a:spcBef>
              <a:buClr>
                <a:srgbClr val="000000"/>
              </a:buClr>
              <a:defRPr/>
            </a:pPr>
            <a:r>
              <a:rPr lang="en-US" b="1" u="sng" dirty="0">
                <a:solidFill>
                  <a:srgbClr val="000000"/>
                </a:solidFill>
              </a:rPr>
              <a:t>Report to:</a:t>
            </a:r>
            <a:r>
              <a:rPr lang="en-US" dirty="0">
                <a:solidFill>
                  <a:srgbClr val="000000"/>
                </a:solidFill>
              </a:rPr>
              <a:t> Principal</a:t>
            </a:r>
          </a:p>
          <a:p>
            <a:pPr marL="109538" indent="-109538">
              <a:spcBef>
                <a:spcPts val="300"/>
              </a:spcBef>
              <a:buClr>
                <a:srgbClr val="000000"/>
              </a:buClr>
              <a:defRPr/>
            </a:pPr>
            <a:r>
              <a:rPr lang="en-US" b="1" u="sng" dirty="0">
                <a:solidFill>
                  <a:srgbClr val="000000"/>
                </a:solidFill>
              </a:rPr>
              <a:t>Report From</a:t>
            </a:r>
            <a:r>
              <a:rPr lang="en-US" dirty="0">
                <a:solidFill>
                  <a:srgbClr val="000000"/>
                </a:solidFill>
              </a:rPr>
              <a:t>: N/A</a:t>
            </a:r>
            <a:endParaRPr lang="en-US" i="1" dirty="0">
              <a:solidFill>
                <a:srgbClr val="000000"/>
              </a:solidFill>
            </a:endParaRPr>
          </a:p>
        </p:txBody>
      </p:sp>
      <p:sp>
        <p:nvSpPr>
          <p:cNvPr id="43" name="KMATable3TextBox5"/>
          <p:cNvSpPr/>
          <p:nvPr/>
        </p:nvSpPr>
        <p:spPr>
          <a:xfrm>
            <a:off x="5207798" y="1121316"/>
            <a:ext cx="4982338" cy="274637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400" b="1" dirty="0" smtClean="0">
                <a:solidFill>
                  <a:srgbClr val="FFFFFF"/>
                </a:solidFill>
              </a:rPr>
              <a:t>KEY DECISION AUTHORITIES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207798" y="1429677"/>
            <a:ext cx="4982338" cy="1361040"/>
          </a:xfrm>
          <a:prstGeom prst="rect">
            <a:avLst/>
          </a:prstGeom>
          <a:solidFill>
            <a:srgbClr val="DDDDDD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5" name="Source"/>
          <p:cNvSpPr>
            <a:spLocks noGrp="1"/>
          </p:cNvSpPr>
          <p:nvPr/>
        </p:nvSpPr>
        <p:spPr bwMode="auto">
          <a:xfrm>
            <a:off x="5208018" y="1368885"/>
            <a:ext cx="4982338" cy="1458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9" tIns="45695" rIns="91389" bIns="45695" numCol="1" anchor="t" anchorCtr="0" compatLnSpc="1">
            <a:prstTxWarp prst="textNoShape">
              <a:avLst/>
            </a:prstTxWarp>
            <a:spAutoFit/>
          </a:bodyPr>
          <a:lstStyle>
            <a:lvl1pPr marL="173038" indent="-173038" algn="l" defTabSz="981075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Verdana" pitchFamily="34" charset="0"/>
              <a:buChar char="•"/>
              <a:defRPr sz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47675" indent="-119063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defRPr sz="1000">
                <a:solidFill>
                  <a:schemeClr val="tx1"/>
                </a:solidFill>
                <a:latin typeface="Verdana" pitchFamily="34" charset="0"/>
              </a:defRPr>
            </a:lvl2pPr>
            <a:lvl3pPr marL="812800" indent="-200025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Marlett" pitchFamily="2" charset="2"/>
              <a:buChar char="8"/>
              <a:defRPr sz="1000">
                <a:solidFill>
                  <a:schemeClr val="tx1"/>
                </a:solidFill>
                <a:latin typeface="Verdana" pitchFamily="34" charset="0"/>
              </a:defRPr>
            </a:lvl3pPr>
            <a:lvl4pPr marL="971550" indent="-206375" algn="l" defTabSz="97472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914400" algn="l"/>
              </a:tabLst>
              <a:defRPr sz="1000">
                <a:solidFill>
                  <a:schemeClr val="tx1"/>
                </a:solidFill>
                <a:latin typeface="Verdana" pitchFamily="34" charset="0"/>
              </a:defRPr>
            </a:lvl4pPr>
            <a:lvl5pPr marL="21574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5pPr>
            <a:lvl6pPr marL="26146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6pPr>
            <a:lvl7pPr marL="30718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7pPr>
            <a:lvl8pPr marL="35290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8pPr>
            <a:lvl9pPr marL="39862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Provide </a:t>
            </a:r>
            <a:r>
              <a:rPr lang="en-US" altLang="ja-JP" dirty="0">
                <a:solidFill>
                  <a:srgbClr val="000000"/>
                </a:solidFill>
              </a:rPr>
              <a:t>recommendations for:</a:t>
            </a:r>
          </a:p>
          <a:p>
            <a:pPr lvl="1"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End </a:t>
            </a:r>
            <a:r>
              <a:rPr lang="en-US" altLang="ja-JP" dirty="0">
                <a:solidFill>
                  <a:srgbClr val="000000"/>
                </a:solidFill>
              </a:rPr>
              <a:t>of year/program projects and assessments of </a:t>
            </a:r>
            <a:r>
              <a:rPr lang="en-US" altLang="ja-JP" dirty="0" smtClean="0">
                <a:solidFill>
                  <a:srgbClr val="000000"/>
                </a:solidFill>
              </a:rPr>
              <a:t>students</a:t>
            </a:r>
          </a:p>
          <a:p>
            <a:pPr lvl="1"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Revision of UOI</a:t>
            </a:r>
            <a:endParaRPr lang="en-US" altLang="ja-JP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Provide </a:t>
            </a:r>
            <a:r>
              <a:rPr lang="en-US" altLang="ja-JP" dirty="0">
                <a:solidFill>
                  <a:srgbClr val="000000"/>
                </a:solidFill>
              </a:rPr>
              <a:t>input </a:t>
            </a:r>
            <a:r>
              <a:rPr lang="en-US" altLang="ja-JP" dirty="0" smtClean="0">
                <a:solidFill>
                  <a:srgbClr val="000000"/>
                </a:solidFill>
              </a:rPr>
              <a:t>for:</a:t>
            </a:r>
            <a:endParaRPr lang="en-US" altLang="ja-JP" dirty="0">
              <a:solidFill>
                <a:srgbClr val="000000"/>
              </a:solidFill>
            </a:endParaRPr>
          </a:p>
          <a:p>
            <a:pPr lvl="1">
              <a:buClr>
                <a:srgbClr val="000000"/>
              </a:buClr>
            </a:pPr>
            <a:r>
              <a:rPr lang="en-US" altLang="ja-JP" dirty="0">
                <a:solidFill>
                  <a:srgbClr val="000000"/>
                </a:solidFill>
              </a:rPr>
              <a:t>Curriculum </a:t>
            </a:r>
            <a:r>
              <a:rPr lang="en-US" altLang="ja-JP" dirty="0" smtClean="0">
                <a:solidFill>
                  <a:srgbClr val="000000"/>
                </a:solidFill>
              </a:rPr>
              <a:t>updates</a:t>
            </a:r>
            <a:endParaRPr lang="en-US" altLang="ja-JP" dirty="0">
              <a:solidFill>
                <a:srgbClr val="000000"/>
              </a:solidFill>
            </a:endParaRPr>
          </a:p>
          <a:p>
            <a:pPr lvl="1"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ICT, Library </a:t>
            </a:r>
            <a:r>
              <a:rPr lang="en-US" altLang="ja-JP" dirty="0">
                <a:solidFill>
                  <a:srgbClr val="000000"/>
                </a:solidFill>
              </a:rPr>
              <a:t>and Support Services Plans</a:t>
            </a:r>
          </a:p>
          <a:p>
            <a:pPr lvl="1"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</a:rPr>
              <a:t>Parent </a:t>
            </a:r>
            <a:r>
              <a:rPr lang="en-US" altLang="ja-JP" dirty="0">
                <a:solidFill>
                  <a:srgbClr val="000000"/>
                </a:solidFill>
              </a:rPr>
              <a:t>information sessions</a:t>
            </a:r>
          </a:p>
        </p:txBody>
      </p:sp>
      <p:sp>
        <p:nvSpPr>
          <p:cNvPr id="20" name="Source"/>
          <p:cNvSpPr>
            <a:spLocks noGrp="1"/>
          </p:cNvSpPr>
          <p:nvPr/>
        </p:nvSpPr>
        <p:spPr bwMode="auto">
          <a:xfrm>
            <a:off x="160363" y="1463550"/>
            <a:ext cx="4982338" cy="64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9" tIns="45695" rIns="91389" bIns="45695" numCol="1" anchor="t" anchorCtr="0" compatLnSpc="1">
            <a:prstTxWarp prst="textNoShape">
              <a:avLst/>
            </a:prstTxWarp>
            <a:spAutoFit/>
          </a:bodyPr>
          <a:lstStyle>
            <a:lvl1pPr marL="173038" indent="-173038" algn="l" defTabSz="981075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Verdana" pitchFamily="34" charset="0"/>
              <a:buChar char="•"/>
              <a:defRPr sz="120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47675" indent="-119063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defRPr sz="1000">
                <a:solidFill>
                  <a:schemeClr val="tx1"/>
                </a:solidFill>
                <a:latin typeface="Verdana" pitchFamily="34" charset="0"/>
              </a:defRPr>
            </a:lvl2pPr>
            <a:lvl3pPr marL="812800" indent="-200025" algn="l" defTabSz="9810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Marlett" pitchFamily="2" charset="2"/>
              <a:buChar char="8"/>
              <a:defRPr sz="1000">
                <a:solidFill>
                  <a:schemeClr val="tx1"/>
                </a:solidFill>
                <a:latin typeface="Verdana" pitchFamily="34" charset="0"/>
              </a:defRPr>
            </a:lvl3pPr>
            <a:lvl4pPr marL="971550" indent="-206375" algn="l" defTabSz="97472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-"/>
              <a:tabLst>
                <a:tab pos="914400" algn="l"/>
              </a:tabLst>
              <a:defRPr sz="1000">
                <a:solidFill>
                  <a:schemeClr val="tx1"/>
                </a:solidFill>
                <a:latin typeface="Verdana" pitchFamily="34" charset="0"/>
              </a:defRPr>
            </a:lvl4pPr>
            <a:lvl5pPr marL="21574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5pPr>
            <a:lvl6pPr marL="26146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6pPr>
            <a:lvl7pPr marL="30718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7pPr>
            <a:lvl8pPr marL="35290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8pPr>
            <a:lvl9pPr marL="3986213" indent="-339725" algn="l" defTabSz="981075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Font typeface="Marlett" pitchFamily="2" charset="2"/>
              <a:buChar char="8"/>
              <a:defRPr sz="23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buClr>
                <a:srgbClr val="000000"/>
              </a:buClr>
            </a:pPr>
            <a:r>
              <a:rPr lang="en-US" altLang="ja-JP" dirty="0" smtClean="0">
                <a:solidFill>
                  <a:srgbClr val="000000"/>
                </a:solidFill>
                <a:latin typeface="+mn-lt"/>
              </a:rPr>
              <a:t>Prepare inquiry lessons </a:t>
            </a:r>
            <a:r>
              <a:rPr lang="en-US" altLang="ja-JP" dirty="0">
                <a:solidFill>
                  <a:srgbClr val="000000"/>
                </a:solidFill>
                <a:latin typeface="+mn-lt"/>
              </a:rPr>
              <a:t>in line with school and IB </a:t>
            </a:r>
            <a:r>
              <a:rPr lang="en-US" altLang="ja-JP" dirty="0" smtClean="0">
                <a:solidFill>
                  <a:srgbClr val="000000"/>
                </a:solidFill>
                <a:latin typeface="+mn-lt"/>
              </a:rPr>
              <a:t>objectives. </a:t>
            </a:r>
            <a:r>
              <a:rPr lang="en-US" altLang="ja-JP" dirty="0">
                <a:solidFill>
                  <a:srgbClr val="000000"/>
                </a:solidFill>
                <a:latin typeface="+mn-lt"/>
              </a:rPr>
              <a:t>C</a:t>
            </a:r>
            <a:r>
              <a:rPr lang="en-US" altLang="ja-JP" dirty="0" smtClean="0">
                <a:solidFill>
                  <a:srgbClr val="000000"/>
                </a:solidFill>
                <a:latin typeface="+mn-lt"/>
              </a:rPr>
              <a:t>onducts classes, provide a proper teaching and learning environment </a:t>
            </a:r>
            <a:r>
              <a:rPr lang="en-US" altLang="ja-JP" dirty="0">
                <a:solidFill>
                  <a:srgbClr val="000000"/>
                </a:solidFill>
                <a:latin typeface="+mn-lt"/>
              </a:rPr>
              <a:t>and monitors student </a:t>
            </a:r>
            <a:r>
              <a:rPr lang="en-US" altLang="ja-JP" dirty="0" smtClean="0">
                <a:solidFill>
                  <a:srgbClr val="000000"/>
                </a:solidFill>
                <a:latin typeface="+mn-lt"/>
              </a:rPr>
              <a:t>performance.</a:t>
            </a:r>
            <a:endParaRPr lang="en-US" altLang="ja-JP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513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Letter Bain New">
      <a:dk1>
        <a:sysClr val="windowText" lastClr="000000"/>
      </a:dk1>
      <a:lt1>
        <a:srgbClr val="CCCCCC"/>
      </a:lt1>
      <a:dk2>
        <a:srgbClr val="FFFFFF"/>
      </a:dk2>
      <a:lt2>
        <a:srgbClr val="000000"/>
      </a:lt2>
      <a:accent1>
        <a:srgbClr val="CCCCCC"/>
      </a:accent1>
      <a:accent2>
        <a:srgbClr val="FFFFFF"/>
      </a:accent2>
      <a:accent3>
        <a:srgbClr val="CC0000"/>
      </a:accent3>
      <a:accent4>
        <a:srgbClr val="A3A3A3"/>
      </a:accent4>
      <a:accent5>
        <a:srgbClr val="777777"/>
      </a:accent5>
      <a:accent6>
        <a:srgbClr val="333333"/>
      </a:accent6>
      <a:hlink>
        <a:srgbClr val="000000"/>
      </a:hlink>
      <a:folHlink>
        <a:srgbClr val="CC0000"/>
      </a:folHlink>
    </a:clrScheme>
    <a:fontScheme name="1 - Letter CFR 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9050">
          <a:noFill/>
        </a:ln>
      </a:spPr>
      <a:bodyPr lIns="0" tIns="0" rIns="0" bIns="0" rtlCol="0" anchor="ctr"/>
      <a:lstStyle>
        <a:defPPr algn="ctr">
          <a:defRPr sz="2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08080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>
          <a:defRPr sz="20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265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Detailed Job Description: Teacher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Detailed Job Description: Teacher</dc:title>
  <dc:creator>Deema Azhari</dc:creator>
  <cp:lastModifiedBy>kfs</cp:lastModifiedBy>
  <cp:revision>4</cp:revision>
  <dcterms:modified xsi:type="dcterms:W3CDTF">2017-12-28T07:38:47Z</dcterms:modified>
</cp:coreProperties>
</file>