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0" r:id="rId3"/>
    <p:sldId id="258" r:id="rId4"/>
    <p:sldId id="257" r:id="rId5"/>
    <p:sldId id="276" r:id="rId6"/>
    <p:sldId id="278" r:id="rId7"/>
    <p:sldId id="272" r:id="rId8"/>
    <p:sldId id="279" r:id="rId9"/>
    <p:sldId id="273" r:id="rId10"/>
    <p:sldId id="261" r:id="rId11"/>
    <p:sldId id="274" r:id="rId12"/>
    <p:sldId id="271" r:id="rId13"/>
    <p:sldId id="275" r:id="rId14"/>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BAB3"/>
    <a:srgbClr val="C58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72" y="6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F1411F7-B0C6-4721-9062-FFB258EF07B9}" type="datetimeFigureOut">
              <a:rPr lang="en-GB" smtClean="0"/>
              <a:t>25/01/2018</a:t>
            </a:fld>
            <a:endParaRPr lang="en-GB"/>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E1F3F98-8F85-4C74-9F18-4745F5573879}" type="slidenum">
              <a:rPr lang="en-GB" smtClean="0"/>
              <a:t>‹#›</a:t>
            </a:fld>
            <a:endParaRPr lang="en-GB"/>
          </a:p>
        </p:txBody>
      </p:sp>
    </p:spTree>
    <p:extLst>
      <p:ext uri="{BB962C8B-B14F-4D97-AF65-F5344CB8AC3E}">
        <p14:creationId xmlns:p14="http://schemas.microsoft.com/office/powerpoint/2010/main" val="68622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1F3F98-8F85-4C74-9F18-4745F5573879}" type="slidenum">
              <a:rPr lang="en-GB" smtClean="0"/>
              <a:t>9</a:t>
            </a:fld>
            <a:endParaRPr lang="en-GB"/>
          </a:p>
        </p:txBody>
      </p:sp>
    </p:spTree>
    <p:extLst>
      <p:ext uri="{BB962C8B-B14F-4D97-AF65-F5344CB8AC3E}">
        <p14:creationId xmlns:p14="http://schemas.microsoft.com/office/powerpoint/2010/main" val="2653810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11F5E2-E7CF-4155-A7BD-943F50E8D16D}" type="datetimeFigureOut">
              <a:rPr lang="en-GB" smtClean="0"/>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07661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11F5E2-E7CF-4155-A7BD-943F50E8D16D}" type="datetimeFigureOut">
              <a:rPr lang="en-GB" smtClean="0"/>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80994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11F5E2-E7CF-4155-A7BD-943F50E8D16D}" type="datetimeFigureOut">
              <a:rPr lang="en-GB" smtClean="0"/>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416641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11F5E2-E7CF-4155-A7BD-943F50E8D16D}" type="datetimeFigureOut">
              <a:rPr lang="en-GB" smtClean="0"/>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63836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11F5E2-E7CF-4155-A7BD-943F50E8D16D}" type="datetimeFigureOut">
              <a:rPr lang="en-GB" smtClean="0"/>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159168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11F5E2-E7CF-4155-A7BD-943F50E8D16D}" type="datetimeFigureOut">
              <a:rPr lang="en-GB" smtClean="0"/>
              <a:t>25/01/2018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3544249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11F5E2-E7CF-4155-A7BD-943F50E8D16D}" type="datetimeFigureOut">
              <a:rPr lang="en-GB" smtClean="0"/>
              <a:t>25/01/2018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28819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11F5E2-E7CF-4155-A7BD-943F50E8D16D}" type="datetimeFigureOut">
              <a:rPr lang="en-GB" smtClean="0"/>
              <a:t>25/01/2018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159868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1F5E2-E7CF-4155-A7BD-943F50E8D16D}" type="datetimeFigureOut">
              <a:rPr lang="en-GB" smtClean="0"/>
              <a:t>25/01/2018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36609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1F5E2-E7CF-4155-A7BD-943F50E8D16D}" type="datetimeFigureOut">
              <a:rPr lang="en-GB" smtClean="0"/>
              <a:t>25/01/2018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181046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1F5E2-E7CF-4155-A7BD-943F50E8D16D}" type="datetimeFigureOut">
              <a:rPr lang="en-GB" smtClean="0"/>
              <a:t>25/01/2018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9287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811F5E2-E7CF-4155-A7BD-943F50E8D16D}" type="datetimeFigureOut">
              <a:rPr lang="en-GB" smtClean="0"/>
              <a:t>25/01/2018</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31A0C16-4FE8-4689-A4D5-BE3904439D8B}" type="slidenum">
              <a:rPr lang="en-GB" smtClean="0"/>
              <a:t>‹#›</a:t>
            </a:fld>
            <a:endParaRPr lang="en-GB"/>
          </a:p>
        </p:txBody>
      </p:sp>
    </p:spTree>
    <p:extLst>
      <p:ext uri="{BB962C8B-B14F-4D97-AF65-F5344CB8AC3E}">
        <p14:creationId xmlns:p14="http://schemas.microsoft.com/office/powerpoint/2010/main" val="160256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www.ellenwilkinson.ealing.sch.uk/1321/vacancies" TargetMode="External"/><Relationship Id="rId4" Type="http://schemas.openxmlformats.org/officeDocument/2006/relationships/hyperlink" Target="mailto:office@ellenwilkinson.ealing.sch.uk"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H:\2014\11 Marketing\Photos for Marketing\EWS-308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65" t="11812" r="25158" b="2432"/>
          <a:stretch/>
        </p:blipFill>
        <p:spPr bwMode="auto">
          <a:xfrm>
            <a:off x="3471009" y="-7663"/>
            <a:ext cx="4188644" cy="91516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3573016" cy="914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6752" y="609422"/>
            <a:ext cx="1152128" cy="65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624" y="1302023"/>
            <a:ext cx="3384376" cy="461665"/>
          </a:xfrm>
          <a:prstGeom prst="rect">
            <a:avLst/>
          </a:prstGeom>
          <a:noFill/>
        </p:spPr>
        <p:txBody>
          <a:bodyPr wrap="square" rtlCol="0">
            <a:spAutoFit/>
          </a:bodyPr>
          <a:lstStyle/>
          <a:p>
            <a:pPr algn="ctr"/>
            <a:r>
              <a:rPr lang="en-GB" sz="1200" dirty="0" smtClean="0">
                <a:solidFill>
                  <a:schemeClr val="bg1">
                    <a:lumMod val="85000"/>
                  </a:schemeClr>
                </a:solidFill>
                <a:latin typeface="Trajan Pro" pitchFamily="18" charset="0"/>
              </a:rPr>
              <a:t>The Ellen Wilkinson School</a:t>
            </a:r>
          </a:p>
          <a:p>
            <a:pPr algn="ctr"/>
            <a:r>
              <a:rPr lang="en-GB" sz="1200" dirty="0" smtClean="0">
                <a:solidFill>
                  <a:schemeClr val="bg1">
                    <a:lumMod val="85000"/>
                  </a:schemeClr>
                </a:solidFill>
                <a:latin typeface="Trajan Pro" pitchFamily="18" charset="0"/>
              </a:rPr>
              <a:t>For Girls </a:t>
            </a:r>
          </a:p>
        </p:txBody>
      </p:sp>
      <p:cxnSp>
        <p:nvCxnSpPr>
          <p:cNvPr id="7" name="Straight Connector 6"/>
          <p:cNvCxnSpPr/>
          <p:nvPr/>
        </p:nvCxnSpPr>
        <p:spPr>
          <a:xfrm>
            <a:off x="2276872" y="1590055"/>
            <a:ext cx="792088" cy="0"/>
          </a:xfrm>
          <a:prstGeom prst="line">
            <a:avLst/>
          </a:prstGeom>
          <a:ln w="127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6672" y="1590055"/>
            <a:ext cx="764347" cy="0"/>
          </a:xfrm>
          <a:prstGeom prst="line">
            <a:avLst/>
          </a:prstGeom>
          <a:ln w="127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6632" y="8316416"/>
            <a:ext cx="3384376" cy="461665"/>
          </a:xfrm>
          <a:prstGeom prst="rect">
            <a:avLst/>
          </a:prstGeom>
          <a:noFill/>
        </p:spPr>
        <p:txBody>
          <a:bodyPr wrap="square" rtlCol="0">
            <a:spAutoFit/>
          </a:bodyPr>
          <a:lstStyle/>
          <a:p>
            <a:pPr algn="ctr"/>
            <a:r>
              <a:rPr lang="en-GB" sz="1200" dirty="0" smtClean="0">
                <a:solidFill>
                  <a:schemeClr val="bg1">
                    <a:lumMod val="85000"/>
                  </a:schemeClr>
                </a:solidFill>
                <a:latin typeface="Trajan Pro" pitchFamily="18" charset="0"/>
              </a:rPr>
              <a:t>A Specialist College for</a:t>
            </a:r>
          </a:p>
          <a:p>
            <a:pPr algn="ctr"/>
            <a:r>
              <a:rPr lang="en-GB" sz="1200" dirty="0" smtClean="0">
                <a:solidFill>
                  <a:schemeClr val="bg1">
                    <a:lumMod val="85000"/>
                  </a:schemeClr>
                </a:solidFill>
                <a:latin typeface="Trajan Pro" pitchFamily="18" charset="0"/>
              </a:rPr>
              <a:t>Science &amp; Mathematics</a:t>
            </a:r>
          </a:p>
        </p:txBody>
      </p:sp>
      <p:cxnSp>
        <p:nvCxnSpPr>
          <p:cNvPr id="13" name="Straight Connector 12"/>
          <p:cNvCxnSpPr/>
          <p:nvPr/>
        </p:nvCxnSpPr>
        <p:spPr>
          <a:xfrm>
            <a:off x="116632" y="4522058"/>
            <a:ext cx="3312368" cy="0"/>
          </a:xfrm>
          <a:prstGeom prst="line">
            <a:avLst/>
          </a:prstGeom>
          <a:ln w="12700" cap="rnd">
            <a:solidFill>
              <a:srgbClr val="92BAB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6632" y="4594066"/>
            <a:ext cx="3384376" cy="553998"/>
          </a:xfrm>
          <a:prstGeom prst="rect">
            <a:avLst/>
          </a:prstGeom>
          <a:noFill/>
        </p:spPr>
        <p:txBody>
          <a:bodyPr wrap="square" rtlCol="0">
            <a:spAutoFit/>
          </a:bodyPr>
          <a:lstStyle/>
          <a:p>
            <a:r>
              <a:rPr lang="en-GB" dirty="0" smtClean="0">
                <a:solidFill>
                  <a:srgbClr val="92BAB3"/>
                </a:solidFill>
                <a:latin typeface="Trajan Pro" pitchFamily="18" charset="0"/>
              </a:rPr>
              <a:t>TEACHER OF SCIENCE</a:t>
            </a:r>
          </a:p>
          <a:p>
            <a:r>
              <a:rPr lang="en-GB" sz="1200" dirty="0" smtClean="0">
                <a:solidFill>
                  <a:schemeClr val="bg1">
                    <a:lumMod val="85000"/>
                  </a:schemeClr>
                </a:solidFill>
                <a:latin typeface="Trajan Pro" pitchFamily="18" charset="0"/>
              </a:rPr>
              <a:t>RECRUITMENT INFORMATION</a:t>
            </a:r>
            <a:endParaRPr lang="en-GB" sz="1200" dirty="0">
              <a:solidFill>
                <a:schemeClr val="bg1">
                  <a:lumMod val="85000"/>
                </a:schemeClr>
              </a:solidFill>
              <a:latin typeface="Trajan Pro" pitchFamily="18" charset="0"/>
            </a:endParaRPr>
          </a:p>
        </p:txBody>
      </p:sp>
      <p:cxnSp>
        <p:nvCxnSpPr>
          <p:cNvPr id="17" name="Straight Connector 16"/>
          <p:cNvCxnSpPr/>
          <p:nvPr/>
        </p:nvCxnSpPr>
        <p:spPr>
          <a:xfrm>
            <a:off x="3573016" y="0"/>
            <a:ext cx="0" cy="9144000"/>
          </a:xfrm>
          <a:prstGeom prst="line">
            <a:avLst/>
          </a:prstGeom>
          <a:ln w="63500" cap="rnd">
            <a:solidFill>
              <a:srgbClr val="92BA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97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idanso\AppData\Local\Microsoft\Windows\Temporary Internet Files\Content.IE5\13JLV8FY\EWS-3756.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6810" t="13362" r="3896" b="873"/>
          <a:stretch/>
        </p:blipFill>
        <p:spPr bwMode="auto">
          <a:xfrm>
            <a:off x="0" y="1"/>
            <a:ext cx="6864084" cy="44378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84984" y="3883858"/>
            <a:ext cx="3384376" cy="400110"/>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How to apply</a:t>
            </a:r>
            <a:endParaRPr lang="en-GB" sz="2000" dirty="0">
              <a:solidFill>
                <a:schemeClr val="bg1">
                  <a:lumMod val="85000"/>
                </a:schemeClr>
              </a:solidFill>
              <a:latin typeface="Trajan Pro" pitchFamily="18" charset="0"/>
            </a:endParaRPr>
          </a:p>
        </p:txBody>
      </p:sp>
      <p:sp>
        <p:nvSpPr>
          <p:cNvPr id="6" name="TextBox 5"/>
          <p:cNvSpPr txBox="1"/>
          <p:nvPr/>
        </p:nvSpPr>
        <p:spPr>
          <a:xfrm>
            <a:off x="260647" y="4705856"/>
            <a:ext cx="792088" cy="707886"/>
          </a:xfrm>
          <a:prstGeom prst="rect">
            <a:avLst/>
          </a:prstGeom>
          <a:solidFill>
            <a:schemeClr val="tx2">
              <a:lumMod val="50000"/>
            </a:schemeClr>
          </a:solidFill>
        </p:spPr>
        <p:txBody>
          <a:bodyPr wrap="square" rtlCol="0">
            <a:spAutoFit/>
          </a:bodyPr>
          <a:lstStyle/>
          <a:p>
            <a:pPr algn="ctr"/>
            <a:r>
              <a:rPr lang="en-GB" sz="4000" dirty="0">
                <a:solidFill>
                  <a:schemeClr val="bg1">
                    <a:lumMod val="95000"/>
                  </a:schemeClr>
                </a:solidFill>
                <a:latin typeface="Trajan Pro" pitchFamily="18" charset="0"/>
              </a:rPr>
              <a:t>T</a:t>
            </a:r>
            <a:endParaRPr lang="en-GB" sz="4000" dirty="0" smtClean="0">
              <a:solidFill>
                <a:schemeClr val="bg1">
                  <a:lumMod val="95000"/>
                </a:schemeClr>
              </a:solidFill>
              <a:latin typeface="Trajan Pro" pitchFamily="18" charset="0"/>
            </a:endParaRPr>
          </a:p>
        </p:txBody>
      </p:sp>
      <p:sp>
        <p:nvSpPr>
          <p:cNvPr id="7" name="TextBox 6"/>
          <p:cNvSpPr txBox="1"/>
          <p:nvPr/>
        </p:nvSpPr>
        <p:spPr>
          <a:xfrm>
            <a:off x="1011028" y="4668114"/>
            <a:ext cx="2345964" cy="861774"/>
          </a:xfrm>
          <a:prstGeom prst="rect">
            <a:avLst/>
          </a:prstGeom>
          <a:noFill/>
        </p:spPr>
        <p:txBody>
          <a:bodyPr wrap="square" rtlCol="0">
            <a:spAutoFit/>
          </a:bodyPr>
          <a:lstStyle/>
          <a:p>
            <a:pPr algn="just"/>
            <a:r>
              <a:rPr lang="en-GB" sz="1000" dirty="0">
                <a:latin typeface="Calibri" panose="020F0502020204030204" pitchFamily="34" charset="0"/>
              </a:rPr>
              <a:t>h</a:t>
            </a:r>
            <a:r>
              <a:rPr lang="en-GB" sz="1000" dirty="0" smtClean="0">
                <a:latin typeface="Calibri" panose="020F0502020204030204" pitchFamily="34" charset="0"/>
              </a:rPr>
              <a:t>e Ellen Wilkinson School for Girls seeks to appoint a Learning Support Assistant </a:t>
            </a:r>
            <a:r>
              <a:rPr lang="en-GB" sz="1000" dirty="0">
                <a:latin typeface="Calibri" panose="020F0502020204030204" pitchFamily="34" charset="0"/>
              </a:rPr>
              <a:t>to contribute towards the vision and effectiveness of a dedicated and successful </a:t>
            </a:r>
            <a:r>
              <a:rPr lang="en-GB" sz="1000" dirty="0" smtClean="0">
                <a:latin typeface="Calibri" panose="020F0502020204030204" pitchFamily="34" charset="0"/>
              </a:rPr>
              <a:t>school. </a:t>
            </a:r>
            <a:endParaRPr lang="en-GB" sz="1000" dirty="0">
              <a:solidFill>
                <a:schemeClr val="tx2">
                  <a:lumMod val="50000"/>
                </a:schemeClr>
              </a:solidFill>
            </a:endParaRPr>
          </a:p>
        </p:txBody>
      </p:sp>
      <p:sp>
        <p:nvSpPr>
          <p:cNvPr id="8" name="TextBox 7"/>
          <p:cNvSpPr txBox="1"/>
          <p:nvPr/>
        </p:nvSpPr>
        <p:spPr>
          <a:xfrm>
            <a:off x="188640" y="5684809"/>
            <a:ext cx="3168352" cy="2092881"/>
          </a:xfrm>
          <a:prstGeom prst="rect">
            <a:avLst/>
          </a:prstGeom>
          <a:noFill/>
        </p:spPr>
        <p:txBody>
          <a:bodyPr wrap="square" rtlCol="0">
            <a:spAutoFit/>
          </a:bodyPr>
          <a:lstStyle/>
          <a:p>
            <a:pPr algn="just"/>
            <a:r>
              <a:rPr lang="en-GB" sz="1000" dirty="0" smtClean="0">
                <a:latin typeface="Calibri" panose="020F0502020204030204" pitchFamily="34" charset="0"/>
              </a:rPr>
              <a:t>Closing date for applications </a:t>
            </a:r>
            <a:r>
              <a:rPr lang="en-GB" sz="1000" dirty="0">
                <a:latin typeface="Calibri" panose="020F0502020204030204" pitchFamily="34" charset="0"/>
              </a:rPr>
              <a:t>is on </a:t>
            </a:r>
            <a:r>
              <a:rPr lang="en-GB" sz="1000" b="1" dirty="0" smtClean="0">
                <a:latin typeface="Calibri" panose="020F0502020204030204" pitchFamily="34" charset="0"/>
              </a:rPr>
              <a:t>Monday 19</a:t>
            </a:r>
            <a:r>
              <a:rPr lang="en-GB" sz="1000" b="1" baseline="30000" dirty="0" smtClean="0">
                <a:latin typeface="Calibri" panose="020F0502020204030204" pitchFamily="34" charset="0"/>
              </a:rPr>
              <a:t>th</a:t>
            </a:r>
            <a:r>
              <a:rPr lang="en-GB" sz="1000" b="1" dirty="0" smtClean="0">
                <a:latin typeface="Calibri" panose="020F0502020204030204" pitchFamily="34" charset="0"/>
              </a:rPr>
              <a:t> February 2018</a:t>
            </a:r>
            <a:r>
              <a:rPr lang="en-GB" sz="1000" b="1" baseline="30000" dirty="0" smtClean="0">
                <a:latin typeface="Calibri" panose="020F0502020204030204" pitchFamily="34" charset="0"/>
              </a:rPr>
              <a:t> </a:t>
            </a:r>
            <a:r>
              <a:rPr lang="en-GB" sz="1000" b="1" dirty="0" smtClean="0">
                <a:latin typeface="Calibri" panose="020F0502020204030204" pitchFamily="34" charset="0"/>
              </a:rPr>
              <a:t> at 12 noon.</a:t>
            </a:r>
            <a:r>
              <a:rPr lang="en-GB" sz="1000" dirty="0" smtClean="0">
                <a:latin typeface="Calibri" panose="020F0502020204030204" pitchFamily="34" charset="0"/>
              </a:rPr>
              <a:t> We will contact shortlisted applicants only. </a:t>
            </a:r>
          </a:p>
          <a:p>
            <a:pPr algn="just"/>
            <a:endParaRPr lang="en-GB" sz="1000" dirty="0" smtClean="0">
              <a:latin typeface="Calibri" panose="020F0502020204030204" pitchFamily="34" charset="0"/>
            </a:endParaRPr>
          </a:p>
          <a:p>
            <a:pPr algn="just"/>
            <a:r>
              <a:rPr lang="en-GB" sz="1000" dirty="0">
                <a:latin typeface="Calibri" panose="020F0502020204030204" pitchFamily="34" charset="0"/>
              </a:rPr>
              <a:t>The school is committed to safeguarding and promoting the welfare of children and young people and expects all staff and volunteers to share this commitment. </a:t>
            </a:r>
            <a:endParaRPr lang="en-GB" sz="1000" dirty="0" smtClean="0">
              <a:latin typeface="Calibri" panose="020F0502020204030204" pitchFamily="34" charset="0"/>
            </a:endParaRPr>
          </a:p>
          <a:p>
            <a:pPr algn="just"/>
            <a:endParaRPr lang="en-GB" sz="1000" dirty="0">
              <a:latin typeface="Calibri" panose="020F0502020204030204" pitchFamily="34" charset="0"/>
            </a:endParaRPr>
          </a:p>
          <a:p>
            <a:pPr algn="just"/>
            <a:r>
              <a:rPr lang="en-GB" sz="1000" dirty="0" smtClean="0">
                <a:latin typeface="Calibri" panose="020F0502020204030204" pitchFamily="34" charset="0"/>
              </a:rPr>
              <a:t>Successful </a:t>
            </a:r>
            <a:r>
              <a:rPr lang="en-GB" sz="1000" dirty="0">
                <a:latin typeface="Calibri" panose="020F0502020204030204" pitchFamily="34" charset="0"/>
              </a:rPr>
              <a:t>applicants will be subject to an enhanced DBS check and medical questionnaire.</a:t>
            </a:r>
          </a:p>
          <a:p>
            <a:pPr algn="just"/>
            <a:endParaRPr lang="en-GB" sz="1000" dirty="0">
              <a:latin typeface="Calibri" panose="020F0502020204030204" pitchFamily="34" charset="0"/>
            </a:endParaRPr>
          </a:p>
          <a:p>
            <a:pPr algn="just"/>
            <a:endParaRPr lang="en-GB" sz="1000" dirty="0">
              <a:latin typeface="Calibri" panose="020F0502020204030204" pitchFamily="34" charset="0"/>
            </a:endParaRPr>
          </a:p>
          <a:p>
            <a:pPr algn="just"/>
            <a:endParaRPr lang="en-GB" sz="1000" dirty="0">
              <a:latin typeface="Calibri" panose="020F0502020204030204" pitchFamily="34" charset="0"/>
            </a:endParaRPr>
          </a:p>
        </p:txBody>
      </p:sp>
      <p:sp>
        <p:nvSpPr>
          <p:cNvPr id="4" name="Rectangle 3"/>
          <p:cNvSpPr/>
          <p:nvPr/>
        </p:nvSpPr>
        <p:spPr>
          <a:xfrm>
            <a:off x="3419405" y="4705856"/>
            <a:ext cx="3429000" cy="1477328"/>
          </a:xfrm>
          <a:prstGeom prst="rect">
            <a:avLst/>
          </a:prstGeom>
        </p:spPr>
        <p:txBody>
          <a:bodyPr>
            <a:spAutoFit/>
          </a:bodyPr>
          <a:lstStyle/>
          <a:p>
            <a:endParaRPr lang="en-GB" sz="1000" b="1" dirty="0"/>
          </a:p>
          <a:p>
            <a:endParaRPr lang="en-GB" sz="1000" b="1" dirty="0" smtClean="0"/>
          </a:p>
          <a:p>
            <a:endParaRPr lang="en-GB" sz="1000" b="1" dirty="0"/>
          </a:p>
          <a:p>
            <a:endParaRPr lang="en-GB" sz="1000" b="1" dirty="0" smtClean="0"/>
          </a:p>
          <a:p>
            <a:endParaRPr lang="en-GB" sz="1000" b="1" dirty="0"/>
          </a:p>
          <a:p>
            <a:endParaRPr lang="en-GB" sz="1000" b="1" dirty="0" smtClean="0"/>
          </a:p>
          <a:p>
            <a:endParaRPr lang="en-GB" sz="1000" b="1" dirty="0"/>
          </a:p>
          <a:p>
            <a:r>
              <a:rPr lang="en-GB" sz="1000" b="1" dirty="0"/>
              <a:t/>
            </a:r>
            <a:br>
              <a:rPr lang="en-GB" sz="1000" b="1" dirty="0"/>
            </a:br>
            <a:endParaRPr lang="en-GB" sz="1000" dirty="0"/>
          </a:p>
        </p:txBody>
      </p:sp>
      <p:sp>
        <p:nvSpPr>
          <p:cNvPr id="5" name="Rectangle 4"/>
          <p:cNvSpPr/>
          <p:nvPr/>
        </p:nvSpPr>
        <p:spPr>
          <a:xfrm>
            <a:off x="3418347" y="4704999"/>
            <a:ext cx="3429000" cy="2523768"/>
          </a:xfrm>
          <a:prstGeom prst="rect">
            <a:avLst/>
          </a:prstGeom>
        </p:spPr>
        <p:txBody>
          <a:bodyPr>
            <a:spAutoFit/>
          </a:bodyPr>
          <a:lstStyle/>
          <a:p>
            <a:pPr algn="just"/>
            <a:r>
              <a:rPr lang="en-GB" sz="1000" dirty="0" smtClean="0">
                <a:latin typeface="Calibri" panose="020F0502020204030204" pitchFamily="34" charset="0"/>
              </a:rPr>
              <a:t>Applications </a:t>
            </a:r>
            <a:r>
              <a:rPr lang="en-GB" sz="1000" dirty="0">
                <a:latin typeface="Calibri" panose="020F0502020204030204" pitchFamily="34" charset="0"/>
              </a:rPr>
              <a:t>should be submitted to </a:t>
            </a:r>
            <a:r>
              <a:rPr lang="en-GB" sz="1000" dirty="0" smtClean="0">
                <a:latin typeface="Calibri" panose="020F0502020204030204" pitchFamily="34" charset="0"/>
              </a:rPr>
              <a:t>the office, </a:t>
            </a:r>
            <a:r>
              <a:rPr lang="en-GB" sz="1000" dirty="0">
                <a:latin typeface="Calibri" panose="020F0502020204030204" pitchFamily="34" charset="0"/>
              </a:rPr>
              <a:t>via email, in the post or in person at:</a:t>
            </a:r>
          </a:p>
          <a:p>
            <a:pPr algn="just"/>
            <a:endParaRPr lang="en-GB" sz="1000" dirty="0" smtClean="0">
              <a:latin typeface="Calibri" panose="020F0502020204030204" pitchFamily="34" charset="0"/>
            </a:endParaRPr>
          </a:p>
          <a:p>
            <a:pPr algn="just"/>
            <a:r>
              <a:rPr lang="en-GB" sz="1000" b="1" dirty="0" smtClean="0">
                <a:latin typeface="Calibri" panose="020F0502020204030204" pitchFamily="34" charset="0"/>
              </a:rPr>
              <a:t>HR Administrator</a:t>
            </a:r>
            <a:endParaRPr lang="en-GB" sz="1000" b="1" dirty="0">
              <a:latin typeface="Calibri" panose="020F0502020204030204" pitchFamily="34" charset="0"/>
            </a:endParaRPr>
          </a:p>
          <a:p>
            <a:pPr algn="just"/>
            <a:r>
              <a:rPr lang="en-GB" sz="1000" b="1" dirty="0" smtClean="0">
                <a:latin typeface="Calibri" panose="020F0502020204030204" pitchFamily="34" charset="0"/>
              </a:rPr>
              <a:t>The </a:t>
            </a:r>
            <a:r>
              <a:rPr lang="en-GB" sz="1000" b="1" dirty="0">
                <a:latin typeface="Calibri" panose="020F0502020204030204" pitchFamily="34" charset="0"/>
              </a:rPr>
              <a:t>Ellen Wilkinson School for Girls</a:t>
            </a:r>
          </a:p>
          <a:p>
            <a:pPr algn="just"/>
            <a:r>
              <a:rPr lang="en-GB" sz="1000" b="1" dirty="0">
                <a:latin typeface="Calibri" panose="020F0502020204030204" pitchFamily="34" charset="0"/>
              </a:rPr>
              <a:t>Queens Drive</a:t>
            </a:r>
          </a:p>
          <a:p>
            <a:pPr algn="just"/>
            <a:r>
              <a:rPr lang="en-GB" sz="1000" b="1" dirty="0">
                <a:latin typeface="Calibri" panose="020F0502020204030204" pitchFamily="34" charset="0"/>
              </a:rPr>
              <a:t>West Acton</a:t>
            </a:r>
          </a:p>
          <a:p>
            <a:pPr algn="just"/>
            <a:r>
              <a:rPr lang="en-GB" sz="1000" b="1" dirty="0">
                <a:latin typeface="Calibri" panose="020F0502020204030204" pitchFamily="34" charset="0"/>
              </a:rPr>
              <a:t>London</a:t>
            </a:r>
          </a:p>
          <a:p>
            <a:pPr algn="just"/>
            <a:r>
              <a:rPr lang="en-GB" sz="1000" b="1" dirty="0">
                <a:latin typeface="Calibri" panose="020F0502020204030204" pitchFamily="34" charset="0"/>
              </a:rPr>
              <a:t>W3 0HW</a:t>
            </a:r>
          </a:p>
          <a:p>
            <a:pPr algn="just"/>
            <a:endParaRPr lang="en-GB" sz="1000" b="1" dirty="0">
              <a:latin typeface="Calibri" panose="020F0502020204030204" pitchFamily="34" charset="0"/>
            </a:endParaRPr>
          </a:p>
          <a:p>
            <a:pPr algn="just"/>
            <a:r>
              <a:rPr lang="en-GB" sz="1000" b="1" dirty="0" smtClean="0">
                <a:latin typeface="Calibri" panose="020F0502020204030204" pitchFamily="34" charset="0"/>
                <a:hlinkClick r:id="rId4"/>
              </a:rPr>
              <a:t>office@ellenwilkinson.ealing.sch.uk</a:t>
            </a:r>
            <a:endParaRPr lang="en-GB" sz="1000" b="1" dirty="0" smtClean="0">
              <a:latin typeface="Calibri" panose="020F0502020204030204" pitchFamily="34" charset="0"/>
            </a:endParaRPr>
          </a:p>
          <a:p>
            <a:pPr algn="just"/>
            <a:endParaRPr lang="en-GB" sz="1000" b="1" dirty="0">
              <a:latin typeface="Calibri" panose="020F0502020204030204" pitchFamily="34" charset="0"/>
            </a:endParaRPr>
          </a:p>
          <a:p>
            <a:pPr algn="just"/>
            <a:r>
              <a:rPr lang="en-GB" sz="1000" b="1" dirty="0" smtClean="0">
                <a:latin typeface="Calibri" panose="020F0502020204030204" pitchFamily="34" charset="0"/>
                <a:hlinkClick r:id="rId5"/>
              </a:rPr>
              <a:t>www.ellenwilkinson.ealing.sch.uk/1321/vacancies</a:t>
            </a:r>
            <a:r>
              <a:rPr lang="en-GB" sz="1000" b="1" dirty="0" smtClean="0">
                <a:latin typeface="Calibri" panose="020F0502020204030204" pitchFamily="34" charset="0"/>
              </a:rPr>
              <a:t> </a:t>
            </a:r>
            <a:endParaRPr lang="en-GB" sz="1000" b="1" dirty="0">
              <a:latin typeface="Calibri" panose="020F0502020204030204" pitchFamily="34" charset="0"/>
            </a:endParaRPr>
          </a:p>
          <a:p>
            <a:pPr algn="just"/>
            <a:endParaRPr lang="en-GB" sz="1000" b="1" dirty="0">
              <a:latin typeface="Calibri" panose="020F0502020204030204" pitchFamily="34" charset="0"/>
            </a:endParaRPr>
          </a:p>
          <a:p>
            <a:endParaRPr lang="en-GB" dirty="0"/>
          </a:p>
        </p:txBody>
      </p:sp>
    </p:spTree>
    <p:extLst>
      <p:ext uri="{BB962C8B-B14F-4D97-AF65-F5344CB8AC3E}">
        <p14:creationId xmlns:p14="http://schemas.microsoft.com/office/powerpoint/2010/main" val="3657250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914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266" name="Picture 2" descr="H:\2014\11 Marketing\Photos for Marketing\EWS-341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645" r="8977"/>
          <a:stretch/>
        </p:blipFill>
        <p:spPr bwMode="auto">
          <a:xfrm>
            <a:off x="-1" y="755576"/>
            <a:ext cx="6873617" cy="770485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0" y="755576"/>
            <a:ext cx="6873616" cy="0"/>
          </a:xfrm>
          <a:prstGeom prst="line">
            <a:avLst/>
          </a:prstGeom>
          <a:ln w="76200" cap="rnd">
            <a:solidFill>
              <a:srgbClr val="92BAB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616" y="8460432"/>
            <a:ext cx="6873616" cy="0"/>
          </a:xfrm>
          <a:prstGeom prst="line">
            <a:avLst/>
          </a:prstGeom>
          <a:ln w="76200" cap="rnd">
            <a:solidFill>
              <a:srgbClr val="92BA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415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6858000" cy="9144000"/>
          </a:xfrm>
          <a:prstGeom prst="rect">
            <a:avLst/>
          </a:prstGeom>
          <a:solidFill>
            <a:srgbClr val="6A9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872716" y="8028384"/>
            <a:ext cx="5112568" cy="1015663"/>
          </a:xfrm>
          <a:prstGeom prst="rect">
            <a:avLst/>
          </a:prstGeom>
          <a:noFill/>
        </p:spPr>
        <p:txBody>
          <a:bodyPr wrap="square" rtlCol="0">
            <a:spAutoFit/>
          </a:bodyPr>
          <a:lstStyle/>
          <a:p>
            <a:pPr algn="ctr"/>
            <a:r>
              <a:rPr lang="en-GB" sz="1200" dirty="0" smtClean="0">
                <a:solidFill>
                  <a:schemeClr val="bg1">
                    <a:lumMod val="95000"/>
                  </a:schemeClr>
                </a:solidFill>
                <a:latin typeface="Trajan Pro" pitchFamily="18" charset="0"/>
              </a:rPr>
              <a:t>The Ellen Wilkinson School</a:t>
            </a:r>
          </a:p>
          <a:p>
            <a:pPr algn="ctr"/>
            <a:r>
              <a:rPr lang="en-GB" sz="1200" dirty="0" smtClean="0">
                <a:solidFill>
                  <a:schemeClr val="bg1">
                    <a:lumMod val="95000"/>
                  </a:schemeClr>
                </a:solidFill>
                <a:latin typeface="Trajan Pro" pitchFamily="18" charset="0"/>
              </a:rPr>
              <a:t>For Girls</a:t>
            </a:r>
          </a:p>
          <a:p>
            <a:pPr algn="ctr"/>
            <a:endParaRPr lang="en-GB" sz="1200" dirty="0">
              <a:solidFill>
                <a:schemeClr val="tx2">
                  <a:lumMod val="50000"/>
                </a:schemeClr>
              </a:solidFill>
              <a:latin typeface="Trajan Pro" pitchFamily="18" charset="0"/>
            </a:endParaRPr>
          </a:p>
          <a:p>
            <a:pPr algn="ctr"/>
            <a:r>
              <a:rPr lang="en-GB" sz="1200" dirty="0" smtClean="0">
                <a:solidFill>
                  <a:schemeClr val="tx2">
                    <a:lumMod val="50000"/>
                  </a:schemeClr>
                </a:solidFill>
                <a:latin typeface="Trajan Pro" pitchFamily="18" charset="0"/>
              </a:rPr>
              <a:t>Queens Drive, London </a:t>
            </a:r>
            <a:r>
              <a:rPr lang="en-GB" sz="1200" dirty="0">
                <a:solidFill>
                  <a:schemeClr val="tx2">
                    <a:lumMod val="50000"/>
                  </a:schemeClr>
                </a:solidFill>
                <a:latin typeface="Trajan Pro" pitchFamily="18" charset="0"/>
              </a:rPr>
              <a:t>W3 0HW</a:t>
            </a:r>
          </a:p>
          <a:p>
            <a:pPr algn="ctr"/>
            <a:r>
              <a:rPr lang="en-GB" sz="1200" dirty="0" smtClean="0">
                <a:solidFill>
                  <a:schemeClr val="tx2">
                    <a:lumMod val="50000"/>
                  </a:schemeClr>
                </a:solidFill>
                <a:latin typeface="Trajan Pro" pitchFamily="18" charset="0"/>
              </a:rPr>
              <a:t>0208 752 1525 | www.ellenwilkinson.ealing.sch.uk</a:t>
            </a:r>
          </a:p>
        </p:txBody>
      </p:sp>
    </p:spTree>
    <p:extLst>
      <p:ext uri="{BB962C8B-B14F-4D97-AF65-F5344CB8AC3E}">
        <p14:creationId xmlns:p14="http://schemas.microsoft.com/office/powerpoint/2010/main" val="4050281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6647" y="0"/>
            <a:ext cx="6864647" cy="363589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1" y="3779912"/>
            <a:ext cx="6864647" cy="1440160"/>
          </a:xfrm>
          <a:prstGeom prst="rect">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C:\Users\idanso\AppData\Local\Microsoft\Windows\Temporary Internet Files\Content.IE5\WRGECH1O\EWS-314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l="168" t="2776" b="24208"/>
          <a:stretch/>
        </p:blipFill>
        <p:spPr bwMode="auto">
          <a:xfrm>
            <a:off x="1" y="560742"/>
            <a:ext cx="6858000" cy="32191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6278" y="77297"/>
            <a:ext cx="792087" cy="44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a:off x="5517232" y="1269510"/>
            <a:ext cx="0" cy="1718314"/>
          </a:xfrm>
          <a:prstGeom prst="line">
            <a:avLst/>
          </a:prstGeom>
          <a:ln w="12700">
            <a:solidFill>
              <a:srgbClr val="C58003"/>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89240" y="1233498"/>
            <a:ext cx="1224136" cy="1754326"/>
          </a:xfrm>
          <a:prstGeom prst="rect">
            <a:avLst/>
          </a:prstGeom>
          <a:noFill/>
        </p:spPr>
        <p:txBody>
          <a:bodyPr wrap="square" rtlCol="0">
            <a:spAutoFit/>
          </a:bodyPr>
          <a:lstStyle/>
          <a:p>
            <a:pPr algn="r"/>
            <a:r>
              <a:rPr lang="en-GB" sz="1200" dirty="0" smtClean="0">
                <a:solidFill>
                  <a:srgbClr val="FCB330"/>
                </a:solidFill>
                <a:latin typeface="Trajan Pro" pitchFamily="18" charset="0"/>
              </a:rPr>
              <a:t>Inspiring</a:t>
            </a:r>
          </a:p>
          <a:p>
            <a:pPr algn="r"/>
            <a:endParaRPr lang="en-GB" sz="1200" dirty="0" smtClean="0">
              <a:solidFill>
                <a:schemeClr val="bg1">
                  <a:lumMod val="95000"/>
                </a:schemeClr>
              </a:solidFill>
              <a:latin typeface="Trajan Pro" pitchFamily="18" charset="0"/>
            </a:endParaRPr>
          </a:p>
          <a:p>
            <a:pPr algn="r"/>
            <a:r>
              <a:rPr lang="en-GB" sz="1200" dirty="0" smtClean="0">
                <a:solidFill>
                  <a:schemeClr val="accent1">
                    <a:lumMod val="20000"/>
                    <a:lumOff val="80000"/>
                  </a:schemeClr>
                </a:solidFill>
                <a:latin typeface="Trajan Pro" pitchFamily="18" charset="0"/>
              </a:rPr>
              <a:t>Passionate</a:t>
            </a:r>
          </a:p>
          <a:p>
            <a:pPr algn="r"/>
            <a:endParaRPr lang="en-GB" sz="1200" dirty="0">
              <a:solidFill>
                <a:srgbClr val="C58003"/>
              </a:solidFill>
              <a:latin typeface="Trajan Pro" pitchFamily="18" charset="0"/>
            </a:endParaRPr>
          </a:p>
          <a:p>
            <a:pPr algn="r"/>
            <a:r>
              <a:rPr lang="en-GB" sz="1200" dirty="0" smtClean="0">
                <a:solidFill>
                  <a:srgbClr val="FCB330"/>
                </a:solidFill>
                <a:latin typeface="Trajan Pro" pitchFamily="18" charset="0"/>
              </a:rPr>
              <a:t>Nurturing</a:t>
            </a:r>
          </a:p>
          <a:p>
            <a:pPr algn="r"/>
            <a:endParaRPr lang="en-GB" sz="1200" dirty="0" smtClean="0">
              <a:solidFill>
                <a:schemeClr val="bg1">
                  <a:lumMod val="95000"/>
                </a:schemeClr>
              </a:solidFill>
              <a:latin typeface="Trajan Pro" pitchFamily="18" charset="0"/>
            </a:endParaRPr>
          </a:p>
          <a:p>
            <a:pPr algn="r"/>
            <a:r>
              <a:rPr lang="en-GB" sz="1200" dirty="0">
                <a:solidFill>
                  <a:schemeClr val="accent1">
                    <a:lumMod val="20000"/>
                    <a:lumOff val="80000"/>
                  </a:schemeClr>
                </a:solidFill>
                <a:latin typeface="Trajan Pro" pitchFamily="18" charset="0"/>
              </a:rPr>
              <a:t>Successful</a:t>
            </a:r>
          </a:p>
          <a:p>
            <a:pPr algn="r"/>
            <a:endParaRPr lang="en-GB" sz="1200" dirty="0">
              <a:solidFill>
                <a:schemeClr val="bg1">
                  <a:lumMod val="95000"/>
                </a:schemeClr>
              </a:solidFill>
              <a:latin typeface="Trajan Pro" pitchFamily="18" charset="0"/>
            </a:endParaRPr>
          </a:p>
          <a:p>
            <a:pPr algn="r"/>
            <a:r>
              <a:rPr lang="en-GB" sz="1200" dirty="0" smtClean="0">
                <a:solidFill>
                  <a:srgbClr val="FCB330"/>
                </a:solidFill>
                <a:latin typeface="Trajan Pro" pitchFamily="18" charset="0"/>
              </a:rPr>
              <a:t>Creative</a:t>
            </a:r>
          </a:p>
        </p:txBody>
      </p:sp>
      <p:sp>
        <p:nvSpPr>
          <p:cNvPr id="23" name="Rectangle 22"/>
          <p:cNvSpPr/>
          <p:nvPr/>
        </p:nvSpPr>
        <p:spPr>
          <a:xfrm>
            <a:off x="-1" y="539552"/>
            <a:ext cx="6858000" cy="510304"/>
          </a:xfrm>
          <a:prstGeom prst="rect">
            <a:avLst/>
          </a:prstGeom>
          <a:solidFill>
            <a:schemeClr val="tx2">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647" y="3318247"/>
            <a:ext cx="6864647" cy="461665"/>
          </a:xfrm>
          <a:prstGeom prst="rect">
            <a:avLst/>
          </a:prstGeom>
          <a:solidFill>
            <a:schemeClr val="tx2">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 y="3779912"/>
            <a:ext cx="6813375" cy="5468164"/>
          </a:xfrm>
          <a:prstGeom prst="rect">
            <a:avLst/>
          </a:prstGeom>
          <a:noFill/>
        </p:spPr>
        <p:txBody>
          <a:bodyPr wrap="square" rtlCol="0">
            <a:spAutoFit/>
          </a:bodyPr>
          <a:lstStyle/>
          <a:p>
            <a:pPr algn="ctr"/>
            <a:r>
              <a:rPr lang="en-GB" sz="1400" dirty="0">
                <a:solidFill>
                  <a:schemeClr val="tx2">
                    <a:lumMod val="50000"/>
                  </a:schemeClr>
                </a:solidFill>
              </a:rPr>
              <a:t>The Ellen Wilkinson School for Girls is a high achieving, creative and vibrant  school superbly located in the heart of Ealing, where girls receive the encouragement and support to become successful, determined and confident young women.  </a:t>
            </a:r>
          </a:p>
          <a:p>
            <a:pPr algn="ctr"/>
            <a:endParaRPr lang="en-GB" sz="1400" dirty="0">
              <a:solidFill>
                <a:schemeClr val="tx2">
                  <a:lumMod val="50000"/>
                </a:schemeClr>
              </a:solidFill>
            </a:endParaRPr>
          </a:p>
          <a:p>
            <a:pPr algn="ctr"/>
            <a:r>
              <a:rPr lang="en-GB" sz="1400" dirty="0">
                <a:solidFill>
                  <a:schemeClr val="tx2">
                    <a:lumMod val="50000"/>
                  </a:schemeClr>
                </a:solidFill>
              </a:rPr>
              <a:t>This year, the school achieved outstanding GCSE results including a </a:t>
            </a:r>
          </a:p>
          <a:p>
            <a:pPr algn="ctr"/>
            <a:r>
              <a:rPr lang="en-GB" sz="1400" dirty="0">
                <a:solidFill>
                  <a:schemeClr val="tx2">
                    <a:lumMod val="50000"/>
                  </a:schemeClr>
                </a:solidFill>
              </a:rPr>
              <a:t>Progress 8 of +0.86 (Top in the Borough)</a:t>
            </a:r>
          </a:p>
          <a:p>
            <a:pPr algn="ctr"/>
            <a:endParaRPr lang="en-GB" sz="1000" b="1" dirty="0" smtClean="0">
              <a:solidFill>
                <a:schemeClr val="tx1">
                  <a:lumMod val="95000"/>
                  <a:lumOff val="5000"/>
                </a:schemeClr>
              </a:solidFill>
              <a:latin typeface="Trajan Pro" pitchFamily="18" charset="0"/>
            </a:endParaRPr>
          </a:p>
          <a:p>
            <a:pPr algn="ctr"/>
            <a:r>
              <a:rPr lang="en-GB" b="1" dirty="0" smtClean="0">
                <a:latin typeface="Trajan Pro" pitchFamily="18" charset="0"/>
              </a:rPr>
              <a:t>Teacher of Science</a:t>
            </a:r>
            <a:endParaRPr lang="en-GB" b="1" dirty="0">
              <a:latin typeface="Trajan Pro" pitchFamily="18" charset="0"/>
            </a:endParaRPr>
          </a:p>
          <a:p>
            <a:pPr algn="ctr"/>
            <a:r>
              <a:rPr lang="en-GB" b="1" dirty="0" smtClean="0">
                <a:latin typeface="Trajan Pro"/>
              </a:rPr>
              <a:t>September Start – Full Time</a:t>
            </a:r>
          </a:p>
          <a:p>
            <a:pPr algn="ctr"/>
            <a:r>
              <a:rPr lang="en-GB" b="1" dirty="0" smtClean="0">
                <a:latin typeface="Trajan Pro"/>
              </a:rPr>
              <a:t>MPS (Possibility of TLR)</a:t>
            </a:r>
          </a:p>
          <a:p>
            <a:pPr algn="ctr">
              <a:lnSpc>
                <a:spcPts val="1400"/>
              </a:lnSpc>
              <a:spcBef>
                <a:spcPts val="760"/>
              </a:spcBef>
            </a:pPr>
            <a:r>
              <a:rPr lang="en-GB" sz="1200" dirty="0" smtClean="0">
                <a:solidFill>
                  <a:srgbClr val="030304"/>
                </a:solidFill>
                <a:latin typeface="Calibri" panose="22635452340000000000" pitchFamily="1"/>
              </a:rPr>
              <a:t>We are seeking to recruit an outstanding and motivated Teacher of Science</a:t>
            </a:r>
            <a:r>
              <a:rPr lang="en-GB" sz="1200" b="1" dirty="0" smtClean="0">
                <a:solidFill>
                  <a:srgbClr val="FF0000"/>
                </a:solidFill>
                <a:latin typeface="Calibri" panose="22635452340000000000" pitchFamily="1"/>
              </a:rPr>
              <a:t> </a:t>
            </a:r>
            <a:r>
              <a:rPr lang="en-GB" sz="1200" dirty="0" smtClean="0">
                <a:solidFill>
                  <a:srgbClr val="030304"/>
                </a:solidFill>
                <a:latin typeface="Calibri" panose="22635452340000000000" pitchFamily="1"/>
              </a:rPr>
              <a:t>to contribute towards </a:t>
            </a:r>
            <a:r>
              <a:rPr lang="en-GB" sz="1200" dirty="0" smtClean="0"/>
              <a:t/>
            </a:r>
            <a:br>
              <a:rPr lang="en-GB" sz="1200" dirty="0" smtClean="0"/>
            </a:br>
            <a:r>
              <a:rPr lang="en-GB" sz="1200" dirty="0" smtClean="0">
                <a:solidFill>
                  <a:srgbClr val="030304"/>
                </a:solidFill>
                <a:latin typeface="Calibri" panose="22635452340000000000" pitchFamily="1"/>
              </a:rPr>
              <a:t>the vision and effectiveness of a dedicated and successful department. You will join a team of </a:t>
            </a:r>
            <a:r>
              <a:rPr lang="en-GB" sz="1200" dirty="0" smtClean="0"/>
              <a:t/>
            </a:r>
            <a:br>
              <a:rPr lang="en-GB" sz="1200" dirty="0" smtClean="0"/>
            </a:br>
            <a:r>
              <a:rPr lang="en-GB" sz="1200" dirty="0" smtClean="0">
                <a:solidFill>
                  <a:srgbClr val="030304"/>
                </a:solidFill>
                <a:latin typeface="Calibri" panose="22635452340000000000" pitchFamily="1"/>
              </a:rPr>
              <a:t>ambitious teaching professionals committed to offering a stimulating and innovative curriculum and </a:t>
            </a:r>
            <a:r>
              <a:rPr lang="en-GB" sz="1200" dirty="0" smtClean="0"/>
              <a:t/>
            </a:r>
            <a:br>
              <a:rPr lang="en-GB" sz="1200" dirty="0" smtClean="0"/>
            </a:br>
            <a:r>
              <a:rPr lang="en-GB" sz="1200" dirty="0" smtClean="0">
                <a:solidFill>
                  <a:srgbClr val="030304"/>
                </a:solidFill>
                <a:latin typeface="Calibri" panose="22635452340000000000" pitchFamily="1"/>
              </a:rPr>
              <a:t>providing a consistently exceptional education for all girls at the school.</a:t>
            </a:r>
            <a:r>
              <a:rPr lang="en-GB" sz="1200" dirty="0" smtClean="0">
                <a:solidFill>
                  <a:srgbClr val="0F243E"/>
                </a:solidFill>
                <a:latin typeface="Calibri" panose="22635452340000000000" pitchFamily="1"/>
              </a:rPr>
              <a:t> The new post-holder would </a:t>
            </a:r>
            <a:r>
              <a:rPr lang="en-GB" sz="1200" dirty="0" smtClean="0"/>
              <a:t/>
            </a:r>
            <a:br>
              <a:rPr lang="en-GB" sz="1200" dirty="0" smtClean="0"/>
            </a:br>
            <a:r>
              <a:rPr lang="en-GB" sz="1200" dirty="0" smtClean="0">
                <a:solidFill>
                  <a:srgbClr val="0F243E"/>
                </a:solidFill>
                <a:latin typeface="Calibri" panose="22635452340000000000" pitchFamily="1"/>
              </a:rPr>
              <a:t>experience fantastic professional development at a time of exciting growth throughout the school. </a:t>
            </a:r>
          </a:p>
          <a:p>
            <a:pPr algn="ctr">
              <a:lnSpc>
                <a:spcPts val="1200"/>
              </a:lnSpc>
              <a:spcBef>
                <a:spcPts val="1645"/>
              </a:spcBef>
            </a:pPr>
            <a:r>
              <a:rPr lang="en-GB" sz="1200" dirty="0" smtClean="0">
                <a:solidFill>
                  <a:srgbClr val="030304"/>
                </a:solidFill>
                <a:latin typeface="Calibri" panose="22635452340000000000" pitchFamily="1"/>
              </a:rPr>
              <a:t>We </a:t>
            </a:r>
            <a:r>
              <a:rPr lang="en-GB" sz="1200" dirty="0">
                <a:solidFill>
                  <a:srgbClr val="030304"/>
                </a:solidFill>
                <a:latin typeface="Calibri" panose="22635452340000000000" pitchFamily="1"/>
              </a:rPr>
              <a:t>are looking for someone who: </a:t>
            </a:r>
          </a:p>
          <a:p>
            <a:pPr marL="1005840" indent="91440">
              <a:lnSpc>
                <a:spcPts val="1400"/>
              </a:lnSpc>
              <a:buFont typeface="Symbol"/>
              <a:buChar char="·"/>
            </a:pPr>
            <a:r>
              <a:rPr lang="en-GB" sz="1200" dirty="0">
                <a:solidFill>
                  <a:srgbClr val="030304"/>
                </a:solidFill>
                <a:latin typeface="Calibri" panose="22635452340000000000" pitchFamily="1"/>
              </a:rPr>
              <a:t>Is a creative, imaginative, innovative and experimental classroom practitioner </a:t>
            </a:r>
          </a:p>
          <a:p>
            <a:pPr marL="1828800" indent="91440">
              <a:lnSpc>
                <a:spcPts val="1400"/>
              </a:lnSpc>
              <a:buFont typeface="Symbol"/>
              <a:buChar char="·"/>
            </a:pPr>
            <a:r>
              <a:rPr lang="en-GB" sz="1200" dirty="0">
                <a:solidFill>
                  <a:srgbClr val="030304"/>
                </a:solidFill>
                <a:latin typeface="Calibri" panose="22635452340000000000" pitchFamily="1"/>
              </a:rPr>
              <a:t>Is committed to further professional development </a:t>
            </a:r>
          </a:p>
          <a:p>
            <a:pPr marL="594360" indent="91440">
              <a:lnSpc>
                <a:spcPts val="1400"/>
              </a:lnSpc>
              <a:buFont typeface="Symbol"/>
              <a:buChar char="·"/>
            </a:pPr>
            <a:r>
              <a:rPr lang="en-GB" sz="1200" dirty="0">
                <a:solidFill>
                  <a:srgbClr val="030304"/>
                </a:solidFill>
                <a:latin typeface="Calibri" panose="22635452340000000000" pitchFamily="1"/>
              </a:rPr>
              <a:t>Is emotionally intelligent, embraces a growth mind set and is driven towards improvement </a:t>
            </a:r>
          </a:p>
          <a:p>
            <a:pPr algn="ctr"/>
            <a:endParaRPr lang="en-GB" sz="1200" b="1" dirty="0" smtClean="0"/>
          </a:p>
          <a:p>
            <a:pPr algn="ctr"/>
            <a:r>
              <a:rPr lang="en-GB" sz="1200" b="1" dirty="0" smtClean="0"/>
              <a:t>The Closing </a:t>
            </a:r>
            <a:r>
              <a:rPr lang="en-GB" sz="1200" b="1" dirty="0"/>
              <a:t>Date </a:t>
            </a:r>
            <a:r>
              <a:rPr lang="en-GB" sz="1200" b="1" dirty="0" smtClean="0"/>
              <a:t>for the post is Monday 19</a:t>
            </a:r>
            <a:r>
              <a:rPr lang="en-GB" sz="1200" b="1" baseline="30000" dirty="0" smtClean="0"/>
              <a:t>th</a:t>
            </a:r>
            <a:r>
              <a:rPr lang="en-GB" sz="1200" b="1" dirty="0" smtClean="0"/>
              <a:t> February 2018 at 12 noon.</a:t>
            </a:r>
          </a:p>
          <a:p>
            <a:pPr algn="ctr"/>
            <a:r>
              <a:rPr lang="en-GB" sz="1200" dirty="0" smtClean="0"/>
              <a:t>Recruitment Pack and Application Forms can be obtained from www.ellenwilkinson.ealing.sch.uk/1321/vacancies or by contacting +44 (0)208 752 1525</a:t>
            </a:r>
          </a:p>
          <a:p>
            <a:pPr algn="ctr"/>
            <a:r>
              <a:rPr lang="en-GB" sz="1000" b="1" dirty="0"/>
              <a:t>Our school is committed to safeguarding and promoting the welfare of the children and expects all staff to share this commitment.</a:t>
            </a:r>
            <a:endParaRPr lang="en-GB" sz="1000" dirty="0"/>
          </a:p>
          <a:p>
            <a:pPr algn="ctr"/>
            <a:endParaRPr lang="en-GB" sz="1000" dirty="0" smtClean="0"/>
          </a:p>
        </p:txBody>
      </p:sp>
      <p:sp>
        <p:nvSpPr>
          <p:cNvPr id="12" name="TextBox 11"/>
          <p:cNvSpPr txBox="1"/>
          <p:nvPr/>
        </p:nvSpPr>
        <p:spPr>
          <a:xfrm>
            <a:off x="1844824" y="611560"/>
            <a:ext cx="3456383" cy="461665"/>
          </a:xfrm>
          <a:prstGeom prst="rect">
            <a:avLst/>
          </a:prstGeom>
          <a:noFill/>
        </p:spPr>
        <p:txBody>
          <a:bodyPr wrap="square" rtlCol="0">
            <a:spAutoFit/>
          </a:bodyPr>
          <a:lstStyle/>
          <a:p>
            <a:pPr algn="ctr"/>
            <a:r>
              <a:rPr lang="en-GB" sz="1200" dirty="0" smtClean="0">
                <a:solidFill>
                  <a:schemeClr val="bg1">
                    <a:lumMod val="95000"/>
                  </a:schemeClr>
                </a:solidFill>
                <a:latin typeface="Trajan Pro" pitchFamily="18" charset="0"/>
              </a:rPr>
              <a:t>The Ellen Wilkinson School</a:t>
            </a:r>
          </a:p>
          <a:p>
            <a:pPr algn="ctr"/>
            <a:r>
              <a:rPr lang="en-GB" sz="1200" dirty="0" smtClean="0">
                <a:solidFill>
                  <a:schemeClr val="bg1">
                    <a:lumMod val="95000"/>
                  </a:schemeClr>
                </a:solidFill>
                <a:latin typeface="Trajan Pro" pitchFamily="18" charset="0"/>
              </a:rPr>
              <a:t>For Girls </a:t>
            </a:r>
          </a:p>
        </p:txBody>
      </p:sp>
      <p:cxnSp>
        <p:nvCxnSpPr>
          <p:cNvPr id="14" name="Straight Connector 13"/>
          <p:cNvCxnSpPr/>
          <p:nvPr/>
        </p:nvCxnSpPr>
        <p:spPr>
          <a:xfrm>
            <a:off x="2312877" y="877352"/>
            <a:ext cx="72008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13077" y="877352"/>
            <a:ext cx="648072"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97484" y="3326822"/>
            <a:ext cx="3456383" cy="461665"/>
          </a:xfrm>
          <a:prstGeom prst="rect">
            <a:avLst/>
          </a:prstGeom>
          <a:noFill/>
        </p:spPr>
        <p:txBody>
          <a:bodyPr wrap="square" rtlCol="0">
            <a:spAutoFit/>
          </a:bodyPr>
          <a:lstStyle/>
          <a:p>
            <a:pPr algn="ctr"/>
            <a:r>
              <a:rPr lang="en-GB" sz="1200" dirty="0" smtClean="0">
                <a:solidFill>
                  <a:schemeClr val="bg1">
                    <a:lumMod val="95000"/>
                  </a:schemeClr>
                </a:solidFill>
                <a:latin typeface="Trajan Pro" pitchFamily="18" charset="0"/>
              </a:rPr>
              <a:t>A Specialist College for</a:t>
            </a:r>
          </a:p>
          <a:p>
            <a:pPr algn="ctr"/>
            <a:r>
              <a:rPr lang="en-GB" sz="1200" dirty="0" smtClean="0">
                <a:solidFill>
                  <a:schemeClr val="bg1">
                    <a:lumMod val="95000"/>
                  </a:schemeClr>
                </a:solidFill>
                <a:latin typeface="Trajan Pro" pitchFamily="18" charset="0"/>
              </a:rPr>
              <a:t>Science and Mathematics</a:t>
            </a:r>
          </a:p>
        </p:txBody>
      </p:sp>
    </p:spTree>
    <p:extLst>
      <p:ext uri="{BB962C8B-B14F-4D97-AF65-F5344CB8AC3E}">
        <p14:creationId xmlns:p14="http://schemas.microsoft.com/office/powerpoint/2010/main" val="228537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IDANSO\AppData\Local\Microsoft\Windows\Temporary Internet Files\Content.IE5\3JN1BDY5\EWS-307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18" t="-153" r="44180" b="153"/>
          <a:stretch/>
        </p:blipFill>
        <p:spPr bwMode="auto">
          <a:xfrm>
            <a:off x="0" y="-13991"/>
            <a:ext cx="68580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25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idanso\AppData\Local\Microsoft\Windows\Temporary Internet Files\Content.IE5\WRGECH1O\EWS-314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l="168" t="2776" b="1820"/>
          <a:stretch/>
        </p:blipFill>
        <p:spPr bwMode="auto">
          <a:xfrm>
            <a:off x="1" y="0"/>
            <a:ext cx="6858000" cy="42062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84984" y="3693308"/>
            <a:ext cx="3384376" cy="400110"/>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Background</a:t>
            </a:r>
            <a:endParaRPr lang="en-GB" sz="2000" dirty="0">
              <a:solidFill>
                <a:schemeClr val="bg1">
                  <a:lumMod val="85000"/>
                </a:schemeClr>
              </a:solidFill>
              <a:latin typeface="Trajan Pro" pitchFamily="18" charset="0"/>
            </a:endParaRPr>
          </a:p>
        </p:txBody>
      </p:sp>
      <p:sp>
        <p:nvSpPr>
          <p:cNvPr id="4" name="TextBox 3"/>
          <p:cNvSpPr txBox="1"/>
          <p:nvPr/>
        </p:nvSpPr>
        <p:spPr>
          <a:xfrm>
            <a:off x="260647" y="4530764"/>
            <a:ext cx="792088" cy="707886"/>
          </a:xfrm>
          <a:prstGeom prst="rect">
            <a:avLst/>
          </a:prstGeom>
          <a:solidFill>
            <a:schemeClr val="tx2">
              <a:lumMod val="50000"/>
            </a:schemeClr>
          </a:solidFill>
        </p:spPr>
        <p:txBody>
          <a:bodyPr wrap="square" rtlCol="0">
            <a:spAutoFit/>
          </a:bodyPr>
          <a:lstStyle/>
          <a:p>
            <a:pPr algn="ctr"/>
            <a:r>
              <a:rPr lang="en-GB" sz="4000" dirty="0">
                <a:solidFill>
                  <a:schemeClr val="bg1">
                    <a:lumMod val="95000"/>
                  </a:schemeClr>
                </a:solidFill>
                <a:latin typeface="Trajan Pro" pitchFamily="18" charset="0"/>
              </a:rPr>
              <a:t>T</a:t>
            </a:r>
            <a:endParaRPr lang="en-GB" sz="4000" dirty="0" smtClean="0">
              <a:solidFill>
                <a:schemeClr val="bg1">
                  <a:lumMod val="95000"/>
                </a:schemeClr>
              </a:solidFill>
              <a:latin typeface="Trajan Pro" pitchFamily="18" charset="0"/>
            </a:endParaRPr>
          </a:p>
        </p:txBody>
      </p:sp>
      <p:sp>
        <p:nvSpPr>
          <p:cNvPr id="5" name="TextBox 4"/>
          <p:cNvSpPr txBox="1"/>
          <p:nvPr/>
        </p:nvSpPr>
        <p:spPr>
          <a:xfrm>
            <a:off x="1011028" y="4458756"/>
            <a:ext cx="2345964" cy="861774"/>
          </a:xfrm>
          <a:prstGeom prst="rect">
            <a:avLst/>
          </a:prstGeom>
          <a:noFill/>
        </p:spPr>
        <p:txBody>
          <a:bodyPr wrap="square" rtlCol="0">
            <a:spAutoFit/>
          </a:bodyPr>
          <a:lstStyle/>
          <a:p>
            <a:pPr algn="just"/>
            <a:r>
              <a:rPr lang="en-GB" sz="1000" dirty="0" smtClean="0">
                <a:latin typeface="Calibri" panose="020F0502020204030204" pitchFamily="34" charset="0"/>
              </a:rPr>
              <a:t>he </a:t>
            </a:r>
            <a:r>
              <a:rPr lang="en-GB" sz="1000" dirty="0">
                <a:latin typeface="Calibri" panose="020F0502020204030204" pitchFamily="34" charset="0"/>
              </a:rPr>
              <a:t>Ellen Wilkinson School for Girls aims to represent excellence, independence and empowerment in the education of women.  The school is fortunate to employ over 200 staff, educate </a:t>
            </a:r>
            <a:r>
              <a:rPr lang="en-GB" sz="1000" dirty="0" smtClean="0">
                <a:latin typeface="Calibri" panose="020F0502020204030204" pitchFamily="34" charset="0"/>
              </a:rPr>
              <a:t>over</a:t>
            </a:r>
            <a:endParaRPr lang="en-GB" sz="1000" dirty="0">
              <a:latin typeface="Calibri" panose="020F0502020204030204" pitchFamily="34" charset="0"/>
            </a:endParaRPr>
          </a:p>
        </p:txBody>
      </p:sp>
      <p:sp>
        <p:nvSpPr>
          <p:cNvPr id="6" name="TextBox 5"/>
          <p:cNvSpPr txBox="1"/>
          <p:nvPr/>
        </p:nvSpPr>
        <p:spPr>
          <a:xfrm>
            <a:off x="188640" y="5250844"/>
            <a:ext cx="3168352" cy="3631763"/>
          </a:xfrm>
          <a:prstGeom prst="rect">
            <a:avLst/>
          </a:prstGeom>
          <a:noFill/>
        </p:spPr>
        <p:txBody>
          <a:bodyPr wrap="square" rtlCol="0">
            <a:spAutoFit/>
          </a:bodyPr>
          <a:lstStyle/>
          <a:p>
            <a:pPr algn="just"/>
            <a:r>
              <a:rPr lang="en-GB" sz="1000" dirty="0">
                <a:latin typeface="Calibri" panose="020F0502020204030204" pitchFamily="34" charset="0"/>
              </a:rPr>
              <a:t>1,400 girls, and boast a 5,000m</a:t>
            </a:r>
            <a:r>
              <a:rPr lang="en-GB" sz="1000" baseline="30000" dirty="0">
                <a:latin typeface="Calibri" panose="020F0502020204030204" pitchFamily="34" charset="0"/>
              </a:rPr>
              <a:t>2</a:t>
            </a:r>
            <a:r>
              <a:rPr lang="en-GB" sz="1000" dirty="0">
                <a:latin typeface="Calibri" panose="020F0502020204030204" pitchFamily="34" charset="0"/>
              </a:rPr>
              <a:t> site</a:t>
            </a:r>
            <a:r>
              <a:rPr lang="en-GB" sz="1000" dirty="0" smtClean="0">
                <a:latin typeface="Calibri" panose="020F0502020204030204" pitchFamily="34" charset="0"/>
              </a:rPr>
              <a:t>.</a:t>
            </a:r>
          </a:p>
          <a:p>
            <a:pPr algn="just"/>
            <a:endParaRPr lang="en-GB" sz="1000" dirty="0">
              <a:latin typeface="Calibri" panose="020F0502020204030204" pitchFamily="34" charset="0"/>
            </a:endParaRPr>
          </a:p>
          <a:p>
            <a:pPr algn="just"/>
            <a:r>
              <a:rPr lang="en-GB" sz="1000" dirty="0">
                <a:latin typeface="Calibri" panose="020F0502020204030204" pitchFamily="34" charset="0"/>
              </a:rPr>
              <a:t>We are proud to provide a curriculum that </a:t>
            </a:r>
            <a:r>
              <a:rPr lang="en-GB" sz="1000" dirty="0" smtClean="0">
                <a:latin typeface="Calibri" panose="020F0502020204030204" pitchFamily="34" charset="0"/>
              </a:rPr>
              <a:t>is not </a:t>
            </a:r>
            <a:r>
              <a:rPr lang="en-GB" sz="1000" dirty="0">
                <a:latin typeface="Calibri" panose="020F0502020204030204" pitchFamily="34" charset="0"/>
              </a:rPr>
              <a:t>only challenging and engaging to </a:t>
            </a:r>
            <a:r>
              <a:rPr lang="en-GB" sz="1000" dirty="0" smtClean="0">
                <a:latin typeface="Calibri" panose="020F0502020204030204" pitchFamily="34" charset="0"/>
              </a:rPr>
              <a:t>our students, </a:t>
            </a:r>
            <a:r>
              <a:rPr lang="en-GB" sz="1000" dirty="0">
                <a:latin typeface="Calibri" panose="020F0502020204030204" pitchFamily="34" charset="0"/>
              </a:rPr>
              <a:t>but also creates the best </a:t>
            </a:r>
            <a:r>
              <a:rPr lang="en-GB" sz="1000" dirty="0" smtClean="0">
                <a:latin typeface="Calibri" panose="020F0502020204030204" pitchFamily="34" charset="0"/>
              </a:rPr>
              <a:t>opportunity for </a:t>
            </a:r>
            <a:r>
              <a:rPr lang="en-GB" sz="1000" dirty="0">
                <a:latin typeface="Calibri" panose="020F0502020204030204" pitchFamily="34" charset="0"/>
              </a:rPr>
              <a:t>every </a:t>
            </a:r>
            <a:r>
              <a:rPr lang="en-GB" sz="1000" dirty="0" smtClean="0">
                <a:latin typeface="Calibri" panose="020F0502020204030204" pitchFamily="34" charset="0"/>
              </a:rPr>
              <a:t>woman in the school to </a:t>
            </a:r>
            <a:r>
              <a:rPr lang="en-GB" sz="1000" dirty="0">
                <a:latin typeface="Calibri" panose="020F0502020204030204" pitchFamily="34" charset="0"/>
              </a:rPr>
              <a:t>become </a:t>
            </a:r>
            <a:r>
              <a:rPr lang="en-GB" sz="1000" dirty="0" smtClean="0">
                <a:latin typeface="Calibri" panose="020F0502020204030204" pitchFamily="34" charset="0"/>
              </a:rPr>
              <a:t>independent and </a:t>
            </a:r>
            <a:r>
              <a:rPr lang="en-GB" sz="1000" dirty="0">
                <a:latin typeface="Calibri" panose="020F0502020204030204" pitchFamily="34" charset="0"/>
              </a:rPr>
              <a:t>confident to face the challenges of a complex and challenging world.</a:t>
            </a:r>
          </a:p>
          <a:p>
            <a:pPr algn="just"/>
            <a:endParaRPr lang="en-GB" sz="1000" dirty="0">
              <a:latin typeface="Calibri" panose="020F0502020204030204" pitchFamily="34" charset="0"/>
            </a:endParaRPr>
          </a:p>
          <a:p>
            <a:pPr algn="just"/>
            <a:r>
              <a:rPr lang="en-GB" sz="1000" dirty="0">
                <a:latin typeface="Calibri" panose="020F0502020204030204" pitchFamily="34" charset="0"/>
              </a:rPr>
              <a:t>Our curriculum is developed with the interest of every</a:t>
            </a:r>
          </a:p>
          <a:p>
            <a:pPr algn="just"/>
            <a:r>
              <a:rPr lang="en-GB" sz="1000" dirty="0">
                <a:latin typeface="Calibri" panose="020F0502020204030204" pitchFamily="34" charset="0"/>
              </a:rPr>
              <a:t>student at it’s core, with the primary purpose of ensuring they leave with the life skills to reach their potential and lead fulfilling lives. The rich curriculum we offer allows our students to thrive equally in academic and creative disciplines. </a:t>
            </a:r>
            <a:r>
              <a:rPr lang="en-GB" sz="1000" dirty="0" smtClean="0">
                <a:latin typeface="Calibri" panose="020F0502020204030204" pitchFamily="34" charset="0"/>
              </a:rPr>
              <a:t>This is complimented </a:t>
            </a:r>
            <a:r>
              <a:rPr lang="en-GB" sz="1000" dirty="0">
                <a:latin typeface="Calibri" panose="020F0502020204030204" pitchFamily="34" charset="0"/>
              </a:rPr>
              <a:t>with an extensive range of extra curricular activities which are designed to enhance the </a:t>
            </a:r>
            <a:r>
              <a:rPr lang="en-GB" sz="1000" dirty="0" smtClean="0">
                <a:latin typeface="Calibri" panose="020F0502020204030204" pitchFamily="34" charset="0"/>
              </a:rPr>
              <a:t>students’ </a:t>
            </a:r>
            <a:r>
              <a:rPr lang="en-GB" sz="1000" dirty="0">
                <a:latin typeface="Calibri" panose="020F0502020204030204" pitchFamily="34" charset="0"/>
              </a:rPr>
              <a:t>experience at every level.</a:t>
            </a:r>
          </a:p>
          <a:p>
            <a:pPr algn="just"/>
            <a:endParaRPr lang="en-GB" sz="1000" dirty="0">
              <a:latin typeface="Calibri" panose="020F0502020204030204" pitchFamily="34" charset="0"/>
            </a:endParaRPr>
          </a:p>
          <a:p>
            <a:pPr algn="just"/>
            <a:r>
              <a:rPr lang="en-GB" sz="1000" dirty="0" smtClean="0">
                <a:latin typeface="Calibri" panose="020F0502020204030204" pitchFamily="34" charset="0"/>
              </a:rPr>
              <a:t>We are united with our stakeholders by a strong sense of community and service, for the purpose of ensuring that all of our students make exceptional progress in their own unique ways.  We are consistently amongst </a:t>
            </a:r>
            <a:r>
              <a:rPr lang="en-GB" sz="1000" dirty="0">
                <a:latin typeface="Calibri" panose="020F0502020204030204" pitchFamily="34" charset="0"/>
              </a:rPr>
              <a:t>the top </a:t>
            </a:r>
            <a:r>
              <a:rPr lang="en-GB" sz="1000" dirty="0" smtClean="0">
                <a:latin typeface="Calibri" panose="020F0502020204030204" pitchFamily="34" charset="0"/>
              </a:rPr>
              <a:t>schools for </a:t>
            </a:r>
            <a:r>
              <a:rPr lang="en-GB" sz="1000" dirty="0">
                <a:latin typeface="Calibri" panose="020F0502020204030204" pitchFamily="34" charset="0"/>
              </a:rPr>
              <a:t>value </a:t>
            </a:r>
            <a:r>
              <a:rPr lang="en-GB" sz="1000" dirty="0" smtClean="0">
                <a:latin typeface="Calibri" panose="020F0502020204030204" pitchFamily="34" charset="0"/>
              </a:rPr>
              <a:t> added; that </a:t>
            </a:r>
            <a:r>
              <a:rPr lang="en-GB" sz="1000" dirty="0">
                <a:latin typeface="Calibri" panose="020F0502020204030204" pitchFamily="34" charset="0"/>
              </a:rPr>
              <a:t>is to say our students</a:t>
            </a:r>
          </a:p>
          <a:p>
            <a:pPr algn="just"/>
            <a:r>
              <a:rPr lang="en-GB" sz="1000" dirty="0">
                <a:latin typeface="Calibri" panose="020F0502020204030204" pitchFamily="34" charset="0"/>
              </a:rPr>
              <a:t>demonstrate amongst the highest rates </a:t>
            </a:r>
            <a:r>
              <a:rPr lang="en-GB" sz="1000" dirty="0" smtClean="0">
                <a:latin typeface="Calibri" panose="020F0502020204030204" pitchFamily="34" charset="0"/>
              </a:rPr>
              <a:t>of growth and</a:t>
            </a:r>
            <a:endParaRPr lang="en-GB" sz="1000" dirty="0">
              <a:latin typeface="Calibri" panose="020F0502020204030204" pitchFamily="34" charset="0"/>
            </a:endParaRPr>
          </a:p>
        </p:txBody>
      </p:sp>
      <p:sp>
        <p:nvSpPr>
          <p:cNvPr id="7" name="TextBox 6"/>
          <p:cNvSpPr txBox="1"/>
          <p:nvPr/>
        </p:nvSpPr>
        <p:spPr>
          <a:xfrm>
            <a:off x="3645024" y="4458756"/>
            <a:ext cx="3024336" cy="2246769"/>
          </a:xfrm>
          <a:prstGeom prst="rect">
            <a:avLst/>
          </a:prstGeom>
          <a:noFill/>
        </p:spPr>
        <p:txBody>
          <a:bodyPr wrap="square" rtlCol="0">
            <a:spAutoFit/>
          </a:bodyPr>
          <a:lstStyle/>
          <a:p>
            <a:pPr algn="just"/>
            <a:r>
              <a:rPr lang="en-GB" sz="1000" dirty="0">
                <a:latin typeface="Calibri" panose="020F0502020204030204" pitchFamily="34" charset="0"/>
              </a:rPr>
              <a:t>development between the moment they arrive at the school and the time they leave.  Of course, our very top students perform exceptionally well and advance on to top universities across the </a:t>
            </a:r>
            <a:r>
              <a:rPr lang="en-GB" sz="1000" dirty="0" smtClean="0">
                <a:latin typeface="Calibri" panose="020F0502020204030204" pitchFamily="34" charset="0"/>
              </a:rPr>
              <a:t>country.</a:t>
            </a:r>
          </a:p>
          <a:p>
            <a:pPr algn="just"/>
            <a:endParaRPr lang="en-GB" sz="1000" dirty="0">
              <a:latin typeface="Calibri" panose="020F0502020204030204" pitchFamily="34" charset="0"/>
            </a:endParaRPr>
          </a:p>
          <a:p>
            <a:pPr algn="just"/>
            <a:r>
              <a:rPr lang="en-GB" sz="1000" dirty="0" smtClean="0">
                <a:latin typeface="Calibri" panose="020F0502020204030204" pitchFamily="34" charset="0"/>
              </a:rPr>
              <a:t>The Ellen Wilkinson girl, by </a:t>
            </a:r>
            <a:r>
              <a:rPr lang="en-GB" sz="1000" dirty="0">
                <a:latin typeface="Calibri" panose="020F0502020204030204" pitchFamily="34" charset="0"/>
              </a:rPr>
              <a:t>the end of her time at the school, </a:t>
            </a:r>
            <a:r>
              <a:rPr lang="en-GB" sz="1000" dirty="0" smtClean="0">
                <a:latin typeface="Calibri" panose="020F0502020204030204" pitchFamily="34" charset="0"/>
              </a:rPr>
              <a:t>will have achieved outstanding personal success and have developed a genuine love of learning.  She will continue her pursuit of education and excellence and will, above all else, leave confident and prepared to play a vital role in society – It is this anchor which underpins all of the work we do individually and collectively as a staff. </a:t>
            </a:r>
            <a:endParaRPr lang="en-GB" sz="1000" dirty="0">
              <a:latin typeface="Calibri" panose="020F0502020204030204" pitchFamily="34" charset="0"/>
            </a:endParaRPr>
          </a:p>
          <a:p>
            <a:pPr algn="just"/>
            <a:endParaRPr lang="en-GB" sz="1000" dirty="0">
              <a:latin typeface="Calibri" panose="020F0502020204030204" pitchFamily="34" charset="0"/>
            </a:endParaRPr>
          </a:p>
        </p:txBody>
      </p:sp>
      <p:pic>
        <p:nvPicPr>
          <p:cNvPr id="1028" name="Picture 4" descr="http://www.northlanarkshire.gov.uk/media/image/8/d/investors-in-people-340.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43300" y="6804248"/>
            <a:ext cx="721687" cy="7216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risconnect.co.uk/wp-content/uploads/2014/10/SSAT-National-Conference-2014.jp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5218" y="7078426"/>
            <a:ext cx="1007629" cy="2763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techfestsetpoint.org.uk/uploads/media/CREST%20logo%20RGB%20recommended.jp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96188" y="6804248"/>
            <a:ext cx="777736" cy="6905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lps"/>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1708" y="8000183"/>
            <a:ext cx="905272" cy="2534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656786" y="8235955"/>
            <a:ext cx="1030194" cy="215444"/>
          </a:xfrm>
          <a:prstGeom prst="rect">
            <a:avLst/>
          </a:prstGeom>
          <a:noFill/>
        </p:spPr>
        <p:txBody>
          <a:bodyPr wrap="square" rtlCol="0">
            <a:spAutoFit/>
          </a:bodyPr>
          <a:lstStyle/>
          <a:p>
            <a:pPr algn="r"/>
            <a:r>
              <a:rPr lang="en-GB" sz="800" b="1" dirty="0" smtClean="0">
                <a:solidFill>
                  <a:schemeClr val="bg1">
                    <a:lumMod val="65000"/>
                  </a:schemeClr>
                </a:solidFill>
                <a:latin typeface="Trajan Pro" pitchFamily="18" charset="0"/>
              </a:rPr>
              <a:t>Top 25% IN UK</a:t>
            </a:r>
            <a:endParaRPr lang="en-GB" sz="800" b="1" dirty="0">
              <a:solidFill>
                <a:schemeClr val="bg1">
                  <a:lumMod val="65000"/>
                </a:schemeClr>
              </a:solidFill>
              <a:latin typeface="Trajan Pro" pitchFamily="18" charset="0"/>
            </a:endParaRPr>
          </a:p>
        </p:txBody>
      </p:sp>
      <p:pic>
        <p:nvPicPr>
          <p:cNvPr id="1036" name="Picture 12" descr="http://www.supernatant.co.uk/wp-content/uploads/RoyalSocietyofChemistryLogo-600x400.jp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66999" y="7928175"/>
            <a:ext cx="756085" cy="50405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oriel.w-sussex.sch.uk/wp-content/uploads/2013/06/New-IiClogo-JPEG.gif"/>
          <p:cNvPicPr>
            <a:picLocks noChangeAspect="1" noChangeArrowheads="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30032" y="7938735"/>
            <a:ext cx="595312" cy="59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25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danso\AppData\Local\Microsoft\Windows\Temporary Internet Files\Content.Outlook\1D304N6K\Ellen Post 039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10301" t="11430" r="17785" b="18448"/>
          <a:stretch/>
        </p:blipFill>
        <p:spPr bwMode="auto">
          <a:xfrm>
            <a:off x="-3832" y="-1472"/>
            <a:ext cx="6858000" cy="445796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55951" y="3347864"/>
            <a:ext cx="3384376" cy="707886"/>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The Role</a:t>
            </a:r>
          </a:p>
          <a:p>
            <a:pPr algn="r"/>
            <a:r>
              <a:rPr lang="en-GB" sz="2000" dirty="0" smtClean="0">
                <a:solidFill>
                  <a:srgbClr val="92BAB3"/>
                </a:solidFill>
                <a:latin typeface="Trajan Pro" pitchFamily="18" charset="0"/>
              </a:rPr>
              <a:t>TEACHER OF SCIENCE</a:t>
            </a:r>
            <a:endParaRPr lang="en-GB" sz="2000" dirty="0">
              <a:solidFill>
                <a:srgbClr val="92BAB3"/>
              </a:solidFill>
              <a:latin typeface="Trajan Pro" pitchFamily="18" charset="0"/>
            </a:endParaRPr>
          </a:p>
        </p:txBody>
      </p:sp>
      <p:sp>
        <p:nvSpPr>
          <p:cNvPr id="14" name="TextBox 13"/>
          <p:cNvSpPr txBox="1"/>
          <p:nvPr/>
        </p:nvSpPr>
        <p:spPr>
          <a:xfrm>
            <a:off x="-3832" y="4478523"/>
            <a:ext cx="6854168" cy="7325082"/>
          </a:xfrm>
          <a:prstGeom prst="rect">
            <a:avLst/>
          </a:prstGeom>
          <a:noFill/>
        </p:spPr>
        <p:txBody>
          <a:bodyPr wrap="square" rtlCol="0">
            <a:spAutoFit/>
          </a:bodyPr>
          <a:lstStyle/>
          <a:p>
            <a:r>
              <a:rPr lang="en-GB" sz="1000" b="1" dirty="0"/>
              <a:t>Post Title:		</a:t>
            </a:r>
            <a:r>
              <a:rPr lang="en-GB" sz="1000" b="1" dirty="0" smtClean="0"/>
              <a:t>Teacher of Science</a:t>
            </a:r>
            <a:endParaRPr lang="en-GB" sz="1000" dirty="0"/>
          </a:p>
          <a:p>
            <a:r>
              <a:rPr lang="en-GB" sz="1000" b="1" dirty="0"/>
              <a:t> </a:t>
            </a:r>
            <a:endParaRPr lang="en-GB" sz="1000" dirty="0"/>
          </a:p>
          <a:p>
            <a:r>
              <a:rPr lang="en-GB" sz="1000" b="1" dirty="0"/>
              <a:t>Report to:		</a:t>
            </a:r>
            <a:r>
              <a:rPr lang="en-GB" sz="1000" b="1" dirty="0" smtClean="0"/>
              <a:t>Head of Department</a:t>
            </a:r>
            <a:endParaRPr lang="en-GB" sz="1000" dirty="0"/>
          </a:p>
          <a:p>
            <a:r>
              <a:rPr lang="en-GB" sz="1000" b="1" dirty="0"/>
              <a:t> </a:t>
            </a:r>
            <a:endParaRPr lang="en-GB" sz="1000" dirty="0"/>
          </a:p>
          <a:p>
            <a:r>
              <a:rPr lang="en-GB" sz="1000" b="1" dirty="0"/>
              <a:t>Salary:		</a:t>
            </a:r>
            <a:r>
              <a:rPr lang="en-GB" sz="1000" b="1" dirty="0" smtClean="0"/>
              <a:t>EWS Teacher Pay Scale (MPS) (Possibility of TLR)</a:t>
            </a:r>
            <a:endParaRPr lang="en-GB" sz="1000" dirty="0"/>
          </a:p>
          <a:p>
            <a:endParaRPr lang="en-GB" sz="1000" b="1" dirty="0" smtClean="0"/>
          </a:p>
          <a:p>
            <a:r>
              <a:rPr lang="en-GB" sz="1000" b="1" dirty="0"/>
              <a:t>	</a:t>
            </a:r>
            <a:r>
              <a:rPr lang="en-GB" sz="1000" b="1" dirty="0" smtClean="0"/>
              <a:t>	</a:t>
            </a:r>
            <a:endParaRPr lang="en-GB" sz="1000" dirty="0" smtClean="0"/>
          </a:p>
          <a:p>
            <a:r>
              <a:rPr lang="en-GB" sz="1000" b="1" dirty="0" smtClean="0">
                <a:solidFill>
                  <a:srgbClr val="000000"/>
                </a:solidFill>
                <a:latin typeface="Calibri" panose="22635452340000000000" pitchFamily="1"/>
              </a:rPr>
              <a:t>Supervisory Responsibility:	The post holder may be responsible for the deployment and supervision of the work of 		Teaching Assistants relevant to their responsibilities.    </a:t>
            </a:r>
          </a:p>
          <a:p>
            <a:r>
              <a:rPr lang="en-GB" sz="1000" b="1" dirty="0"/>
              <a:t> </a:t>
            </a:r>
            <a:endParaRPr lang="en-GB" sz="1000" b="1" dirty="0" smtClean="0"/>
          </a:p>
          <a:p>
            <a:r>
              <a:rPr lang="en-US" sz="1000" b="1" u="sng" dirty="0" smtClean="0"/>
              <a:t>Summary</a:t>
            </a:r>
            <a:r>
              <a:rPr lang="en-US" sz="1000" b="1" dirty="0"/>
              <a:t> </a:t>
            </a:r>
            <a:endParaRPr lang="en-GB" sz="1000" dirty="0"/>
          </a:p>
          <a:p>
            <a:r>
              <a:rPr lang="en-US" sz="1000" dirty="0"/>
              <a:t>To teach Science across the age and ability range of the school, and any subsidiary subject offered to an appropriate level. </a:t>
            </a:r>
          </a:p>
          <a:p>
            <a:r>
              <a:rPr lang="en-US" sz="1000" dirty="0"/>
              <a:t> </a:t>
            </a:r>
            <a:endParaRPr lang="en-GB" sz="1000" dirty="0"/>
          </a:p>
          <a:p>
            <a:r>
              <a:rPr lang="en-US" sz="1000" b="1" u="sng" dirty="0"/>
              <a:t>Duties and Responsibilities</a:t>
            </a:r>
            <a:endParaRPr lang="en-GB" sz="1000" dirty="0"/>
          </a:p>
          <a:p>
            <a:r>
              <a:rPr lang="en-US" sz="1000" dirty="0"/>
              <a:t> </a:t>
            </a:r>
            <a:endParaRPr lang="en-GB" sz="1000" dirty="0"/>
          </a:p>
          <a:p>
            <a:r>
              <a:rPr lang="en-US" sz="1000" i="1" dirty="0"/>
              <a:t>To carry out duties at all times with due regard to the principles of Equal Opportunities.</a:t>
            </a:r>
            <a:endParaRPr lang="en-GB" sz="1000" dirty="0"/>
          </a:p>
          <a:p>
            <a:r>
              <a:rPr lang="en-US" sz="1000" dirty="0"/>
              <a:t> </a:t>
            </a:r>
            <a:endParaRPr lang="en-GB" sz="1000" dirty="0"/>
          </a:p>
          <a:p>
            <a:r>
              <a:rPr lang="en-US" sz="1000" dirty="0"/>
              <a:t>1.  </a:t>
            </a:r>
            <a:r>
              <a:rPr lang="en-US" sz="1000" u="sng" dirty="0"/>
              <a:t>Teaching &amp; Learning</a:t>
            </a:r>
            <a:r>
              <a:rPr lang="en-US" sz="1000" dirty="0"/>
              <a:t> </a:t>
            </a:r>
            <a:endParaRPr lang="en-GB" sz="1000" dirty="0"/>
          </a:p>
          <a:p>
            <a:pPr marL="171450" indent="-171450">
              <a:buFont typeface="Arial" panose="020B0604020202020204" pitchFamily="34" charset="0"/>
              <a:buChar char="•"/>
            </a:pPr>
            <a:r>
              <a:rPr lang="en-US" sz="1000" dirty="0"/>
              <a:t>To teach the classes and groups assigned with due regard to the National Curriculum, the Curriculum of the School and the Schemes of Work of the Department.</a:t>
            </a:r>
            <a:endParaRPr lang="en-GB" sz="1000" dirty="0"/>
          </a:p>
          <a:p>
            <a:pPr marL="171450" indent="-171450">
              <a:buFont typeface="Arial" panose="020B0604020202020204" pitchFamily="34" charset="0"/>
              <a:buChar char="•"/>
            </a:pPr>
            <a:r>
              <a:rPr lang="en-US" sz="1000" dirty="0"/>
              <a:t>This includes planning and preparation of courses and lessons, setting of homework and marking of work carried out by pupils.</a:t>
            </a:r>
            <a:endParaRPr lang="en-GB" sz="1000" dirty="0"/>
          </a:p>
          <a:p>
            <a:pPr marL="171450" indent="-171450">
              <a:buFont typeface="Arial" panose="020B0604020202020204" pitchFamily="34" charset="0"/>
              <a:buChar char="•"/>
            </a:pPr>
            <a:r>
              <a:rPr lang="en-US" sz="1000" dirty="0"/>
              <a:t>To continue the development, successful delivery and assessment of all courses which form a key part of the Department’s curriculum.</a:t>
            </a:r>
            <a:endParaRPr lang="en-GB" sz="1000" dirty="0"/>
          </a:p>
          <a:p>
            <a:r>
              <a:rPr lang="en-US" sz="1000" dirty="0"/>
              <a:t> </a:t>
            </a:r>
            <a:endParaRPr lang="en-GB" sz="1000" dirty="0"/>
          </a:p>
          <a:p>
            <a:r>
              <a:rPr lang="en-US" sz="1000" dirty="0"/>
              <a:t>2.  </a:t>
            </a:r>
            <a:r>
              <a:rPr lang="en-US" sz="1000" u="sng" dirty="0"/>
              <a:t>Achievements of Pupils</a:t>
            </a:r>
            <a:endParaRPr lang="en-GB" sz="1000" dirty="0"/>
          </a:p>
          <a:p>
            <a:r>
              <a:rPr lang="en-US" sz="1000" dirty="0"/>
              <a:t> </a:t>
            </a:r>
            <a:endParaRPr lang="en-GB" sz="1000" dirty="0"/>
          </a:p>
          <a:p>
            <a:pPr marL="171450" indent="-171450">
              <a:buFont typeface="Arial" panose="020B0604020202020204" pitchFamily="34" charset="0"/>
              <a:buChar char="•"/>
            </a:pPr>
            <a:r>
              <a:rPr lang="en-US" sz="1000" dirty="0"/>
              <a:t>To promote the achievement of each individual pupil by setting appropriate goals, promoting high standards of achievement in work and </a:t>
            </a:r>
            <a:r>
              <a:rPr lang="en-US" sz="1000" dirty="0" err="1"/>
              <a:t>behaviour</a:t>
            </a:r>
            <a:r>
              <a:rPr lang="en-US" sz="1000" dirty="0"/>
              <a:t>.</a:t>
            </a:r>
            <a:endParaRPr lang="en-GB" sz="1000" dirty="0"/>
          </a:p>
          <a:p>
            <a:pPr marL="171450" indent="-171450">
              <a:buFont typeface="Arial" panose="020B0604020202020204" pitchFamily="34" charset="0"/>
              <a:buChar char="•"/>
            </a:pPr>
            <a:r>
              <a:rPr lang="en-US" sz="1000" dirty="0"/>
              <a:t>To engender enthusiasm for pupil learning through purposeful work and good classroom control and </a:t>
            </a:r>
            <a:r>
              <a:rPr lang="en-US" sz="1000" dirty="0" err="1"/>
              <a:t>organisation</a:t>
            </a:r>
            <a:r>
              <a:rPr lang="en-US" sz="1000" dirty="0"/>
              <a:t>.</a:t>
            </a:r>
            <a:endParaRPr lang="en-GB" sz="1000" b="1" dirty="0">
              <a:solidFill>
                <a:srgbClr val="C00000"/>
              </a:solidFill>
              <a:latin typeface="Trajan Pro" pitchFamily="18" charset="0"/>
            </a:endParaRPr>
          </a:p>
          <a:p>
            <a:endParaRPr lang="en-GB" sz="1000" b="1" dirty="0">
              <a:solidFill>
                <a:srgbClr val="FF0000"/>
              </a:solidFill>
            </a:endParaRPr>
          </a:p>
          <a:p>
            <a:endParaRPr lang="en-GB" sz="1000" b="1" dirty="0" smtClean="0">
              <a:solidFill>
                <a:srgbClr val="FF0000"/>
              </a:solidFill>
            </a:endParaRPr>
          </a:p>
          <a:p>
            <a:endParaRPr lang="en-GB" sz="1000" b="1" dirty="0">
              <a:solidFill>
                <a:srgbClr val="FF0000"/>
              </a:solidFill>
            </a:endParaRPr>
          </a:p>
          <a:p>
            <a:endParaRPr lang="en-GB" sz="1000" b="1" dirty="0" smtClean="0">
              <a:solidFill>
                <a:srgbClr val="FF0000"/>
              </a:solidFill>
            </a:endParaRPr>
          </a:p>
          <a:p>
            <a:endParaRPr lang="en-GB" sz="1000" b="1" dirty="0">
              <a:solidFill>
                <a:srgbClr val="FF0000"/>
              </a:solidFill>
            </a:endParaRPr>
          </a:p>
          <a:p>
            <a:endParaRPr lang="en-GB" sz="1000" b="1" dirty="0" smtClean="0">
              <a:solidFill>
                <a:srgbClr val="FF0000"/>
              </a:solidFill>
            </a:endParaRPr>
          </a:p>
          <a:p>
            <a:endParaRPr lang="en-GB" sz="1000" b="1" dirty="0">
              <a:solidFill>
                <a:srgbClr val="FF0000"/>
              </a:solidFill>
            </a:endParaRPr>
          </a:p>
          <a:p>
            <a:endParaRPr lang="en-GB" sz="1000" b="1" dirty="0" smtClean="0">
              <a:solidFill>
                <a:srgbClr val="FF0000"/>
              </a:solidFill>
            </a:endParaRPr>
          </a:p>
          <a:p>
            <a:endParaRPr lang="en-GB" sz="1000" b="1" dirty="0">
              <a:solidFill>
                <a:srgbClr val="FF0000"/>
              </a:solidFill>
            </a:endParaRPr>
          </a:p>
          <a:p>
            <a:endParaRPr lang="en-GB" sz="1000" b="1" dirty="0" smtClean="0">
              <a:solidFill>
                <a:srgbClr val="FF0000"/>
              </a:solidFill>
            </a:endParaRPr>
          </a:p>
          <a:p>
            <a:endParaRPr lang="en-GB" sz="1000" b="1" dirty="0">
              <a:solidFill>
                <a:srgbClr val="FF0000"/>
              </a:solidFill>
            </a:endParaRPr>
          </a:p>
          <a:p>
            <a:endParaRPr lang="en-GB" sz="1000" b="1" dirty="0" smtClean="0">
              <a:solidFill>
                <a:srgbClr val="FF0000"/>
              </a:solidFill>
            </a:endParaRPr>
          </a:p>
          <a:p>
            <a:endParaRPr lang="en-GB" sz="1000" b="1" dirty="0">
              <a:solidFill>
                <a:srgbClr val="FF0000"/>
              </a:solidFill>
            </a:endParaRPr>
          </a:p>
          <a:p>
            <a:endParaRPr lang="en-GB" sz="1000" b="1" dirty="0" smtClean="0">
              <a:solidFill>
                <a:srgbClr val="FF0000"/>
              </a:solidFill>
            </a:endParaRPr>
          </a:p>
          <a:p>
            <a:endParaRPr lang="en-GB" sz="1000" b="1" dirty="0">
              <a:solidFill>
                <a:srgbClr val="FF0000"/>
              </a:solidFill>
            </a:endParaRPr>
          </a:p>
          <a:p>
            <a:endParaRPr lang="en-GB" sz="1000" b="1" dirty="0">
              <a:solidFill>
                <a:srgbClr val="FF0000"/>
              </a:solidFill>
            </a:endParaRPr>
          </a:p>
        </p:txBody>
      </p:sp>
    </p:spTree>
    <p:extLst>
      <p:ext uri="{BB962C8B-B14F-4D97-AF65-F5344CB8AC3E}">
        <p14:creationId xmlns:p14="http://schemas.microsoft.com/office/powerpoint/2010/main" val="1446325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danso\AppData\Local\Microsoft\Windows\Temporary Internet Files\Content.Outlook\1D304N6K\Ellen Post 039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10301" t="11430" r="17785" b="18448"/>
          <a:stretch/>
        </p:blipFill>
        <p:spPr bwMode="auto">
          <a:xfrm>
            <a:off x="3832" y="-1472"/>
            <a:ext cx="6858000" cy="445796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87408" y="3275856"/>
            <a:ext cx="3384376" cy="707886"/>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The Role</a:t>
            </a:r>
          </a:p>
          <a:p>
            <a:pPr algn="r"/>
            <a:r>
              <a:rPr lang="en-GB" sz="2000" dirty="0" smtClean="0">
                <a:solidFill>
                  <a:srgbClr val="92BAB3"/>
                </a:solidFill>
                <a:latin typeface="Trajan Pro" pitchFamily="18" charset="0"/>
              </a:rPr>
              <a:t>Teacher of Science</a:t>
            </a:r>
          </a:p>
        </p:txBody>
      </p:sp>
      <p:sp>
        <p:nvSpPr>
          <p:cNvPr id="6" name="TextBox 5"/>
          <p:cNvSpPr txBox="1"/>
          <p:nvPr/>
        </p:nvSpPr>
        <p:spPr>
          <a:xfrm>
            <a:off x="188640" y="4666074"/>
            <a:ext cx="6480720" cy="4455066"/>
          </a:xfrm>
          <a:prstGeom prst="rect">
            <a:avLst/>
          </a:prstGeom>
          <a:noFill/>
        </p:spPr>
        <p:txBody>
          <a:bodyPr wrap="square" rtlCol="0">
            <a:spAutoFit/>
          </a:bodyPr>
          <a:lstStyle/>
          <a:p>
            <a:r>
              <a:rPr lang="en-US" sz="1050" dirty="0" smtClean="0"/>
              <a:t>3.  </a:t>
            </a:r>
            <a:r>
              <a:rPr lang="en-US" sz="1050" u="sng" dirty="0" smtClean="0"/>
              <a:t>Assessment</a:t>
            </a:r>
            <a:r>
              <a:rPr lang="en-US" sz="1050" u="sng" dirty="0"/>
              <a:t>, Recording and </a:t>
            </a:r>
            <a:r>
              <a:rPr lang="en-US" sz="1050" u="sng" dirty="0" smtClean="0"/>
              <a:t>Reporting</a:t>
            </a:r>
            <a:endParaRPr lang="en-GB" sz="1050" dirty="0"/>
          </a:p>
          <a:p>
            <a:pPr marL="171450" indent="-171450">
              <a:buFont typeface="Arial" panose="020B0604020202020204" pitchFamily="34" charset="0"/>
              <a:buChar char="•"/>
            </a:pPr>
            <a:r>
              <a:rPr lang="en-US" sz="1050" dirty="0"/>
              <a:t>To enter fully into monitoring and assessment, recording and reporting procedures.</a:t>
            </a:r>
            <a:endParaRPr lang="en-GB" sz="1050" dirty="0"/>
          </a:p>
          <a:p>
            <a:r>
              <a:rPr lang="en-US" sz="1050" dirty="0"/>
              <a:t> </a:t>
            </a:r>
            <a:endParaRPr lang="en-GB" sz="1050" dirty="0"/>
          </a:p>
          <a:p>
            <a:r>
              <a:rPr lang="en-US" sz="1050" dirty="0" smtClean="0"/>
              <a:t>4.  </a:t>
            </a:r>
            <a:r>
              <a:rPr lang="en-US" sz="1050" u="sng" dirty="0" smtClean="0"/>
              <a:t>Review</a:t>
            </a:r>
            <a:endParaRPr lang="en-GB" sz="1050" dirty="0"/>
          </a:p>
          <a:p>
            <a:pPr marL="171450" indent="-171450">
              <a:buFont typeface="Arial" panose="020B0604020202020204" pitchFamily="34" charset="0"/>
              <a:buChar char="•"/>
            </a:pPr>
            <a:r>
              <a:rPr lang="en-US" sz="1050" dirty="0"/>
              <a:t>To take part in the review, development and evaluation procedures relating to the </a:t>
            </a:r>
            <a:r>
              <a:rPr lang="en-US" sz="1050" dirty="0" smtClean="0"/>
              <a:t>Science Department.</a:t>
            </a:r>
            <a:endParaRPr lang="en-GB" sz="1050" dirty="0"/>
          </a:p>
          <a:p>
            <a:r>
              <a:rPr lang="en-US" sz="1050" dirty="0"/>
              <a:t> </a:t>
            </a:r>
            <a:endParaRPr lang="en-GB" sz="1050" dirty="0"/>
          </a:p>
          <a:p>
            <a:r>
              <a:rPr lang="en-US" sz="1050" dirty="0" smtClean="0"/>
              <a:t>5.  </a:t>
            </a:r>
            <a:r>
              <a:rPr lang="en-US" sz="1050" u="sng" dirty="0" smtClean="0"/>
              <a:t>Current </a:t>
            </a:r>
            <a:r>
              <a:rPr lang="en-US" sz="1050" u="sng" dirty="0"/>
              <a:t>Developments within </a:t>
            </a:r>
            <a:r>
              <a:rPr lang="en-US" sz="1050" u="sng" dirty="0" smtClean="0"/>
              <a:t>Subjects</a:t>
            </a:r>
            <a:endParaRPr lang="en-GB" sz="1050" dirty="0"/>
          </a:p>
          <a:p>
            <a:pPr marL="171450" indent="-171450">
              <a:buFont typeface="Arial" panose="020B0604020202020204" pitchFamily="34" charset="0"/>
              <a:buChar char="•"/>
            </a:pPr>
            <a:r>
              <a:rPr lang="en-US" sz="1050" dirty="0"/>
              <a:t>To keep abreast of current developments in </a:t>
            </a:r>
            <a:r>
              <a:rPr lang="en-US" sz="1050" dirty="0" smtClean="0"/>
              <a:t>Science, </a:t>
            </a:r>
            <a:r>
              <a:rPr lang="en-US" sz="1050" dirty="0"/>
              <a:t>and any subsidiary subject as appropriate, with particular reference to National Curriculum criteria.</a:t>
            </a:r>
            <a:endParaRPr lang="en-GB" sz="1050" dirty="0"/>
          </a:p>
          <a:p>
            <a:r>
              <a:rPr lang="en-US" sz="1050" dirty="0"/>
              <a:t> </a:t>
            </a:r>
            <a:endParaRPr lang="en-GB" sz="1050" dirty="0"/>
          </a:p>
          <a:p>
            <a:r>
              <a:rPr lang="en-US" sz="1050" dirty="0" smtClean="0"/>
              <a:t>6.  </a:t>
            </a:r>
            <a:r>
              <a:rPr lang="en-US" sz="1050" u="sng" dirty="0" smtClean="0"/>
              <a:t>Record Keeping</a:t>
            </a:r>
            <a:endParaRPr lang="en-GB" sz="1050" dirty="0"/>
          </a:p>
          <a:p>
            <a:pPr marL="171450" indent="-171450">
              <a:buFont typeface="Arial" panose="020B0604020202020204" pitchFamily="34" charset="0"/>
              <a:buChar char="•"/>
            </a:pPr>
            <a:r>
              <a:rPr lang="en-US" sz="1050" dirty="0"/>
              <a:t>To maintain accurate records relating to the schemes of work, lesson plans and other departmental matters.</a:t>
            </a:r>
            <a:endParaRPr lang="en-GB" sz="1050" dirty="0"/>
          </a:p>
          <a:p>
            <a:r>
              <a:rPr lang="en-US" sz="1050" dirty="0"/>
              <a:t>  </a:t>
            </a:r>
            <a:endParaRPr lang="en-GB" sz="1050" dirty="0"/>
          </a:p>
          <a:p>
            <a:r>
              <a:rPr lang="en-US" sz="1050" dirty="0" smtClean="0"/>
              <a:t>7.  </a:t>
            </a:r>
            <a:r>
              <a:rPr lang="en-US" sz="1050" u="sng" dirty="0" smtClean="0"/>
              <a:t>Staff Development</a:t>
            </a:r>
            <a:endParaRPr lang="en-GB" sz="1050" dirty="0"/>
          </a:p>
          <a:p>
            <a:pPr marL="171450" indent="-171450">
              <a:buFont typeface="Arial" panose="020B0604020202020204" pitchFamily="34" charset="0"/>
              <a:buChar char="•"/>
            </a:pPr>
            <a:r>
              <a:rPr lang="en-US" sz="1050" dirty="0"/>
              <a:t>To attend and participate in appropriate in-service courses deemed to be relevant both to the department and the School</a:t>
            </a:r>
            <a:r>
              <a:rPr lang="en-US" sz="1050" dirty="0" smtClean="0"/>
              <a:t>.</a:t>
            </a:r>
            <a:endParaRPr lang="en-GB" sz="1050" dirty="0"/>
          </a:p>
          <a:p>
            <a:pPr marL="171450" indent="-171450">
              <a:buFont typeface="Arial" panose="020B0604020202020204" pitchFamily="34" charset="0"/>
              <a:buChar char="•"/>
            </a:pPr>
            <a:r>
              <a:rPr lang="en-US" sz="1050" dirty="0"/>
              <a:t>To take part in the school’s Performance Management </a:t>
            </a:r>
            <a:r>
              <a:rPr lang="en-US" sz="1050" dirty="0" smtClean="0"/>
              <a:t>process </a:t>
            </a:r>
            <a:r>
              <a:rPr lang="en-US" sz="1050" dirty="0"/>
              <a:t>and procedures.</a:t>
            </a:r>
            <a:endParaRPr lang="en-GB" sz="1050" dirty="0"/>
          </a:p>
          <a:p>
            <a:r>
              <a:rPr lang="en-US" sz="1050" dirty="0"/>
              <a:t> </a:t>
            </a:r>
            <a:endParaRPr lang="en-GB" sz="1050" dirty="0"/>
          </a:p>
          <a:p>
            <a:r>
              <a:rPr lang="en-US" sz="1050" dirty="0" smtClean="0"/>
              <a:t>8.  </a:t>
            </a:r>
            <a:r>
              <a:rPr lang="en-US" sz="1050" u="sng" dirty="0" smtClean="0"/>
              <a:t>Pastoral</a:t>
            </a:r>
            <a:endParaRPr lang="en-GB" sz="1050" dirty="0"/>
          </a:p>
          <a:p>
            <a:pPr marL="171450" indent="-171450">
              <a:buFont typeface="Arial" panose="020B0604020202020204" pitchFamily="34" charset="0"/>
              <a:buChar char="•"/>
            </a:pPr>
            <a:r>
              <a:rPr lang="en-US" sz="1050" dirty="0"/>
              <a:t>To play a full part in the pastoral functions of the school, usually as a form tutor.  This includes involvement in the delivery of the Personal, Social and Health Education </a:t>
            </a:r>
            <a:r>
              <a:rPr lang="en-US" sz="1050" dirty="0" err="1"/>
              <a:t>programme</a:t>
            </a:r>
            <a:r>
              <a:rPr lang="en-US" sz="1050" dirty="0"/>
              <a:t>.</a:t>
            </a:r>
            <a:endParaRPr lang="en-GB" sz="1050" dirty="0"/>
          </a:p>
          <a:p>
            <a:r>
              <a:rPr lang="en-US" sz="1050" dirty="0"/>
              <a:t> </a:t>
            </a:r>
            <a:endParaRPr lang="en-GB" sz="1050" dirty="0"/>
          </a:p>
          <a:p>
            <a:pPr marL="171450" indent="-171450">
              <a:buFont typeface="Arial" panose="020B0604020202020204" pitchFamily="34" charset="0"/>
              <a:buChar char="•"/>
            </a:pPr>
            <a:r>
              <a:rPr lang="en-US" sz="1050" dirty="0"/>
              <a:t>To provide relevant guidance to pupils on educational and social matters, and on further education and future careers.</a:t>
            </a:r>
            <a:endParaRPr lang="en-GB" sz="1050" dirty="0"/>
          </a:p>
          <a:p>
            <a:r>
              <a:rPr lang="en-US" sz="1050" dirty="0"/>
              <a:t> </a:t>
            </a:r>
            <a:endParaRPr lang="en-GB" sz="1050" dirty="0"/>
          </a:p>
          <a:p>
            <a:r>
              <a:rPr lang="en-US" sz="1050" dirty="0" smtClean="0"/>
              <a:t>9.  </a:t>
            </a:r>
            <a:r>
              <a:rPr lang="en-US" sz="1050" u="sng" dirty="0" err="1" smtClean="0"/>
              <a:t>Behaviour</a:t>
            </a:r>
            <a:r>
              <a:rPr lang="en-US" sz="1050" u="sng" dirty="0" smtClean="0"/>
              <a:t> </a:t>
            </a:r>
            <a:r>
              <a:rPr lang="en-US" sz="1050" u="sng" dirty="0"/>
              <a:t>of </a:t>
            </a:r>
            <a:r>
              <a:rPr lang="en-US" sz="1050" u="sng" dirty="0" smtClean="0"/>
              <a:t>Pupils</a:t>
            </a:r>
            <a:endParaRPr lang="en-GB" sz="1050" dirty="0"/>
          </a:p>
          <a:p>
            <a:pPr marL="171450" indent="-171450">
              <a:buFont typeface="Arial" panose="020B0604020202020204" pitchFamily="34" charset="0"/>
              <a:buChar char="•"/>
            </a:pPr>
            <a:r>
              <a:rPr lang="en-US" sz="1050" dirty="0"/>
              <a:t>To maintain good order and sensible </a:t>
            </a:r>
            <a:r>
              <a:rPr lang="en-US" sz="1050" dirty="0" err="1"/>
              <a:t>behaviour</a:t>
            </a:r>
            <a:r>
              <a:rPr lang="en-US" sz="1050" dirty="0"/>
              <a:t>, and appropriate supervision of pupils</a:t>
            </a:r>
            <a:r>
              <a:rPr lang="en-US" sz="1000" dirty="0" smtClean="0"/>
              <a:t>.</a:t>
            </a:r>
            <a:endParaRPr lang="en-GB" sz="1000" b="1" dirty="0">
              <a:solidFill>
                <a:srgbClr val="C00000"/>
              </a:solidFill>
              <a:latin typeface="Trajan Pro" pitchFamily="18" charset="0"/>
            </a:endParaRPr>
          </a:p>
        </p:txBody>
      </p:sp>
    </p:spTree>
    <p:extLst>
      <p:ext uri="{BB962C8B-B14F-4D97-AF65-F5344CB8AC3E}">
        <p14:creationId xmlns:p14="http://schemas.microsoft.com/office/powerpoint/2010/main" val="83452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idanso\AppData\Local\Microsoft\Windows\Temporary Internet Files\Content.Outlook\1D304N6K\Ellen Post 039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10301" t="11430" r="17785" b="18448"/>
          <a:stretch/>
        </p:blipFill>
        <p:spPr bwMode="auto">
          <a:xfrm>
            <a:off x="3832" y="-1472"/>
            <a:ext cx="6858000" cy="445796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55103" y="3347864"/>
            <a:ext cx="3384376" cy="707886"/>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The Role</a:t>
            </a:r>
          </a:p>
          <a:p>
            <a:pPr algn="r"/>
            <a:r>
              <a:rPr lang="en-GB" sz="2000" dirty="0" smtClean="0">
                <a:solidFill>
                  <a:srgbClr val="92BAB3"/>
                </a:solidFill>
                <a:latin typeface="Trajan Pro" pitchFamily="18" charset="0"/>
              </a:rPr>
              <a:t>Teacher of Science</a:t>
            </a:r>
          </a:p>
        </p:txBody>
      </p:sp>
      <p:sp>
        <p:nvSpPr>
          <p:cNvPr id="4" name="TextBox 3"/>
          <p:cNvSpPr txBox="1"/>
          <p:nvPr/>
        </p:nvSpPr>
        <p:spPr>
          <a:xfrm>
            <a:off x="82629" y="4491212"/>
            <a:ext cx="6480720" cy="3801041"/>
          </a:xfrm>
          <a:prstGeom prst="rect">
            <a:avLst/>
          </a:prstGeom>
          <a:noFill/>
        </p:spPr>
        <p:txBody>
          <a:bodyPr wrap="square" rtlCol="0">
            <a:spAutoFit/>
          </a:bodyPr>
          <a:lstStyle/>
          <a:p>
            <a:r>
              <a:rPr lang="en-US" sz="1100" dirty="0" smtClean="0"/>
              <a:t>10.  </a:t>
            </a:r>
            <a:r>
              <a:rPr lang="en-US" sz="1100" u="sng" dirty="0" smtClean="0"/>
              <a:t>Communication</a:t>
            </a:r>
            <a:r>
              <a:rPr lang="en-US" sz="1100" dirty="0"/>
              <a:t> </a:t>
            </a:r>
            <a:endParaRPr lang="en-GB" sz="1100" dirty="0"/>
          </a:p>
          <a:p>
            <a:pPr marL="171450" indent="-171450">
              <a:buFont typeface="Arial" panose="020B0604020202020204" pitchFamily="34" charset="0"/>
              <a:buChar char="•"/>
            </a:pPr>
            <a:r>
              <a:rPr lang="en-US" sz="1100" dirty="0"/>
              <a:t>To communicate and consult with parents of pupils, other professionals and members of the Governing Body, or appropriate.</a:t>
            </a:r>
            <a:endParaRPr lang="en-GB" sz="1100" dirty="0"/>
          </a:p>
          <a:p>
            <a:r>
              <a:rPr lang="en-US" sz="1100" dirty="0"/>
              <a:t> </a:t>
            </a:r>
            <a:endParaRPr lang="en-GB" sz="1100" dirty="0"/>
          </a:p>
          <a:p>
            <a:r>
              <a:rPr lang="en-US" sz="1100" dirty="0" smtClean="0"/>
              <a:t>11.  </a:t>
            </a:r>
            <a:r>
              <a:rPr lang="en-US" sz="1100" u="sng" dirty="0" smtClean="0"/>
              <a:t>Contribution </a:t>
            </a:r>
            <a:r>
              <a:rPr lang="en-US" sz="1100" u="sng" dirty="0"/>
              <a:t>to the Departmental and </a:t>
            </a:r>
            <a:r>
              <a:rPr lang="en-US" sz="1100" u="sng" dirty="0" smtClean="0"/>
              <a:t>Year Teams</a:t>
            </a:r>
            <a:endParaRPr lang="en-GB" sz="1100" dirty="0"/>
          </a:p>
          <a:p>
            <a:pPr marL="171450" indent="-171450">
              <a:buFont typeface="Arial" panose="020B0604020202020204" pitchFamily="34" charset="0"/>
              <a:buChar char="•"/>
            </a:pPr>
            <a:r>
              <a:rPr lang="en-US" sz="1100" dirty="0"/>
              <a:t>To contribute to the smooth running of the Department and the </a:t>
            </a:r>
            <a:r>
              <a:rPr lang="en-US" sz="1100" dirty="0" smtClean="0"/>
              <a:t>Pastoral Team </a:t>
            </a:r>
            <a:r>
              <a:rPr lang="en-US" sz="1100" dirty="0"/>
              <a:t>by carrying out reasonable tasks.</a:t>
            </a:r>
            <a:endParaRPr lang="en-GB" sz="1100" dirty="0"/>
          </a:p>
          <a:p>
            <a:r>
              <a:rPr lang="en-US" sz="1100" dirty="0"/>
              <a:t> </a:t>
            </a:r>
            <a:endParaRPr lang="en-GB" sz="1100" dirty="0"/>
          </a:p>
          <a:p>
            <a:r>
              <a:rPr lang="en-US" sz="1100" dirty="0" smtClean="0"/>
              <a:t>12.  </a:t>
            </a:r>
            <a:r>
              <a:rPr lang="en-US" sz="1100" u="sng" dirty="0" smtClean="0"/>
              <a:t>Cross Curricular</a:t>
            </a:r>
            <a:endParaRPr lang="en-GB" sz="1100" dirty="0"/>
          </a:p>
          <a:p>
            <a:pPr marL="171450" indent="-171450">
              <a:buFont typeface="Arial" panose="020B0604020202020204" pitchFamily="34" charset="0"/>
              <a:buChar char="•"/>
            </a:pPr>
            <a:r>
              <a:rPr lang="en-US" sz="1100" dirty="0"/>
              <a:t>To work in partnership with other subject departments to ensure the delivery of cross-curricular themes.</a:t>
            </a:r>
            <a:endParaRPr lang="en-GB" sz="1100" dirty="0"/>
          </a:p>
          <a:p>
            <a:r>
              <a:rPr lang="en-US" sz="1100" dirty="0"/>
              <a:t> </a:t>
            </a:r>
            <a:endParaRPr lang="en-GB" sz="1100" dirty="0"/>
          </a:p>
          <a:p>
            <a:r>
              <a:rPr lang="en-US" sz="1100" dirty="0" smtClean="0"/>
              <a:t>13.  </a:t>
            </a:r>
            <a:r>
              <a:rPr lang="en-US" sz="1100" u="sng" dirty="0" smtClean="0"/>
              <a:t>Extra Curricular</a:t>
            </a:r>
            <a:endParaRPr lang="en-GB" sz="1100" dirty="0"/>
          </a:p>
          <a:p>
            <a:pPr marL="171450" indent="-171450">
              <a:buFont typeface="Arial" panose="020B0604020202020204" pitchFamily="34" charset="0"/>
              <a:buChar char="•"/>
            </a:pPr>
            <a:r>
              <a:rPr lang="en-US" sz="1100" dirty="0"/>
              <a:t>To take a full part in the extra curricular life of the school.</a:t>
            </a:r>
            <a:endParaRPr lang="en-GB" sz="1100" dirty="0"/>
          </a:p>
          <a:p>
            <a:r>
              <a:rPr lang="en-US" sz="1100" dirty="0"/>
              <a:t> </a:t>
            </a:r>
            <a:endParaRPr lang="en-GB" sz="1100" dirty="0"/>
          </a:p>
          <a:p>
            <a:r>
              <a:rPr lang="en-US" sz="1100" dirty="0" smtClean="0"/>
              <a:t>14.  </a:t>
            </a:r>
            <a:r>
              <a:rPr lang="en-US" sz="1100" u="sng" dirty="0" smtClean="0"/>
              <a:t>Health </a:t>
            </a:r>
            <a:r>
              <a:rPr lang="en-US" sz="1100" u="sng" dirty="0"/>
              <a:t>&amp; </a:t>
            </a:r>
            <a:r>
              <a:rPr lang="en-US" sz="1100" u="sng" dirty="0" smtClean="0"/>
              <a:t>Safety</a:t>
            </a:r>
            <a:r>
              <a:rPr lang="en-US" sz="1100" dirty="0"/>
              <a:t> </a:t>
            </a:r>
            <a:endParaRPr lang="en-GB" sz="1100" dirty="0"/>
          </a:p>
          <a:p>
            <a:pPr marL="171450" indent="-171450">
              <a:buFont typeface="Arial" panose="020B0604020202020204" pitchFamily="34" charset="0"/>
              <a:buChar char="•"/>
            </a:pPr>
            <a:r>
              <a:rPr lang="en-US" sz="1100" dirty="0"/>
              <a:t>To be pro-active in ensuring the school’s Health &amp; Safety Policy is implemented.  To safe guard the health and safety of pupils both when they are on school premises or when engaged in </a:t>
            </a:r>
            <a:r>
              <a:rPr lang="en-US" sz="1100" dirty="0" err="1"/>
              <a:t>authorised</a:t>
            </a:r>
            <a:r>
              <a:rPr lang="en-US" sz="1100" dirty="0"/>
              <a:t> school activities elsewhere.</a:t>
            </a:r>
            <a:endParaRPr lang="en-GB" sz="1100" dirty="0"/>
          </a:p>
          <a:p>
            <a:r>
              <a:rPr lang="en-US" sz="1100" dirty="0"/>
              <a:t> </a:t>
            </a:r>
            <a:endParaRPr lang="en-US" sz="1100" dirty="0" smtClean="0"/>
          </a:p>
          <a:p>
            <a:r>
              <a:rPr lang="en-US" sz="1100" dirty="0" smtClean="0"/>
              <a:t> </a:t>
            </a:r>
            <a:r>
              <a:rPr lang="en-GB" sz="1100" b="1" dirty="0" smtClean="0"/>
              <a:t>15.</a:t>
            </a:r>
            <a:r>
              <a:rPr lang="en-GB" sz="1100" b="1" u="sng" dirty="0" smtClean="0"/>
              <a:t> </a:t>
            </a:r>
            <a:r>
              <a:rPr lang="en-GB" sz="1100" b="1" u="sng" dirty="0"/>
              <a:t>Specific Points</a:t>
            </a:r>
            <a:endParaRPr lang="en-GB" sz="1100" dirty="0"/>
          </a:p>
          <a:p>
            <a:pPr marL="171450" indent="-171450">
              <a:buFont typeface="Arial" panose="020B0604020202020204" pitchFamily="34" charset="0"/>
              <a:buChar char="•"/>
            </a:pPr>
            <a:r>
              <a:rPr lang="en-GB" sz="1100" dirty="0" smtClean="0"/>
              <a:t> </a:t>
            </a:r>
            <a:r>
              <a:rPr lang="en-GB" sz="1100" dirty="0"/>
              <a:t>Additional specific points to be agreed according to the responsibilities of the post</a:t>
            </a:r>
            <a:r>
              <a:rPr lang="en-GB" sz="1100" dirty="0" smtClean="0"/>
              <a:t>.</a:t>
            </a:r>
          </a:p>
          <a:p>
            <a:pPr marL="171450" indent="-171450">
              <a:buFont typeface="Arial" panose="020B0604020202020204" pitchFamily="34" charset="0"/>
              <a:buChar char="•"/>
            </a:pPr>
            <a:endParaRPr lang="en-GB" sz="1000" dirty="0"/>
          </a:p>
        </p:txBody>
      </p:sp>
    </p:spTree>
    <p:extLst>
      <p:ext uri="{BB962C8B-B14F-4D97-AF65-F5344CB8AC3E}">
        <p14:creationId xmlns:p14="http://schemas.microsoft.com/office/powerpoint/2010/main" val="340823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H:\2014\11 Marketing\Photos for Marketing\EWS-286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338"/>
          <a:stretch/>
        </p:blipFill>
        <p:spPr bwMode="auto">
          <a:xfrm>
            <a:off x="0" y="0"/>
            <a:ext cx="6858000" cy="37799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10187" y="3102668"/>
            <a:ext cx="3384376" cy="400110"/>
          </a:xfrm>
          <a:prstGeom prst="rect">
            <a:avLst/>
          </a:prstGeom>
          <a:noFill/>
        </p:spPr>
        <p:txBody>
          <a:bodyPr wrap="square" rtlCol="0">
            <a:spAutoFit/>
          </a:bodyPr>
          <a:lstStyle/>
          <a:p>
            <a:pPr algn="r"/>
            <a:r>
              <a:rPr lang="en-GB" sz="2000" dirty="0" smtClean="0">
                <a:solidFill>
                  <a:srgbClr val="92BAB3"/>
                </a:solidFill>
                <a:latin typeface="Trajan Pro" pitchFamily="18" charset="0"/>
              </a:rPr>
              <a:t>The Person Specification</a:t>
            </a:r>
            <a:endParaRPr lang="en-GB" sz="2000" dirty="0">
              <a:solidFill>
                <a:srgbClr val="92BAB3"/>
              </a:solidFill>
              <a:latin typeface="Trajan Pro" pitchFamily="18" charset="0"/>
            </a:endParaRPr>
          </a:p>
        </p:txBody>
      </p:sp>
      <p:sp>
        <p:nvSpPr>
          <p:cNvPr id="4" name="Rectangle 3"/>
          <p:cNvSpPr/>
          <p:nvPr/>
        </p:nvSpPr>
        <p:spPr>
          <a:xfrm>
            <a:off x="116632" y="3851920"/>
            <a:ext cx="6624736" cy="400110"/>
          </a:xfrm>
          <a:prstGeom prst="rect">
            <a:avLst/>
          </a:prstGeom>
        </p:spPr>
        <p:txBody>
          <a:bodyPr wrap="square">
            <a:spAutoFit/>
          </a:bodyPr>
          <a:lstStyle/>
          <a:p>
            <a:endParaRPr lang="en-GB" sz="1000" b="1" u="sng" dirty="0" smtClean="0"/>
          </a:p>
          <a:p>
            <a:endParaRPr lang="en-GB" sz="1000" b="1" u="sng" dirty="0" smtClean="0"/>
          </a:p>
        </p:txBody>
      </p:sp>
      <p:sp>
        <p:nvSpPr>
          <p:cNvPr id="2" name="Rectangle 1"/>
          <p:cNvSpPr/>
          <p:nvPr/>
        </p:nvSpPr>
        <p:spPr>
          <a:xfrm>
            <a:off x="116632" y="3874319"/>
            <a:ext cx="6624736" cy="5170646"/>
          </a:xfrm>
          <a:prstGeom prst="rect">
            <a:avLst/>
          </a:prstGeom>
        </p:spPr>
        <p:txBody>
          <a:bodyPr wrap="square">
            <a:spAutoFit/>
          </a:bodyPr>
          <a:lstStyle/>
          <a:p>
            <a:r>
              <a:rPr lang="en-GB" sz="1100" b="1" i="1" dirty="0"/>
              <a:t>Please make sure, when completing your application form, that you give clear examples of how you meet the criteria</a:t>
            </a:r>
            <a:r>
              <a:rPr lang="en-GB" sz="1100" b="1" i="1" dirty="0" smtClean="0"/>
              <a:t>.</a:t>
            </a:r>
          </a:p>
          <a:p>
            <a:endParaRPr lang="en-GB" sz="1100" dirty="0"/>
          </a:p>
          <a:p>
            <a:r>
              <a:rPr lang="en-GB" sz="1100" b="1" dirty="0"/>
              <a:t>Essential Qualification Criteria </a:t>
            </a:r>
            <a:endParaRPr lang="en-GB" sz="1100" dirty="0"/>
          </a:p>
          <a:p>
            <a:pPr marL="171450" indent="-171450">
              <a:buFont typeface="Arial" panose="020B0604020202020204" pitchFamily="34" charset="0"/>
              <a:buChar char="•"/>
            </a:pPr>
            <a:r>
              <a:rPr lang="en-GB" sz="1100" dirty="0"/>
              <a:t>All applicants must:</a:t>
            </a:r>
          </a:p>
          <a:p>
            <a:pPr marL="171450" lvl="0" indent="-171450">
              <a:buFont typeface="Arial" panose="020B0604020202020204" pitchFamily="34" charset="0"/>
              <a:buChar char="•"/>
            </a:pPr>
            <a:r>
              <a:rPr lang="en-GB" sz="1100" dirty="0"/>
              <a:t>Be deemed suitable to work with children</a:t>
            </a:r>
          </a:p>
          <a:p>
            <a:pPr marL="171450" lvl="0" indent="-171450">
              <a:buFont typeface="Arial" panose="020B0604020202020204" pitchFamily="34" charset="0"/>
              <a:buChar char="•"/>
            </a:pPr>
            <a:r>
              <a:rPr lang="en-GB" sz="1100" dirty="0"/>
              <a:t>Be qualified to degree level or  above </a:t>
            </a:r>
          </a:p>
          <a:p>
            <a:pPr marL="171450" lvl="0" indent="-171450">
              <a:buFont typeface="Arial" panose="020B0604020202020204" pitchFamily="34" charset="0"/>
              <a:buChar char="•"/>
            </a:pPr>
            <a:r>
              <a:rPr lang="en-GB" sz="1100" dirty="0"/>
              <a:t>Be eligible to teach in the UK </a:t>
            </a:r>
          </a:p>
          <a:p>
            <a:pPr marL="171450" lvl="0" indent="-171450">
              <a:buFont typeface="Arial" panose="020B0604020202020204" pitchFamily="34" charset="0"/>
              <a:buChar char="•"/>
            </a:pPr>
            <a:r>
              <a:rPr lang="en-GB" sz="1100" dirty="0"/>
              <a:t>Be eligible to the right to work in  the UK</a:t>
            </a:r>
          </a:p>
          <a:p>
            <a:pPr marL="171450" lvl="0" indent="-171450">
              <a:buFont typeface="Arial" panose="020B0604020202020204" pitchFamily="34" charset="0"/>
              <a:buChar char="•"/>
            </a:pPr>
            <a:r>
              <a:rPr lang="en-GB" sz="1100" dirty="0" smtClean="0"/>
              <a:t>Have </a:t>
            </a:r>
            <a:r>
              <a:rPr lang="en-GB" sz="1100" dirty="0"/>
              <a:t>a good command of spoken and written Standard English. </a:t>
            </a:r>
            <a:endParaRPr lang="en-GB" sz="1100" dirty="0" smtClean="0"/>
          </a:p>
          <a:p>
            <a:pPr marL="171450" lvl="0" indent="-171450">
              <a:buFont typeface="Arial" panose="020B0604020202020204" pitchFamily="34" charset="0"/>
              <a:buChar char="•"/>
            </a:pPr>
            <a:endParaRPr lang="en-GB" sz="1100" dirty="0"/>
          </a:p>
          <a:p>
            <a:r>
              <a:rPr lang="en-GB" sz="1100" b="1" dirty="0"/>
              <a:t>Experience:</a:t>
            </a:r>
            <a:endParaRPr lang="en-GB" sz="1100" dirty="0"/>
          </a:p>
          <a:p>
            <a:pPr marL="228600" lvl="0" indent="-228600">
              <a:buFont typeface="+mj-lt"/>
              <a:buAutoNum type="arabicPeriod"/>
            </a:pPr>
            <a:r>
              <a:rPr lang="en-GB" sz="1100" dirty="0"/>
              <a:t>Teaching/training  at secondary school level</a:t>
            </a:r>
          </a:p>
          <a:p>
            <a:pPr marL="228600" indent="-228600">
              <a:buAutoNum type="arabicPeriod" startAt="2"/>
            </a:pPr>
            <a:r>
              <a:rPr lang="en-GB" sz="1100" dirty="0" smtClean="0"/>
              <a:t>Working/training  </a:t>
            </a:r>
            <a:r>
              <a:rPr lang="en-GB" sz="1100" dirty="0"/>
              <a:t>in a multicultural </a:t>
            </a:r>
            <a:r>
              <a:rPr lang="en-GB" sz="1100" dirty="0" smtClean="0"/>
              <a:t>environment</a:t>
            </a:r>
          </a:p>
          <a:p>
            <a:endParaRPr lang="en-GB" sz="1100" dirty="0" smtClean="0"/>
          </a:p>
          <a:p>
            <a:r>
              <a:rPr lang="en-GB" sz="1100" b="1" dirty="0"/>
              <a:t>Knowledge:</a:t>
            </a:r>
            <a:endParaRPr lang="en-GB" sz="1100" dirty="0"/>
          </a:p>
          <a:p>
            <a:pPr lvl="0"/>
            <a:r>
              <a:rPr lang="en-GB" sz="1100" dirty="0" smtClean="0"/>
              <a:t>3.    Have </a:t>
            </a:r>
            <a:r>
              <a:rPr lang="en-GB" sz="1100" dirty="0"/>
              <a:t>in depth knowledge of main teaching subject</a:t>
            </a:r>
          </a:p>
          <a:p>
            <a:pPr marL="228600" lvl="0" indent="-228600">
              <a:buAutoNum type="arabicPeriod" startAt="4"/>
            </a:pPr>
            <a:r>
              <a:rPr lang="en-GB" sz="1100" dirty="0" smtClean="0"/>
              <a:t>Have </a:t>
            </a:r>
            <a:r>
              <a:rPr lang="en-GB" sz="1100" dirty="0"/>
              <a:t>up-to-date knowledge of current educational developments in relation to that subject at whole school </a:t>
            </a:r>
            <a:r>
              <a:rPr lang="en-GB" sz="1100" dirty="0" smtClean="0"/>
              <a:t> </a:t>
            </a:r>
          </a:p>
          <a:p>
            <a:pPr lvl="0"/>
            <a:r>
              <a:rPr lang="en-GB" sz="1100" dirty="0"/>
              <a:t> </a:t>
            </a:r>
            <a:r>
              <a:rPr lang="en-GB" sz="1100" dirty="0" smtClean="0"/>
              <a:t>      level</a:t>
            </a:r>
            <a:endParaRPr lang="en-GB" sz="1100" dirty="0"/>
          </a:p>
          <a:p>
            <a:pPr lvl="0"/>
            <a:r>
              <a:rPr lang="en-US" sz="1100" dirty="0" smtClean="0"/>
              <a:t>5.    Have </a:t>
            </a:r>
            <a:r>
              <a:rPr lang="en-US" sz="1100" dirty="0"/>
              <a:t>awareness of current approaches and teaching strategies in main subject and any other subject offered</a:t>
            </a:r>
            <a:endParaRPr lang="en-GB" sz="1100" dirty="0"/>
          </a:p>
          <a:p>
            <a:r>
              <a:rPr lang="en-US" sz="1100" dirty="0" smtClean="0"/>
              <a:t>6.    Be </a:t>
            </a:r>
            <a:r>
              <a:rPr lang="en-US" sz="1100" dirty="0"/>
              <a:t>vigilant regarding  Safeguarding </a:t>
            </a:r>
            <a:endParaRPr lang="en-GB" sz="1100" dirty="0"/>
          </a:p>
          <a:p>
            <a:endParaRPr lang="en-GB" sz="1100" b="1" dirty="0" smtClean="0"/>
          </a:p>
          <a:p>
            <a:r>
              <a:rPr lang="en-GB" sz="1100" b="1" dirty="0" smtClean="0"/>
              <a:t>Skills</a:t>
            </a:r>
            <a:r>
              <a:rPr lang="en-GB" sz="1100" b="1" dirty="0"/>
              <a:t>:</a:t>
            </a:r>
            <a:endParaRPr lang="en-GB" sz="1100" dirty="0"/>
          </a:p>
          <a:p>
            <a:pPr marL="228600" lvl="0" indent="-228600">
              <a:buAutoNum type="arabicPeriod" startAt="7"/>
            </a:pPr>
            <a:r>
              <a:rPr lang="en-GB" sz="1100" dirty="0" smtClean="0"/>
              <a:t>Ability </a:t>
            </a:r>
            <a:r>
              <a:rPr lang="en-GB" sz="1100" dirty="0"/>
              <a:t>to engender enthusiasm for the teaching subject(s) and motivating pupils through setting </a:t>
            </a:r>
            <a:r>
              <a:rPr lang="en-GB" sz="1100" dirty="0" smtClean="0"/>
              <a:t>purposeful</a:t>
            </a:r>
          </a:p>
          <a:p>
            <a:pPr lvl="0"/>
            <a:r>
              <a:rPr lang="en-GB" sz="1100" dirty="0"/>
              <a:t> </a:t>
            </a:r>
            <a:r>
              <a:rPr lang="en-GB" sz="1100" dirty="0" smtClean="0"/>
              <a:t>      </a:t>
            </a:r>
            <a:r>
              <a:rPr lang="en-GB" sz="1100" dirty="0"/>
              <a:t>work</a:t>
            </a:r>
          </a:p>
          <a:p>
            <a:pPr marL="228600" lvl="0" indent="-228600">
              <a:buAutoNum type="arabicPeriod" startAt="8"/>
            </a:pPr>
            <a:r>
              <a:rPr lang="en-GB" sz="1100" dirty="0" smtClean="0"/>
              <a:t>Ability </a:t>
            </a:r>
            <a:r>
              <a:rPr lang="en-GB" sz="1100" dirty="0"/>
              <a:t>to encourage learners to develop self-esteem. To keep themselves and others safe and to </a:t>
            </a:r>
            <a:r>
              <a:rPr lang="en-GB" sz="1100" dirty="0" smtClean="0"/>
              <a:t>have</a:t>
            </a:r>
          </a:p>
          <a:p>
            <a:pPr lvl="0"/>
            <a:r>
              <a:rPr lang="en-GB" sz="1100" dirty="0"/>
              <a:t> </a:t>
            </a:r>
            <a:r>
              <a:rPr lang="en-GB" sz="1100" dirty="0" smtClean="0"/>
              <a:t>      </a:t>
            </a:r>
            <a:r>
              <a:rPr lang="en-GB" sz="1100" dirty="0"/>
              <a:t>respect for others</a:t>
            </a:r>
          </a:p>
          <a:p>
            <a:pPr marL="228600" lvl="0" indent="-228600">
              <a:buAutoNum type="arabicPeriod" startAt="9"/>
            </a:pPr>
            <a:r>
              <a:rPr lang="en-GB" sz="1100" dirty="0" smtClean="0"/>
              <a:t>Ability </a:t>
            </a:r>
            <a:r>
              <a:rPr lang="en-GB" sz="1100" dirty="0"/>
              <a:t>to plan and  deliver high quality lessons, evaluate the impact of these and develop future </a:t>
            </a:r>
            <a:r>
              <a:rPr lang="en-GB" sz="1100" dirty="0" smtClean="0"/>
              <a:t>planning</a:t>
            </a:r>
          </a:p>
          <a:p>
            <a:pPr lvl="0"/>
            <a:r>
              <a:rPr lang="en-GB" sz="1100" dirty="0"/>
              <a:t> </a:t>
            </a:r>
            <a:r>
              <a:rPr lang="en-GB" sz="1100" dirty="0" smtClean="0"/>
              <a:t>      accordingly</a:t>
            </a:r>
            <a:endParaRPr lang="en-GB" sz="1100" dirty="0"/>
          </a:p>
        </p:txBody>
      </p:sp>
    </p:spTree>
    <p:extLst>
      <p:ext uri="{BB962C8B-B14F-4D97-AF65-F5344CB8AC3E}">
        <p14:creationId xmlns:p14="http://schemas.microsoft.com/office/powerpoint/2010/main" val="256691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H:\2014\11 Marketing\Photos for Marketing\EWS-286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338"/>
          <a:stretch/>
        </p:blipFill>
        <p:spPr bwMode="auto">
          <a:xfrm>
            <a:off x="0" y="0"/>
            <a:ext cx="6858000" cy="37799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10187" y="3102668"/>
            <a:ext cx="3384376" cy="400110"/>
          </a:xfrm>
          <a:prstGeom prst="rect">
            <a:avLst/>
          </a:prstGeom>
          <a:noFill/>
        </p:spPr>
        <p:txBody>
          <a:bodyPr wrap="square" rtlCol="0">
            <a:spAutoFit/>
          </a:bodyPr>
          <a:lstStyle/>
          <a:p>
            <a:pPr algn="r"/>
            <a:r>
              <a:rPr lang="en-GB" sz="2000" dirty="0" smtClean="0">
                <a:solidFill>
                  <a:srgbClr val="92BAB3"/>
                </a:solidFill>
                <a:latin typeface="Trajan Pro" pitchFamily="18" charset="0"/>
              </a:rPr>
              <a:t>The Person Specification</a:t>
            </a:r>
            <a:endParaRPr lang="en-GB" sz="2000" dirty="0">
              <a:solidFill>
                <a:srgbClr val="92BAB3"/>
              </a:solidFill>
              <a:latin typeface="Trajan Pro" pitchFamily="18" charset="0"/>
            </a:endParaRPr>
          </a:p>
        </p:txBody>
      </p:sp>
      <p:sp>
        <p:nvSpPr>
          <p:cNvPr id="4" name="Rectangle 3"/>
          <p:cNvSpPr/>
          <p:nvPr/>
        </p:nvSpPr>
        <p:spPr>
          <a:xfrm>
            <a:off x="116632" y="3851920"/>
            <a:ext cx="6624736" cy="4985980"/>
          </a:xfrm>
          <a:prstGeom prst="rect">
            <a:avLst/>
          </a:prstGeom>
        </p:spPr>
        <p:txBody>
          <a:bodyPr wrap="square">
            <a:spAutoFit/>
          </a:bodyPr>
          <a:lstStyle/>
          <a:p>
            <a:pPr lvl="0"/>
            <a:r>
              <a:rPr lang="en-GB" sz="1100" dirty="0" smtClean="0"/>
              <a:t>10.    Ability  </a:t>
            </a:r>
            <a:r>
              <a:rPr lang="en-GB" sz="1100" dirty="0"/>
              <a:t>to promote high standards of achievement in work and behaviour</a:t>
            </a:r>
          </a:p>
          <a:p>
            <a:pPr lvl="0"/>
            <a:r>
              <a:rPr lang="en-GB" sz="1100" dirty="0" smtClean="0"/>
              <a:t>11.    Ability </a:t>
            </a:r>
            <a:r>
              <a:rPr lang="en-GB" sz="1100" dirty="0"/>
              <a:t>to teach across the whole ability and age range of the school</a:t>
            </a:r>
          </a:p>
          <a:p>
            <a:pPr lvl="0"/>
            <a:r>
              <a:rPr lang="en-GB" sz="1100" dirty="0" smtClean="0"/>
              <a:t>12.    Show </a:t>
            </a:r>
            <a:r>
              <a:rPr lang="en-GB" sz="1100" dirty="0"/>
              <a:t>a clear grasp of Assessment, Recording and Reporting (including target setting)</a:t>
            </a:r>
          </a:p>
          <a:p>
            <a:pPr lvl="0"/>
            <a:r>
              <a:rPr lang="en-GB" sz="1100" dirty="0" smtClean="0"/>
              <a:t>13.    Ability </a:t>
            </a:r>
            <a:r>
              <a:rPr lang="en-GB" sz="1100" dirty="0"/>
              <a:t>to use new technology to support both the curriculum and organisation</a:t>
            </a:r>
          </a:p>
          <a:p>
            <a:pPr lvl="0"/>
            <a:r>
              <a:rPr lang="en-GB" sz="1100" dirty="0" smtClean="0"/>
              <a:t>14.    Ability </a:t>
            </a:r>
            <a:r>
              <a:rPr lang="en-GB" sz="1100" dirty="0"/>
              <a:t>to monitor and evaluate teaching and learning and act upon the outcomes, including data analysis</a:t>
            </a:r>
          </a:p>
          <a:p>
            <a:pPr lvl="0"/>
            <a:r>
              <a:rPr lang="en-GB" sz="1100" dirty="0" smtClean="0"/>
              <a:t>15.    Ability </a:t>
            </a:r>
            <a:r>
              <a:rPr lang="en-GB" sz="1100" dirty="0"/>
              <a:t>to assess the needs of individuals to inform lesson planning</a:t>
            </a:r>
          </a:p>
          <a:p>
            <a:pPr lvl="0"/>
            <a:r>
              <a:rPr lang="en-GB" sz="1100" dirty="0" smtClean="0"/>
              <a:t>16.    Ability </a:t>
            </a:r>
            <a:r>
              <a:rPr lang="en-GB" sz="1100" dirty="0"/>
              <a:t>to prioritise,  pay meticulous attention to detail, work under pressure and meet strict deadlines</a:t>
            </a:r>
          </a:p>
          <a:p>
            <a:r>
              <a:rPr lang="en-GB" sz="1100" dirty="0"/>
              <a:t> </a:t>
            </a:r>
          </a:p>
          <a:p>
            <a:r>
              <a:rPr lang="en-GB" sz="1100" b="1" dirty="0"/>
              <a:t>QUALITIES</a:t>
            </a:r>
            <a:endParaRPr lang="en-GB" sz="1100" dirty="0"/>
          </a:p>
          <a:p>
            <a:pPr lvl="0"/>
            <a:r>
              <a:rPr lang="en-GB" sz="1100" dirty="0" smtClean="0"/>
              <a:t>17.    To </a:t>
            </a:r>
            <a:r>
              <a:rPr lang="en-GB" sz="1100" dirty="0"/>
              <a:t>show willingness (and/ or experience of) to foster good relationships with all  the school’s stakeholders</a:t>
            </a:r>
          </a:p>
          <a:p>
            <a:pPr lvl="0"/>
            <a:r>
              <a:rPr lang="en-GB" sz="1100" dirty="0" smtClean="0"/>
              <a:t>18.    To </a:t>
            </a:r>
            <a:r>
              <a:rPr lang="en-GB" sz="1100" dirty="0"/>
              <a:t>demonstrate commitment to team work and collaboration, including assisting in </a:t>
            </a:r>
          </a:p>
          <a:p>
            <a:pPr lvl="0"/>
            <a:r>
              <a:rPr lang="en-GB" sz="1100" dirty="0" smtClean="0"/>
              <a:t>19.    To </a:t>
            </a:r>
            <a:r>
              <a:rPr lang="en-GB" sz="1100" dirty="0"/>
              <a:t>be hardworking, determined and conscientious</a:t>
            </a:r>
          </a:p>
          <a:p>
            <a:pPr marL="228600" lvl="0" indent="-228600">
              <a:buAutoNum type="arabicPeriod" startAt="20"/>
            </a:pPr>
            <a:r>
              <a:rPr lang="en-GB" sz="1100" dirty="0" smtClean="0"/>
              <a:t>To </a:t>
            </a:r>
            <a:r>
              <a:rPr lang="en-GB" sz="1100" dirty="0"/>
              <a:t>be a reflective practitioner, able to self-evaluate and develop </a:t>
            </a:r>
            <a:r>
              <a:rPr lang="en-GB" sz="1100" dirty="0" smtClean="0"/>
              <a:t>professionally</a:t>
            </a:r>
          </a:p>
          <a:p>
            <a:pPr marL="228600" lvl="0" indent="-228600">
              <a:buAutoNum type="arabicPeriod" startAt="20"/>
            </a:pPr>
            <a:endParaRPr lang="en-GB" sz="1100" dirty="0"/>
          </a:p>
          <a:p>
            <a:pPr marL="228600" lvl="0" indent="-228600">
              <a:buAutoNum type="arabicPeriod" startAt="20"/>
            </a:pPr>
            <a:endParaRPr lang="en-GB" sz="1100" dirty="0" smtClean="0"/>
          </a:p>
          <a:p>
            <a:pPr lvl="0"/>
            <a:endParaRPr lang="en-GB" sz="1100" dirty="0"/>
          </a:p>
          <a:p>
            <a:pPr marL="228600" lvl="0" indent="-228600">
              <a:buAutoNum type="arabicPeriod" startAt="20"/>
            </a:pPr>
            <a:endParaRPr lang="en-GB" sz="1100" dirty="0" smtClean="0"/>
          </a:p>
          <a:p>
            <a:pPr marL="228600" lvl="0" indent="-228600">
              <a:buAutoNum type="arabicPeriod" startAt="20"/>
            </a:pPr>
            <a:endParaRPr lang="en-GB" sz="1100" dirty="0"/>
          </a:p>
          <a:p>
            <a:pPr marL="228600" lvl="0" indent="-228600">
              <a:buAutoNum type="arabicPeriod" startAt="20"/>
            </a:pPr>
            <a:endParaRPr lang="en-GB" sz="1100" dirty="0" smtClean="0"/>
          </a:p>
          <a:p>
            <a:pPr marL="228600" lvl="0" indent="-228600">
              <a:buAutoNum type="arabicPeriod" startAt="20"/>
            </a:pPr>
            <a:endParaRPr lang="en-GB" sz="1100" dirty="0"/>
          </a:p>
          <a:p>
            <a:r>
              <a:rPr lang="en-GB" sz="1100" b="1" i="1" dirty="0"/>
              <a:t>This is a Job Description only and is not necessarily a comprehensive definition of the post.  It sets out the duties of the post at the time it was drawn up and should be seen as describing in more detail aspects of the duties set out in the Education Act (School Teachers' Pay and Conditions of Employment) Order 1987 Schedule 3.</a:t>
            </a:r>
            <a:endParaRPr lang="en-GB" sz="1100" b="1" dirty="0"/>
          </a:p>
          <a:p>
            <a:r>
              <a:rPr lang="en-GB" sz="1100" b="1" i="1" dirty="0"/>
              <a:t>The Head of the School may vary the duties from time to time without changing their general character or the level of responsibility entailed.  Any modification or amendment will be made after consultation with the holder of the post.</a:t>
            </a:r>
            <a:endParaRPr lang="en-GB" sz="1100" b="1" dirty="0"/>
          </a:p>
          <a:p>
            <a:pPr marL="228600" lvl="0" indent="-228600">
              <a:buAutoNum type="arabicPeriod" startAt="20"/>
            </a:pPr>
            <a:endParaRPr lang="en-GB" sz="1100" dirty="0" smtClean="0"/>
          </a:p>
          <a:p>
            <a:pPr lvl="0"/>
            <a:endParaRPr lang="en-GB" sz="1000" dirty="0"/>
          </a:p>
        </p:txBody>
      </p:sp>
    </p:spTree>
    <p:extLst>
      <p:ext uri="{BB962C8B-B14F-4D97-AF65-F5344CB8AC3E}">
        <p14:creationId xmlns:p14="http://schemas.microsoft.com/office/powerpoint/2010/main" val="2422470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upload.wikimedia.org/wikipedia/commons/e/e9/Town_hall_ealing_804.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3911" r="15022" b="1274"/>
          <a:stretch/>
        </p:blipFill>
        <p:spPr bwMode="auto">
          <a:xfrm>
            <a:off x="1" y="0"/>
            <a:ext cx="6877132" cy="5580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29000" y="4872226"/>
            <a:ext cx="3384376" cy="707886"/>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Living and working in  Ealing</a:t>
            </a:r>
            <a:endParaRPr lang="en-GB" sz="2000" dirty="0">
              <a:solidFill>
                <a:schemeClr val="bg1">
                  <a:lumMod val="85000"/>
                </a:schemeClr>
              </a:solidFill>
              <a:latin typeface="Trajan Pro" pitchFamily="18" charset="0"/>
            </a:endParaRPr>
          </a:p>
        </p:txBody>
      </p:sp>
      <p:sp>
        <p:nvSpPr>
          <p:cNvPr id="11" name="TextBox 10"/>
          <p:cNvSpPr txBox="1"/>
          <p:nvPr/>
        </p:nvSpPr>
        <p:spPr>
          <a:xfrm>
            <a:off x="188640" y="5757865"/>
            <a:ext cx="792088" cy="738664"/>
          </a:xfrm>
          <a:prstGeom prst="rect">
            <a:avLst/>
          </a:prstGeom>
          <a:solidFill>
            <a:schemeClr val="tx2">
              <a:lumMod val="50000"/>
            </a:schemeClr>
          </a:solidFill>
        </p:spPr>
        <p:txBody>
          <a:bodyPr wrap="square" rtlCol="0">
            <a:spAutoFit/>
          </a:bodyPr>
          <a:lstStyle/>
          <a:p>
            <a:pPr algn="ctr"/>
            <a:r>
              <a:rPr lang="en-GB" sz="4200" dirty="0">
                <a:solidFill>
                  <a:schemeClr val="bg1">
                    <a:lumMod val="95000"/>
                  </a:schemeClr>
                </a:solidFill>
                <a:latin typeface="Trajan Pro" pitchFamily="18" charset="0"/>
              </a:rPr>
              <a:t>T</a:t>
            </a:r>
            <a:endParaRPr lang="en-GB" sz="4200" dirty="0" smtClean="0">
              <a:solidFill>
                <a:schemeClr val="bg1">
                  <a:lumMod val="95000"/>
                </a:schemeClr>
              </a:solidFill>
              <a:latin typeface="Trajan Pro" pitchFamily="18" charset="0"/>
            </a:endParaRPr>
          </a:p>
        </p:txBody>
      </p:sp>
      <p:sp>
        <p:nvSpPr>
          <p:cNvPr id="12" name="TextBox 11"/>
          <p:cNvSpPr txBox="1"/>
          <p:nvPr/>
        </p:nvSpPr>
        <p:spPr>
          <a:xfrm>
            <a:off x="974656" y="5696310"/>
            <a:ext cx="2345964" cy="861774"/>
          </a:xfrm>
          <a:prstGeom prst="rect">
            <a:avLst/>
          </a:prstGeom>
          <a:noFill/>
        </p:spPr>
        <p:txBody>
          <a:bodyPr wrap="square" rtlCol="0">
            <a:spAutoFit/>
          </a:bodyPr>
          <a:lstStyle/>
          <a:p>
            <a:pPr algn="just"/>
            <a:r>
              <a:rPr lang="en-GB" sz="1000" b="1" dirty="0" err="1" smtClean="0">
                <a:latin typeface="Trajan Pro" pitchFamily="18" charset="0"/>
              </a:rPr>
              <a:t>ransport</a:t>
            </a:r>
            <a:endParaRPr lang="en-GB" sz="1000" b="1" dirty="0" smtClean="0">
              <a:latin typeface="Trajan Pro" pitchFamily="18" charset="0"/>
            </a:endParaRPr>
          </a:p>
          <a:p>
            <a:pPr algn="just"/>
            <a:r>
              <a:rPr lang="en-GB" sz="1000" u="sng" dirty="0">
                <a:latin typeface="Calibri" panose="020F0502020204030204" pitchFamily="34" charset="0"/>
              </a:rPr>
              <a:t>Tube</a:t>
            </a:r>
            <a:r>
              <a:rPr lang="en-GB" sz="1000" dirty="0">
                <a:latin typeface="Calibri" panose="020F0502020204030204" pitchFamily="34" charset="0"/>
              </a:rPr>
              <a:t>: </a:t>
            </a:r>
            <a:r>
              <a:rPr lang="en-GB" sz="1000" dirty="0" smtClean="0">
                <a:latin typeface="Calibri" panose="020F0502020204030204" pitchFamily="34" charset="0"/>
              </a:rPr>
              <a:t>The school is a very short walking distance from West Acton Station (Central Line Zone 3) and North Ealing Station (Piccadilly Line Zone 3), offering</a:t>
            </a:r>
            <a:endParaRPr lang="en-GB" sz="1000" dirty="0">
              <a:latin typeface="Calibri" panose="020F0502020204030204" pitchFamily="34" charset="0"/>
            </a:endParaRPr>
          </a:p>
        </p:txBody>
      </p:sp>
      <p:sp>
        <p:nvSpPr>
          <p:cNvPr id="19" name="TextBox 18"/>
          <p:cNvSpPr txBox="1"/>
          <p:nvPr/>
        </p:nvSpPr>
        <p:spPr>
          <a:xfrm>
            <a:off x="3447672" y="5713675"/>
            <a:ext cx="792088" cy="738664"/>
          </a:xfrm>
          <a:prstGeom prst="rect">
            <a:avLst/>
          </a:prstGeom>
          <a:solidFill>
            <a:schemeClr val="tx2">
              <a:lumMod val="50000"/>
            </a:schemeClr>
          </a:solidFill>
        </p:spPr>
        <p:txBody>
          <a:bodyPr wrap="square" rtlCol="0">
            <a:spAutoFit/>
          </a:bodyPr>
          <a:lstStyle/>
          <a:p>
            <a:pPr algn="ctr"/>
            <a:r>
              <a:rPr lang="en-GB" sz="4200" dirty="0">
                <a:solidFill>
                  <a:schemeClr val="bg1">
                    <a:lumMod val="95000"/>
                  </a:schemeClr>
                </a:solidFill>
                <a:latin typeface="Trajan Pro" pitchFamily="18" charset="0"/>
              </a:rPr>
              <a:t>C</a:t>
            </a:r>
            <a:endParaRPr lang="en-GB" sz="4200" dirty="0" smtClean="0">
              <a:solidFill>
                <a:schemeClr val="bg1">
                  <a:lumMod val="95000"/>
                </a:schemeClr>
              </a:solidFill>
              <a:latin typeface="Trajan Pro" pitchFamily="18" charset="0"/>
            </a:endParaRPr>
          </a:p>
        </p:txBody>
      </p:sp>
      <p:sp>
        <p:nvSpPr>
          <p:cNvPr id="20" name="TextBox 19"/>
          <p:cNvSpPr txBox="1"/>
          <p:nvPr/>
        </p:nvSpPr>
        <p:spPr>
          <a:xfrm>
            <a:off x="4233688" y="5652120"/>
            <a:ext cx="2507680" cy="1015663"/>
          </a:xfrm>
          <a:prstGeom prst="rect">
            <a:avLst/>
          </a:prstGeom>
          <a:noFill/>
        </p:spPr>
        <p:txBody>
          <a:bodyPr wrap="square" rtlCol="0">
            <a:spAutoFit/>
          </a:bodyPr>
          <a:lstStyle/>
          <a:p>
            <a:pPr algn="just"/>
            <a:r>
              <a:rPr lang="en-GB" sz="1000" b="1" dirty="0" err="1" smtClean="0">
                <a:latin typeface="Trajan Pro" pitchFamily="18" charset="0"/>
              </a:rPr>
              <a:t>ulture</a:t>
            </a:r>
            <a:r>
              <a:rPr lang="en-GB" sz="1000" b="1" dirty="0" smtClean="0">
                <a:latin typeface="Trajan Pro" pitchFamily="18" charset="0"/>
              </a:rPr>
              <a:t> and Amenities</a:t>
            </a:r>
          </a:p>
          <a:p>
            <a:pPr algn="just"/>
            <a:r>
              <a:rPr lang="en-GB" sz="1000" dirty="0">
                <a:latin typeface="Calibri" panose="020F0502020204030204" pitchFamily="34" charset="0"/>
              </a:rPr>
              <a:t>Popular restaurants and bars include The Grapevine, The Grange, and Charlotte’s Place, historically winning the Good Food Guide Readers’ London Restaurant of the </a:t>
            </a:r>
            <a:r>
              <a:rPr lang="en-GB" sz="1000" dirty="0" smtClean="0">
                <a:latin typeface="Calibri" panose="020F0502020204030204" pitchFamily="34" charset="0"/>
              </a:rPr>
              <a:t>Year.</a:t>
            </a:r>
            <a:endParaRPr lang="en-GB" sz="1000" dirty="0">
              <a:latin typeface="Calibri" panose="020F0502020204030204" pitchFamily="34" charset="0"/>
            </a:endParaRPr>
          </a:p>
        </p:txBody>
      </p:sp>
      <p:sp>
        <p:nvSpPr>
          <p:cNvPr id="27" name="TextBox 26"/>
          <p:cNvSpPr txBox="1"/>
          <p:nvPr/>
        </p:nvSpPr>
        <p:spPr>
          <a:xfrm>
            <a:off x="146932" y="6456402"/>
            <a:ext cx="3210060" cy="2569934"/>
          </a:xfrm>
          <a:prstGeom prst="rect">
            <a:avLst/>
          </a:prstGeom>
          <a:noFill/>
        </p:spPr>
        <p:txBody>
          <a:bodyPr wrap="square" rtlCol="0">
            <a:spAutoFit/>
          </a:bodyPr>
          <a:lstStyle/>
          <a:p>
            <a:pPr algn="just"/>
            <a:r>
              <a:rPr lang="en-GB" sz="1000" dirty="0">
                <a:latin typeface="Calibri" panose="020F0502020204030204" pitchFamily="34" charset="0"/>
              </a:rPr>
              <a:t>very short travel times to and from the West End and Westfield Shopping Centre.</a:t>
            </a:r>
          </a:p>
          <a:p>
            <a:pPr algn="just"/>
            <a:endParaRPr lang="en-GB" sz="1000" u="sng" dirty="0">
              <a:latin typeface="Calibri" panose="020F0502020204030204" pitchFamily="34" charset="0"/>
            </a:endParaRPr>
          </a:p>
          <a:p>
            <a:pPr algn="just"/>
            <a:r>
              <a:rPr lang="en-GB" sz="1000" u="sng" dirty="0" smtClean="0">
                <a:latin typeface="Calibri" panose="020F0502020204030204" pitchFamily="34" charset="0"/>
              </a:rPr>
              <a:t>Rai</a:t>
            </a:r>
            <a:r>
              <a:rPr lang="en-GB" sz="1000" dirty="0" smtClean="0">
                <a:latin typeface="Calibri" panose="020F0502020204030204" pitchFamily="34" charset="0"/>
              </a:rPr>
              <a:t>l</a:t>
            </a:r>
            <a:r>
              <a:rPr lang="en-GB" sz="1000" dirty="0">
                <a:latin typeface="Calibri" panose="020F0502020204030204" pitchFamily="34" charset="0"/>
              </a:rPr>
              <a:t>: First Great Western trains from Ealing Broadway and West Ealing to Paddington take just 10 to 15 minutes, with the Heathrow Connect service getting you to the airport in less than 30 minutes. </a:t>
            </a:r>
          </a:p>
          <a:p>
            <a:pPr algn="just"/>
            <a:endParaRPr lang="en-GB" sz="700" dirty="0">
              <a:latin typeface="Calibri" panose="020F0502020204030204" pitchFamily="34" charset="0"/>
            </a:endParaRPr>
          </a:p>
          <a:p>
            <a:pPr algn="just"/>
            <a:r>
              <a:rPr lang="en-GB" sz="1000" u="sng" dirty="0">
                <a:latin typeface="Calibri" panose="020F0502020204030204" pitchFamily="34" charset="0"/>
              </a:rPr>
              <a:t>Bus</a:t>
            </a:r>
            <a:r>
              <a:rPr lang="en-GB" sz="1000" dirty="0">
                <a:latin typeface="Calibri" panose="020F0502020204030204" pitchFamily="34" charset="0"/>
              </a:rPr>
              <a:t>: Ealing is served by an impressive number of bus routes, including the 65 (to Kingston), 83 (to Golders Green) and 297 (to Willesden). </a:t>
            </a:r>
          </a:p>
          <a:p>
            <a:pPr algn="just"/>
            <a:endParaRPr lang="en-GB" sz="700" dirty="0">
              <a:latin typeface="Calibri" panose="020F0502020204030204" pitchFamily="34" charset="0"/>
            </a:endParaRPr>
          </a:p>
          <a:p>
            <a:pPr algn="just"/>
            <a:r>
              <a:rPr lang="en-GB" sz="1000" u="sng" dirty="0">
                <a:latin typeface="Calibri" panose="020F0502020204030204" pitchFamily="34" charset="0"/>
              </a:rPr>
              <a:t>Cycle</a:t>
            </a:r>
            <a:r>
              <a:rPr lang="en-GB" sz="1000" dirty="0">
                <a:latin typeface="Calibri" panose="020F0502020204030204" pitchFamily="34" charset="0"/>
              </a:rPr>
              <a:t>: Proposals to build a Cycle Superhighway between Tower Hill and Acton could make life even easier for Ealing cyclists, who currently enjoy a 40 minute cycle to Hammersmith.</a:t>
            </a:r>
          </a:p>
          <a:p>
            <a:pPr algn="just"/>
            <a:endParaRPr lang="en-GB" sz="700" dirty="0">
              <a:latin typeface="Calibri" panose="020F0502020204030204" pitchFamily="34" charset="0"/>
            </a:endParaRPr>
          </a:p>
        </p:txBody>
      </p:sp>
      <p:sp>
        <p:nvSpPr>
          <p:cNvPr id="29" name="TextBox 28"/>
          <p:cNvSpPr txBox="1"/>
          <p:nvPr/>
        </p:nvSpPr>
        <p:spPr>
          <a:xfrm>
            <a:off x="3356992" y="6633517"/>
            <a:ext cx="3384376" cy="2000548"/>
          </a:xfrm>
          <a:prstGeom prst="rect">
            <a:avLst/>
          </a:prstGeom>
          <a:noFill/>
        </p:spPr>
        <p:txBody>
          <a:bodyPr wrap="square" rtlCol="0">
            <a:spAutoFit/>
          </a:bodyPr>
          <a:lstStyle/>
          <a:p>
            <a:pPr algn="just"/>
            <a:r>
              <a:rPr lang="en-GB" sz="1000" dirty="0" smtClean="0">
                <a:latin typeface="Calibri" panose="020F0502020204030204" pitchFamily="34" charset="0"/>
              </a:rPr>
              <a:t>The borough enjoys its very own Blues, Jazz, Comedy and Beer festivals throughout the year.</a:t>
            </a:r>
          </a:p>
          <a:p>
            <a:pPr algn="just"/>
            <a:endParaRPr lang="en-GB" sz="700" dirty="0">
              <a:latin typeface="Calibri" panose="020F0502020204030204" pitchFamily="34" charset="0"/>
            </a:endParaRPr>
          </a:p>
          <a:p>
            <a:pPr algn="just"/>
            <a:r>
              <a:rPr lang="en-GB" sz="1000" dirty="0" smtClean="0">
                <a:latin typeface="Calibri" panose="020F0502020204030204" pitchFamily="34" charset="0"/>
              </a:rPr>
              <a:t>Savvy shoppers in </a:t>
            </a:r>
            <a:r>
              <a:rPr lang="en-GB" sz="1000" dirty="0">
                <a:latin typeface="Calibri" panose="020F0502020204030204" pitchFamily="34" charset="0"/>
              </a:rPr>
              <a:t>the area go to Ealing Broadway Shopping Centre which has most high street chains and just a little further away, to Westfield Shopping Centre.</a:t>
            </a:r>
          </a:p>
          <a:p>
            <a:pPr algn="just"/>
            <a:endParaRPr lang="en-GB" sz="700" dirty="0">
              <a:latin typeface="Calibri" panose="020F0502020204030204" pitchFamily="34" charset="0"/>
            </a:endParaRPr>
          </a:p>
          <a:p>
            <a:pPr algn="just"/>
            <a:r>
              <a:rPr lang="en-GB" sz="1000" dirty="0" smtClean="0">
                <a:latin typeface="Calibri" panose="020F0502020204030204" pitchFamily="34" charset="0"/>
              </a:rPr>
              <a:t>The Pitshanger</a:t>
            </a:r>
            <a:r>
              <a:rPr lang="en-GB" sz="1000" dirty="0">
                <a:latin typeface="Calibri" panose="020F0502020204030204" pitchFamily="34" charset="0"/>
              </a:rPr>
              <a:t> </a:t>
            </a:r>
            <a:r>
              <a:rPr lang="en-GB" sz="1000" dirty="0" smtClean="0">
                <a:latin typeface="Calibri" panose="020F0502020204030204" pitchFamily="34" charset="0"/>
              </a:rPr>
              <a:t>Bookshop </a:t>
            </a:r>
            <a:r>
              <a:rPr lang="en-GB" sz="1000" dirty="0">
                <a:latin typeface="Calibri" panose="020F0502020204030204" pitchFamily="34" charset="0"/>
              </a:rPr>
              <a:t>is an Ealing institution and the independent store has been helping locals pick out their next must read for almost 20 years</a:t>
            </a:r>
            <a:r>
              <a:rPr lang="en-GB" sz="1000" dirty="0" smtClean="0">
                <a:latin typeface="Calibri" panose="020F0502020204030204" pitchFamily="34" charset="0"/>
              </a:rPr>
              <a:t>.</a:t>
            </a:r>
          </a:p>
          <a:p>
            <a:pPr algn="just"/>
            <a:endParaRPr lang="en-GB" sz="1000" dirty="0">
              <a:latin typeface="Calibri" panose="020F0502020204030204" pitchFamily="34" charset="0"/>
            </a:endParaRPr>
          </a:p>
          <a:p>
            <a:pPr algn="just"/>
            <a:r>
              <a:rPr lang="en-GB" sz="1000" dirty="0" smtClean="0">
                <a:latin typeface="Calibri" panose="020F0502020204030204" pitchFamily="34" charset="0"/>
              </a:rPr>
              <a:t>Ealing continues to prove itself as a perfect mix of green suburban charm and urban convenience and accessibility.</a:t>
            </a:r>
            <a:endParaRPr lang="en-GB" sz="1000" dirty="0">
              <a:latin typeface="Calibri" panose="020F0502020204030204" pitchFamily="34" charset="0"/>
            </a:endParaRPr>
          </a:p>
        </p:txBody>
      </p:sp>
    </p:spTree>
    <p:extLst>
      <p:ext uri="{BB962C8B-B14F-4D97-AF65-F5344CB8AC3E}">
        <p14:creationId xmlns:p14="http://schemas.microsoft.com/office/powerpoint/2010/main" val="3069485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34132</TotalTime>
  <Words>1246</Words>
  <Application>Microsoft Office PowerPoint</Application>
  <PresentationFormat>On-screen Show (4:3)</PresentationFormat>
  <Paragraphs>245</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Ellen Wilkinson School for Girls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Danso, Isha</dc:creator>
  <cp:lastModifiedBy>Mary Hanrahan</cp:lastModifiedBy>
  <cp:revision>129</cp:revision>
  <cp:lastPrinted>2018-01-25T10:51:22Z</cp:lastPrinted>
  <dcterms:created xsi:type="dcterms:W3CDTF">2016-01-27T10:48:58Z</dcterms:created>
  <dcterms:modified xsi:type="dcterms:W3CDTF">2018-01-25T10:51:47Z</dcterms:modified>
</cp:coreProperties>
</file>