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8" r:id="rId4"/>
    <p:sldId id="257" r:id="rId5"/>
    <p:sldId id="277" r:id="rId6"/>
    <p:sldId id="279" r:id="rId7"/>
    <p:sldId id="278" r:id="rId8"/>
    <p:sldId id="273" r:id="rId9"/>
    <p:sldId id="261" r:id="rId10"/>
    <p:sldId id="274" r:id="rId11"/>
    <p:sldId id="271" r:id="rId12"/>
    <p:sldId id="275" r:id="rId1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003"/>
    <a:srgbClr val="92B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420" y="34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1411F7-B0C6-4721-9062-FFB258EF07B9}" type="datetimeFigureOut">
              <a:rPr lang="en-GB" smtClean="0"/>
              <a:t>14/12/2017</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F3F98-8F85-4C74-9F18-4745F5573879}" type="slidenum">
              <a:rPr lang="en-GB" smtClean="0"/>
              <a:t>‹#›</a:t>
            </a:fld>
            <a:endParaRPr lang="en-GB"/>
          </a:p>
        </p:txBody>
      </p:sp>
    </p:spTree>
    <p:extLst>
      <p:ext uri="{BB962C8B-B14F-4D97-AF65-F5344CB8AC3E}">
        <p14:creationId xmlns:p14="http://schemas.microsoft.com/office/powerpoint/2010/main" val="6862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1F3F98-8F85-4C74-9F18-4745F5573879}" type="slidenum">
              <a:rPr lang="en-GB" smtClean="0"/>
              <a:t>8</a:t>
            </a:fld>
            <a:endParaRPr lang="en-GB"/>
          </a:p>
        </p:txBody>
      </p:sp>
    </p:spTree>
    <p:extLst>
      <p:ext uri="{BB962C8B-B14F-4D97-AF65-F5344CB8AC3E}">
        <p14:creationId xmlns:p14="http://schemas.microsoft.com/office/powerpoint/2010/main" val="265381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0766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809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41664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63836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1F5E2-E7CF-4155-A7BD-943F50E8D16D}"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168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1F5E2-E7CF-4155-A7BD-943F50E8D16D}"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35442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1F5E2-E7CF-4155-A7BD-943F50E8D16D}" type="datetimeFigureOut">
              <a:rPr lang="en-GB" smtClean="0"/>
              <a:t>14/12/2017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28819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1F5E2-E7CF-4155-A7BD-943F50E8D16D}" type="datetimeFigureOut">
              <a:rPr lang="en-GB" smtClean="0"/>
              <a:t>14/12/2017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868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F5E2-E7CF-4155-A7BD-943F50E8D16D}" type="datetimeFigureOut">
              <a:rPr lang="en-GB" smtClean="0"/>
              <a:t>14/12/2017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3660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8104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9287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5E2-E7CF-4155-A7BD-943F50E8D16D}" type="datetimeFigureOut">
              <a:rPr lang="en-GB" smtClean="0"/>
              <a:t>14/12/2017</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31A0C16-4FE8-4689-A4D5-BE3904439D8B}" type="slidenum">
              <a:rPr lang="en-GB" smtClean="0"/>
              <a:t>‹#›</a:t>
            </a:fld>
            <a:endParaRPr lang="en-GB"/>
          </a:p>
        </p:txBody>
      </p:sp>
    </p:spTree>
    <p:extLst>
      <p:ext uri="{BB962C8B-B14F-4D97-AF65-F5344CB8AC3E}">
        <p14:creationId xmlns:p14="http://schemas.microsoft.com/office/powerpoint/2010/main" val="16025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2014\11 Marketing\Photos for Marketing\EWS-30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5" t="11812" r="25158" b="2432"/>
          <a:stretch/>
        </p:blipFill>
        <p:spPr bwMode="auto">
          <a:xfrm>
            <a:off x="3471009" y="-7663"/>
            <a:ext cx="4188644" cy="915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73016"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752" y="609422"/>
            <a:ext cx="1152128" cy="6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24" y="1302023"/>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The Ellen Wilkinson School</a:t>
            </a:r>
          </a:p>
          <a:p>
            <a:pPr algn="ctr"/>
            <a:r>
              <a:rPr lang="en-GB" sz="1200" dirty="0" smtClean="0">
                <a:solidFill>
                  <a:schemeClr val="bg1">
                    <a:lumMod val="85000"/>
                  </a:schemeClr>
                </a:solidFill>
                <a:latin typeface="Trajan Pro" pitchFamily="18" charset="0"/>
              </a:rPr>
              <a:t>For Girls </a:t>
            </a:r>
          </a:p>
        </p:txBody>
      </p:sp>
      <p:cxnSp>
        <p:nvCxnSpPr>
          <p:cNvPr id="7" name="Straight Connector 6"/>
          <p:cNvCxnSpPr/>
          <p:nvPr/>
        </p:nvCxnSpPr>
        <p:spPr>
          <a:xfrm>
            <a:off x="2276872" y="1590055"/>
            <a:ext cx="792088"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672" y="1590055"/>
            <a:ext cx="764347"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632" y="8316416"/>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A Specialist College for</a:t>
            </a:r>
          </a:p>
          <a:p>
            <a:pPr algn="ctr"/>
            <a:r>
              <a:rPr lang="en-GB" sz="1200" dirty="0" smtClean="0">
                <a:solidFill>
                  <a:schemeClr val="bg1">
                    <a:lumMod val="85000"/>
                  </a:schemeClr>
                </a:solidFill>
                <a:latin typeface="Trajan Pro" pitchFamily="18" charset="0"/>
              </a:rPr>
              <a:t>Science &amp; Mathematics</a:t>
            </a:r>
          </a:p>
        </p:txBody>
      </p:sp>
      <p:cxnSp>
        <p:nvCxnSpPr>
          <p:cNvPr id="13" name="Straight Connector 12"/>
          <p:cNvCxnSpPr/>
          <p:nvPr/>
        </p:nvCxnSpPr>
        <p:spPr>
          <a:xfrm>
            <a:off x="116632" y="4522058"/>
            <a:ext cx="3312368" cy="0"/>
          </a:xfrm>
          <a:prstGeom prst="line">
            <a:avLst/>
          </a:prstGeom>
          <a:ln w="12700" cap="rnd">
            <a:solidFill>
              <a:srgbClr val="92BAB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632" y="4594066"/>
            <a:ext cx="3384376" cy="553998"/>
          </a:xfrm>
          <a:prstGeom prst="rect">
            <a:avLst/>
          </a:prstGeom>
          <a:noFill/>
        </p:spPr>
        <p:txBody>
          <a:bodyPr wrap="square" rtlCol="0">
            <a:spAutoFit/>
          </a:bodyPr>
          <a:lstStyle/>
          <a:p>
            <a:r>
              <a:rPr lang="en-GB" dirty="0" smtClean="0">
                <a:solidFill>
                  <a:srgbClr val="92BAB3"/>
                </a:solidFill>
                <a:latin typeface="Trajan Pro" pitchFamily="18" charset="0"/>
              </a:rPr>
              <a:t>HR Administrator</a:t>
            </a:r>
          </a:p>
          <a:p>
            <a:r>
              <a:rPr lang="en-GB" sz="1200" dirty="0" smtClean="0">
                <a:solidFill>
                  <a:schemeClr val="bg1">
                    <a:lumMod val="85000"/>
                  </a:schemeClr>
                </a:solidFill>
                <a:latin typeface="Trajan Pro" pitchFamily="18" charset="0"/>
              </a:rPr>
              <a:t>RECRUITMENT INFORMATION</a:t>
            </a:r>
            <a:endParaRPr lang="en-GB" sz="1200" dirty="0">
              <a:solidFill>
                <a:schemeClr val="bg1">
                  <a:lumMod val="85000"/>
                </a:schemeClr>
              </a:solidFill>
              <a:latin typeface="Trajan Pro" pitchFamily="18" charset="0"/>
            </a:endParaRPr>
          </a:p>
        </p:txBody>
      </p:sp>
      <p:cxnSp>
        <p:nvCxnSpPr>
          <p:cNvPr id="17" name="Straight Connector 16"/>
          <p:cNvCxnSpPr/>
          <p:nvPr/>
        </p:nvCxnSpPr>
        <p:spPr>
          <a:xfrm>
            <a:off x="3573016" y="0"/>
            <a:ext cx="0" cy="9144000"/>
          </a:xfrm>
          <a:prstGeom prst="line">
            <a:avLst/>
          </a:prstGeom>
          <a:ln w="635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2014\11 Marketing\Photos for Marketing\EWS-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45" r="8977"/>
          <a:stretch/>
        </p:blipFill>
        <p:spPr bwMode="auto">
          <a:xfrm>
            <a:off x="-1" y="755576"/>
            <a:ext cx="6873617" cy="7704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755576"/>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616" y="8460432"/>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1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6A9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72716" y="8028384"/>
            <a:ext cx="5112568" cy="1015663"/>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a:t>
            </a:r>
          </a:p>
          <a:p>
            <a:pPr algn="ctr"/>
            <a:endParaRPr lang="en-GB" sz="1200" dirty="0">
              <a:solidFill>
                <a:schemeClr val="tx2">
                  <a:lumMod val="50000"/>
                </a:schemeClr>
              </a:solidFill>
              <a:latin typeface="Trajan Pro" pitchFamily="18" charset="0"/>
            </a:endParaRPr>
          </a:p>
          <a:p>
            <a:pPr algn="ctr"/>
            <a:r>
              <a:rPr lang="en-GB" sz="1200" dirty="0" smtClean="0">
                <a:solidFill>
                  <a:schemeClr val="tx2">
                    <a:lumMod val="50000"/>
                  </a:schemeClr>
                </a:solidFill>
                <a:latin typeface="Trajan Pro" pitchFamily="18" charset="0"/>
              </a:rPr>
              <a:t>Queens Drive, London </a:t>
            </a:r>
            <a:r>
              <a:rPr lang="en-GB" sz="1200" dirty="0">
                <a:solidFill>
                  <a:schemeClr val="tx2">
                    <a:lumMod val="50000"/>
                  </a:schemeClr>
                </a:solidFill>
                <a:latin typeface="Trajan Pro" pitchFamily="18" charset="0"/>
              </a:rPr>
              <a:t>W3 0HW</a:t>
            </a:r>
          </a:p>
          <a:p>
            <a:pPr algn="ctr"/>
            <a:r>
              <a:rPr lang="en-GB" sz="1200" dirty="0" smtClean="0">
                <a:solidFill>
                  <a:schemeClr val="tx2">
                    <a:lumMod val="50000"/>
                  </a:schemeClr>
                </a:solidFill>
                <a:latin typeface="Trajan Pro" pitchFamily="18" charset="0"/>
              </a:rPr>
              <a:t>0208 752 1525 | www.ellenwilkinson.ealing.sch.uk</a:t>
            </a:r>
          </a:p>
        </p:txBody>
      </p:sp>
    </p:spTree>
    <p:extLst>
      <p:ext uri="{BB962C8B-B14F-4D97-AF65-F5344CB8AC3E}">
        <p14:creationId xmlns:p14="http://schemas.microsoft.com/office/powerpoint/2010/main" val="405028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47" y="0"/>
            <a:ext cx="6864647" cy="36358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 y="3779912"/>
            <a:ext cx="6864647" cy="1584176"/>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24208"/>
          <a:stretch/>
        </p:blipFill>
        <p:spPr bwMode="auto">
          <a:xfrm>
            <a:off x="1" y="560742"/>
            <a:ext cx="6858000" cy="3219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278" y="77297"/>
            <a:ext cx="792087" cy="4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517232" y="1269510"/>
            <a:ext cx="0" cy="1718314"/>
          </a:xfrm>
          <a:prstGeom prst="line">
            <a:avLst/>
          </a:prstGeom>
          <a:ln w="12700">
            <a:solidFill>
              <a:srgbClr val="C5800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9240" y="1233498"/>
            <a:ext cx="1224136" cy="1754326"/>
          </a:xfrm>
          <a:prstGeom prst="rect">
            <a:avLst/>
          </a:prstGeom>
          <a:noFill/>
        </p:spPr>
        <p:txBody>
          <a:bodyPr wrap="square" rtlCol="0">
            <a:spAutoFit/>
          </a:bodyPr>
          <a:lstStyle/>
          <a:p>
            <a:pPr algn="r"/>
            <a:r>
              <a:rPr lang="en-GB" sz="1200" dirty="0" smtClean="0">
                <a:solidFill>
                  <a:srgbClr val="FCB330"/>
                </a:solidFill>
                <a:latin typeface="Trajan Pro" pitchFamily="18" charset="0"/>
              </a:rPr>
              <a:t>Inspiring</a:t>
            </a:r>
          </a:p>
          <a:p>
            <a:pPr algn="r"/>
            <a:endParaRPr lang="en-GB" sz="1200" dirty="0" smtClean="0">
              <a:solidFill>
                <a:schemeClr val="bg1">
                  <a:lumMod val="95000"/>
                </a:schemeClr>
              </a:solidFill>
              <a:latin typeface="Trajan Pro" pitchFamily="18" charset="0"/>
            </a:endParaRPr>
          </a:p>
          <a:p>
            <a:pPr algn="r"/>
            <a:r>
              <a:rPr lang="en-GB" sz="1200" dirty="0" smtClean="0">
                <a:solidFill>
                  <a:schemeClr val="accent1">
                    <a:lumMod val="20000"/>
                    <a:lumOff val="80000"/>
                  </a:schemeClr>
                </a:solidFill>
                <a:latin typeface="Trajan Pro" pitchFamily="18" charset="0"/>
              </a:rPr>
              <a:t>Passionate</a:t>
            </a:r>
          </a:p>
          <a:p>
            <a:pPr algn="r"/>
            <a:endParaRPr lang="en-GB" sz="1200" dirty="0">
              <a:solidFill>
                <a:srgbClr val="C58003"/>
              </a:solidFill>
              <a:latin typeface="Trajan Pro" pitchFamily="18" charset="0"/>
            </a:endParaRPr>
          </a:p>
          <a:p>
            <a:pPr algn="r"/>
            <a:r>
              <a:rPr lang="en-GB" sz="1200" dirty="0" smtClean="0">
                <a:solidFill>
                  <a:srgbClr val="FCB330"/>
                </a:solidFill>
                <a:latin typeface="Trajan Pro" pitchFamily="18" charset="0"/>
              </a:rPr>
              <a:t>Nurturing</a:t>
            </a:r>
          </a:p>
          <a:p>
            <a:pPr algn="r"/>
            <a:endParaRPr lang="en-GB" sz="1200" dirty="0" smtClean="0">
              <a:solidFill>
                <a:schemeClr val="bg1">
                  <a:lumMod val="95000"/>
                </a:schemeClr>
              </a:solidFill>
              <a:latin typeface="Trajan Pro" pitchFamily="18" charset="0"/>
            </a:endParaRPr>
          </a:p>
          <a:p>
            <a:pPr algn="r"/>
            <a:r>
              <a:rPr lang="en-GB" sz="1200" dirty="0">
                <a:solidFill>
                  <a:schemeClr val="accent1">
                    <a:lumMod val="20000"/>
                    <a:lumOff val="80000"/>
                  </a:schemeClr>
                </a:solidFill>
                <a:latin typeface="Trajan Pro" pitchFamily="18" charset="0"/>
              </a:rPr>
              <a:t>Successful</a:t>
            </a:r>
          </a:p>
          <a:p>
            <a:pPr algn="r"/>
            <a:endParaRPr lang="en-GB" sz="1200" dirty="0">
              <a:solidFill>
                <a:schemeClr val="bg1">
                  <a:lumMod val="95000"/>
                </a:schemeClr>
              </a:solidFill>
              <a:latin typeface="Trajan Pro" pitchFamily="18" charset="0"/>
            </a:endParaRPr>
          </a:p>
          <a:p>
            <a:pPr algn="r"/>
            <a:r>
              <a:rPr lang="en-GB" sz="1200" dirty="0" smtClean="0">
                <a:solidFill>
                  <a:srgbClr val="FCB330"/>
                </a:solidFill>
                <a:latin typeface="Trajan Pro" pitchFamily="18" charset="0"/>
              </a:rPr>
              <a:t>Creative</a:t>
            </a:r>
          </a:p>
        </p:txBody>
      </p:sp>
      <p:sp>
        <p:nvSpPr>
          <p:cNvPr id="23" name="Rectangle 22"/>
          <p:cNvSpPr/>
          <p:nvPr/>
        </p:nvSpPr>
        <p:spPr>
          <a:xfrm>
            <a:off x="-1" y="539552"/>
            <a:ext cx="6858000" cy="510304"/>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47" y="3318247"/>
            <a:ext cx="6864647" cy="461665"/>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1271" y="3779912"/>
            <a:ext cx="6813375" cy="5278368"/>
          </a:xfrm>
          <a:prstGeom prst="rect">
            <a:avLst/>
          </a:prstGeom>
          <a:noFill/>
        </p:spPr>
        <p:txBody>
          <a:bodyPr wrap="square" rtlCol="0">
            <a:spAutoFit/>
          </a:bodyPr>
          <a:lstStyle/>
          <a:p>
            <a:pPr algn="ctr"/>
            <a:r>
              <a:rPr lang="en-GB" sz="1200" dirty="0">
                <a:solidFill>
                  <a:schemeClr val="tx2">
                    <a:lumMod val="50000"/>
                  </a:schemeClr>
                </a:solidFill>
                <a:latin typeface="+mj-lt"/>
              </a:rPr>
              <a:t>The Ellen Wilkinson School for Girls is a high achieving, creative and vibrant </a:t>
            </a:r>
            <a:r>
              <a:rPr lang="en-GB" sz="1200" dirty="0" smtClean="0">
                <a:solidFill>
                  <a:schemeClr val="tx2">
                    <a:lumMod val="50000"/>
                  </a:schemeClr>
                </a:solidFill>
                <a:latin typeface="+mj-lt"/>
              </a:rPr>
              <a:t> school superbly located in the heart of Ealing, where </a:t>
            </a:r>
            <a:r>
              <a:rPr lang="en-GB" sz="1200" dirty="0">
                <a:solidFill>
                  <a:schemeClr val="tx2">
                    <a:lumMod val="50000"/>
                  </a:schemeClr>
                </a:solidFill>
                <a:latin typeface="+mj-lt"/>
              </a:rPr>
              <a:t>girls receive the encouragement and support to become successful, determined and confident young women. </a:t>
            </a:r>
            <a:r>
              <a:rPr lang="en-GB" sz="1200" dirty="0" smtClean="0">
                <a:solidFill>
                  <a:schemeClr val="tx2">
                    <a:lumMod val="50000"/>
                  </a:schemeClr>
                </a:solidFill>
                <a:latin typeface="+mj-lt"/>
              </a:rPr>
              <a:t> </a:t>
            </a:r>
          </a:p>
          <a:p>
            <a:pPr algn="ctr"/>
            <a:endParaRPr lang="en-GB" sz="1200" dirty="0">
              <a:solidFill>
                <a:schemeClr val="tx2">
                  <a:lumMod val="50000"/>
                </a:schemeClr>
              </a:solidFill>
              <a:latin typeface="+mj-lt"/>
            </a:endParaRPr>
          </a:p>
          <a:p>
            <a:pPr algn="ctr"/>
            <a:r>
              <a:rPr lang="en-GB" sz="1200" dirty="0" smtClean="0">
                <a:solidFill>
                  <a:schemeClr val="tx2">
                    <a:lumMod val="50000"/>
                  </a:schemeClr>
                </a:solidFill>
                <a:latin typeface="+mj-lt"/>
              </a:rPr>
              <a:t>This year, the school achieved outstanding GCSE results by a way of: </a:t>
            </a:r>
          </a:p>
          <a:p>
            <a:pPr algn="ctr"/>
            <a:r>
              <a:rPr lang="en-GB" sz="1200" dirty="0" smtClean="0">
                <a:solidFill>
                  <a:schemeClr val="tx2">
                    <a:lumMod val="50000"/>
                  </a:schemeClr>
                </a:solidFill>
                <a:latin typeface="+mj-lt"/>
              </a:rPr>
              <a:t>• A Progress 8 Score of + 0.86</a:t>
            </a:r>
          </a:p>
          <a:p>
            <a:pPr algn="ctr"/>
            <a:r>
              <a:rPr lang="en-GB" sz="1200" dirty="0" smtClean="0">
                <a:solidFill>
                  <a:schemeClr val="tx2">
                    <a:lumMod val="50000"/>
                  </a:schemeClr>
                </a:solidFill>
                <a:latin typeface="+mj-lt"/>
              </a:rPr>
              <a:t>• An Attainment 8 of B-</a:t>
            </a:r>
          </a:p>
          <a:p>
            <a:pPr algn="ctr"/>
            <a:r>
              <a:rPr lang="en-GB" sz="1200" dirty="0" smtClean="0">
                <a:solidFill>
                  <a:schemeClr val="tx2">
                    <a:lumMod val="50000"/>
                  </a:schemeClr>
                </a:solidFill>
                <a:latin typeface="+mj-lt"/>
              </a:rPr>
              <a:t>• Value Added Score within the Top 7% in the country (Top 100 non-selective schools nationally)</a:t>
            </a:r>
          </a:p>
          <a:p>
            <a:pPr algn="ctr"/>
            <a:endParaRPr lang="en-GB" sz="1000" b="1" dirty="0" smtClean="0">
              <a:solidFill>
                <a:schemeClr val="tx1">
                  <a:lumMod val="95000"/>
                  <a:lumOff val="5000"/>
                </a:schemeClr>
              </a:solidFill>
              <a:latin typeface="Trajan Pro" pitchFamily="18" charset="0"/>
            </a:endParaRPr>
          </a:p>
          <a:p>
            <a:pPr algn="ctr"/>
            <a:r>
              <a:rPr lang="en-GB" sz="2000" b="1" dirty="0" smtClean="0">
                <a:solidFill>
                  <a:schemeClr val="tx1">
                    <a:lumMod val="95000"/>
                    <a:lumOff val="5000"/>
                  </a:schemeClr>
                </a:solidFill>
                <a:latin typeface="Trajan Pro" pitchFamily="18" charset="0"/>
              </a:rPr>
              <a:t>HR Administrator </a:t>
            </a:r>
          </a:p>
          <a:p>
            <a:pPr algn="ctr"/>
            <a:r>
              <a:rPr lang="en-GB" sz="1200" b="1" dirty="0" smtClean="0">
                <a:solidFill>
                  <a:schemeClr val="tx1">
                    <a:lumMod val="95000"/>
                    <a:lumOff val="5000"/>
                  </a:schemeClr>
                </a:solidFill>
              </a:rPr>
              <a:t>37.5 </a:t>
            </a:r>
            <a:r>
              <a:rPr lang="en-GB" sz="1200" b="1" dirty="0">
                <a:solidFill>
                  <a:schemeClr val="tx1">
                    <a:lumMod val="95000"/>
                    <a:lumOff val="5000"/>
                  </a:schemeClr>
                </a:solidFill>
              </a:rPr>
              <a:t>hours per week </a:t>
            </a:r>
            <a:r>
              <a:rPr lang="en-GB" sz="1200" b="1" dirty="0" smtClean="0">
                <a:solidFill>
                  <a:schemeClr val="tx1">
                    <a:lumMod val="95000"/>
                    <a:lumOff val="5000"/>
                  </a:schemeClr>
                </a:solidFill>
              </a:rPr>
              <a:t>, </a:t>
            </a:r>
            <a:r>
              <a:rPr lang="en-GB" sz="1200" b="1" dirty="0">
                <a:solidFill>
                  <a:schemeClr val="tx1">
                    <a:lumMod val="95000"/>
                    <a:lumOff val="5000"/>
                  </a:schemeClr>
                </a:solidFill>
              </a:rPr>
              <a:t>Term time only (39 weeks per year)</a:t>
            </a:r>
          </a:p>
          <a:p>
            <a:pPr algn="ctr"/>
            <a:r>
              <a:rPr lang="en-GB" sz="1200" b="1" dirty="0" smtClean="0">
                <a:solidFill>
                  <a:schemeClr val="tx1">
                    <a:lumMod val="95000"/>
                    <a:lumOff val="5000"/>
                  </a:schemeClr>
                </a:solidFill>
              </a:rPr>
              <a:t>Salary</a:t>
            </a:r>
            <a:r>
              <a:rPr lang="en-GB" sz="1200" b="1" dirty="0">
                <a:solidFill>
                  <a:schemeClr val="tx1">
                    <a:lumMod val="95000"/>
                    <a:lumOff val="5000"/>
                  </a:schemeClr>
                </a:solidFill>
              </a:rPr>
              <a:t>: NJC </a:t>
            </a:r>
            <a:r>
              <a:rPr lang="en-GB" sz="1200" b="1" dirty="0" smtClean="0">
                <a:solidFill>
                  <a:schemeClr val="tx1">
                    <a:lumMod val="95000"/>
                    <a:lumOff val="5000"/>
                  </a:schemeClr>
                </a:solidFill>
              </a:rPr>
              <a:t>Scale 5, Point 22  approximately £21,000  pro </a:t>
            </a:r>
            <a:r>
              <a:rPr lang="en-GB" sz="1200" b="1" dirty="0">
                <a:solidFill>
                  <a:schemeClr val="tx1">
                    <a:lumMod val="95000"/>
                    <a:lumOff val="5000"/>
                  </a:schemeClr>
                </a:solidFill>
              </a:rPr>
              <a:t>rata </a:t>
            </a:r>
            <a:r>
              <a:rPr lang="en-GB" sz="1200" b="1" dirty="0" smtClean="0">
                <a:solidFill>
                  <a:schemeClr val="tx1">
                    <a:lumMod val="95000"/>
                    <a:lumOff val="5000"/>
                  </a:schemeClr>
                </a:solidFill>
              </a:rPr>
              <a:t>(inclusive of allowances)</a:t>
            </a:r>
            <a:endParaRPr lang="en-GB" sz="1200" b="1" dirty="0">
              <a:solidFill>
                <a:schemeClr val="tx1">
                  <a:lumMod val="95000"/>
                  <a:lumOff val="5000"/>
                </a:schemeClr>
              </a:solidFill>
            </a:endParaRPr>
          </a:p>
          <a:p>
            <a:pPr algn="ctr"/>
            <a:r>
              <a:rPr lang="en-GB" sz="1200" b="1" dirty="0">
                <a:solidFill>
                  <a:schemeClr val="tx1">
                    <a:lumMod val="95000"/>
                    <a:lumOff val="5000"/>
                  </a:schemeClr>
                </a:solidFill>
              </a:rPr>
              <a:t>This post has a probationary period of six </a:t>
            </a:r>
            <a:r>
              <a:rPr lang="en-GB" sz="1200" b="1" dirty="0" smtClean="0">
                <a:solidFill>
                  <a:schemeClr val="tx1">
                    <a:lumMod val="95000"/>
                    <a:lumOff val="5000"/>
                  </a:schemeClr>
                </a:solidFill>
              </a:rPr>
              <a:t>months</a:t>
            </a:r>
          </a:p>
          <a:p>
            <a:pPr algn="ctr"/>
            <a:endParaRPr lang="en-GB" sz="1200" b="1" dirty="0">
              <a:solidFill>
                <a:schemeClr val="tx1">
                  <a:lumMod val="95000"/>
                  <a:lumOff val="5000"/>
                </a:schemeClr>
              </a:solidFill>
            </a:endParaRPr>
          </a:p>
          <a:p>
            <a:r>
              <a:rPr lang="en-GB" sz="1100" dirty="0" smtClean="0"/>
              <a:t>This is a key role in supporting the day-to-day running of the school and the successful applicant must be IT Literate and competent in using a variety of software packages. Duties include:</a:t>
            </a:r>
          </a:p>
          <a:p>
            <a:endParaRPr lang="en-GB" sz="1100" dirty="0" smtClean="0"/>
          </a:p>
          <a:p>
            <a:pPr algn="ctr"/>
            <a:r>
              <a:rPr lang="en-GB" sz="1100" dirty="0"/>
              <a:t>Providing a comprehensive administrative support to day to day operations of Human Resource support service to all existing and prospective employees of the school. </a:t>
            </a:r>
          </a:p>
          <a:p>
            <a:pPr algn="ctr"/>
            <a:r>
              <a:rPr lang="en-GB" sz="1100" dirty="0"/>
              <a:t>	</a:t>
            </a:r>
          </a:p>
          <a:p>
            <a:r>
              <a:rPr lang="en-GB" sz="1100" dirty="0"/>
              <a:t>You must be a pleasant and willing individual with the ability to remain calm and cheerful under pressure.</a:t>
            </a:r>
          </a:p>
          <a:p>
            <a:pPr algn="ctr"/>
            <a:endParaRPr lang="en-GB" sz="1100" b="1" dirty="0" smtClean="0"/>
          </a:p>
          <a:p>
            <a:pPr algn="ctr"/>
            <a:r>
              <a:rPr lang="en-GB" sz="1100" b="1" dirty="0" smtClean="0"/>
              <a:t>Closing </a:t>
            </a:r>
            <a:r>
              <a:rPr lang="en-GB" sz="1100" b="1" dirty="0"/>
              <a:t>Date </a:t>
            </a:r>
            <a:r>
              <a:rPr lang="en-GB" sz="1100" b="1" dirty="0" smtClean="0"/>
              <a:t>for the post is Friday 5</a:t>
            </a:r>
            <a:r>
              <a:rPr lang="en-GB" sz="1100" b="1" baseline="30000" dirty="0" smtClean="0"/>
              <a:t>th</a:t>
            </a:r>
            <a:r>
              <a:rPr lang="en-GB" sz="1100" b="1" dirty="0" smtClean="0"/>
              <a:t> January 2018 at noon</a:t>
            </a:r>
          </a:p>
          <a:p>
            <a:pPr algn="ctr"/>
            <a:r>
              <a:rPr lang="en-GB" sz="1100" dirty="0" smtClean="0"/>
              <a:t>Recruitment Pack and Application Forms can be obtained from www.ellenwilkinson.ealing.sch.uk/vacancies or by contacting +44 (0)208 752 1525</a:t>
            </a:r>
          </a:p>
          <a:p>
            <a:pPr algn="ctr"/>
            <a:endParaRPr lang="en-GB" sz="1200" dirty="0" smtClean="0"/>
          </a:p>
          <a:p>
            <a:pPr algn="ctr"/>
            <a:r>
              <a:rPr lang="en-US" sz="1000" b="1" dirty="0"/>
              <a:t>Our school is committed to safeguarding and promoting the welfare of children and young people and requires all staff to</a:t>
            </a:r>
            <a:br>
              <a:rPr lang="en-US" sz="1000" b="1" dirty="0"/>
            </a:br>
            <a:r>
              <a:rPr lang="en-US" sz="1000" b="1" dirty="0"/>
              <a:t>share this commitment This post is subject to an Enhanced Disclosure Application to the Disclosure and Barring Service.</a:t>
            </a:r>
            <a:endParaRPr lang="en-GB" sz="1000" dirty="0"/>
          </a:p>
          <a:p>
            <a:pPr algn="ctr"/>
            <a:endParaRPr lang="en-GB" sz="1000" dirty="0" smtClean="0"/>
          </a:p>
        </p:txBody>
      </p:sp>
      <p:sp>
        <p:nvSpPr>
          <p:cNvPr id="12" name="TextBox 11"/>
          <p:cNvSpPr txBox="1"/>
          <p:nvPr/>
        </p:nvSpPr>
        <p:spPr>
          <a:xfrm>
            <a:off x="1844824" y="611560"/>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 </a:t>
            </a:r>
          </a:p>
        </p:txBody>
      </p:sp>
      <p:cxnSp>
        <p:nvCxnSpPr>
          <p:cNvPr id="14" name="Straight Connector 13"/>
          <p:cNvCxnSpPr/>
          <p:nvPr/>
        </p:nvCxnSpPr>
        <p:spPr>
          <a:xfrm>
            <a:off x="2312877" y="877352"/>
            <a:ext cx="72008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077" y="877352"/>
            <a:ext cx="648072"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7484" y="3326822"/>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A Specialist College for</a:t>
            </a:r>
          </a:p>
          <a:p>
            <a:pPr algn="ctr"/>
            <a:r>
              <a:rPr lang="en-GB" sz="1200" dirty="0" smtClean="0">
                <a:solidFill>
                  <a:schemeClr val="bg1">
                    <a:lumMod val="95000"/>
                  </a:schemeClr>
                </a:solidFill>
                <a:latin typeface="Trajan Pro" pitchFamily="18" charset="0"/>
              </a:rPr>
              <a:t>Science and Mathematics</a:t>
            </a:r>
          </a:p>
        </p:txBody>
      </p:sp>
    </p:spTree>
    <p:extLst>
      <p:ext uri="{BB962C8B-B14F-4D97-AF65-F5344CB8AC3E}">
        <p14:creationId xmlns:p14="http://schemas.microsoft.com/office/powerpoint/2010/main" val="228537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DANSO\AppData\Local\Microsoft\Windows\Temporary Internet Files\Content.IE5\3JN1BDY5\EWS-30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8" t="-153" r="44180" b="153"/>
          <a:stretch/>
        </p:blipFill>
        <p:spPr bwMode="auto">
          <a:xfrm>
            <a:off x="0" y="-1399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1820"/>
          <a:stretch/>
        </p:blipFill>
        <p:spPr bwMode="auto">
          <a:xfrm>
            <a:off x="1" y="0"/>
            <a:ext cx="6858000" cy="420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69330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Background</a:t>
            </a:r>
            <a:endParaRPr lang="en-GB" sz="2000" dirty="0">
              <a:solidFill>
                <a:schemeClr val="bg1">
                  <a:lumMod val="85000"/>
                </a:schemeClr>
              </a:solidFill>
              <a:latin typeface="Trajan Pro" pitchFamily="18" charset="0"/>
            </a:endParaRPr>
          </a:p>
        </p:txBody>
      </p:sp>
      <p:sp>
        <p:nvSpPr>
          <p:cNvPr id="4" name="TextBox 3"/>
          <p:cNvSpPr txBox="1"/>
          <p:nvPr/>
        </p:nvSpPr>
        <p:spPr>
          <a:xfrm>
            <a:off x="260647" y="4530764"/>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5" name="TextBox 4"/>
          <p:cNvSpPr txBox="1"/>
          <p:nvPr/>
        </p:nvSpPr>
        <p:spPr>
          <a:xfrm>
            <a:off x="1011028" y="4458756"/>
            <a:ext cx="2345964" cy="861774"/>
          </a:xfrm>
          <a:prstGeom prst="rect">
            <a:avLst/>
          </a:prstGeom>
          <a:noFill/>
        </p:spPr>
        <p:txBody>
          <a:bodyPr wrap="square" rtlCol="0">
            <a:spAutoFit/>
          </a:bodyPr>
          <a:lstStyle/>
          <a:p>
            <a:pPr algn="just"/>
            <a:r>
              <a:rPr lang="en-GB" sz="1000" dirty="0" smtClean="0">
                <a:latin typeface="Calibri" panose="020F0502020204030204" pitchFamily="34" charset="0"/>
              </a:rPr>
              <a:t>he </a:t>
            </a:r>
            <a:r>
              <a:rPr lang="en-GB" sz="1000" dirty="0">
                <a:latin typeface="Calibri" panose="020F0502020204030204" pitchFamily="34" charset="0"/>
              </a:rPr>
              <a:t>Ellen Wilkinson School for Girls aims to represent excellence, independence and empowerment in the education of women.  The school is fortunate to employ over 200 staff, educate </a:t>
            </a:r>
            <a:r>
              <a:rPr lang="en-GB" sz="1000" dirty="0" smtClean="0">
                <a:latin typeface="Calibri" panose="020F0502020204030204" pitchFamily="34" charset="0"/>
              </a:rPr>
              <a:t>over</a:t>
            </a:r>
            <a:endParaRPr lang="en-GB" sz="1000" dirty="0">
              <a:latin typeface="Calibri" panose="020F0502020204030204" pitchFamily="34" charset="0"/>
            </a:endParaRPr>
          </a:p>
        </p:txBody>
      </p:sp>
      <p:sp>
        <p:nvSpPr>
          <p:cNvPr id="6" name="TextBox 5"/>
          <p:cNvSpPr txBox="1"/>
          <p:nvPr/>
        </p:nvSpPr>
        <p:spPr>
          <a:xfrm>
            <a:off x="188640" y="5250844"/>
            <a:ext cx="3168352" cy="3631763"/>
          </a:xfrm>
          <a:prstGeom prst="rect">
            <a:avLst/>
          </a:prstGeom>
          <a:noFill/>
        </p:spPr>
        <p:txBody>
          <a:bodyPr wrap="square" rtlCol="0">
            <a:spAutoFit/>
          </a:bodyPr>
          <a:lstStyle/>
          <a:p>
            <a:pPr algn="just"/>
            <a:r>
              <a:rPr lang="en-GB" sz="1000" dirty="0">
                <a:latin typeface="Calibri" panose="020F0502020204030204" pitchFamily="34" charset="0"/>
              </a:rPr>
              <a:t>1,400 girls, and boast a 5,000m</a:t>
            </a:r>
            <a:r>
              <a:rPr lang="en-GB" sz="1000" baseline="30000" dirty="0">
                <a:latin typeface="Calibri" panose="020F0502020204030204" pitchFamily="34" charset="0"/>
              </a:rPr>
              <a:t>2</a:t>
            </a:r>
            <a:r>
              <a:rPr lang="en-GB" sz="1000" dirty="0">
                <a:latin typeface="Calibri" panose="020F0502020204030204" pitchFamily="34" charset="0"/>
              </a:rPr>
              <a:t> site</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a:latin typeface="Calibri" panose="020F0502020204030204" pitchFamily="34" charset="0"/>
              </a:rPr>
              <a:t>We are proud to provide a curriculum that </a:t>
            </a:r>
            <a:r>
              <a:rPr lang="en-GB" sz="1000" dirty="0" smtClean="0">
                <a:latin typeface="Calibri" panose="020F0502020204030204" pitchFamily="34" charset="0"/>
              </a:rPr>
              <a:t>is not </a:t>
            </a:r>
            <a:r>
              <a:rPr lang="en-GB" sz="1000" dirty="0">
                <a:latin typeface="Calibri" panose="020F0502020204030204" pitchFamily="34" charset="0"/>
              </a:rPr>
              <a:t>only challenging and engaging to </a:t>
            </a:r>
            <a:r>
              <a:rPr lang="en-GB" sz="1000" dirty="0" smtClean="0">
                <a:latin typeface="Calibri" panose="020F0502020204030204" pitchFamily="34" charset="0"/>
              </a:rPr>
              <a:t>our students, </a:t>
            </a:r>
            <a:r>
              <a:rPr lang="en-GB" sz="1000" dirty="0">
                <a:latin typeface="Calibri" panose="020F0502020204030204" pitchFamily="34" charset="0"/>
              </a:rPr>
              <a:t>but also creates the best </a:t>
            </a:r>
            <a:r>
              <a:rPr lang="en-GB" sz="1000" dirty="0" smtClean="0">
                <a:latin typeface="Calibri" panose="020F0502020204030204" pitchFamily="34" charset="0"/>
              </a:rPr>
              <a:t>opportunity for </a:t>
            </a:r>
            <a:r>
              <a:rPr lang="en-GB" sz="1000" dirty="0">
                <a:latin typeface="Calibri" panose="020F0502020204030204" pitchFamily="34" charset="0"/>
              </a:rPr>
              <a:t>every </a:t>
            </a:r>
            <a:r>
              <a:rPr lang="en-GB" sz="1000" dirty="0" smtClean="0">
                <a:latin typeface="Calibri" panose="020F0502020204030204" pitchFamily="34" charset="0"/>
              </a:rPr>
              <a:t>woman in the school to </a:t>
            </a:r>
            <a:r>
              <a:rPr lang="en-GB" sz="1000" dirty="0">
                <a:latin typeface="Calibri" panose="020F0502020204030204" pitchFamily="34" charset="0"/>
              </a:rPr>
              <a:t>become </a:t>
            </a:r>
            <a:r>
              <a:rPr lang="en-GB" sz="1000" dirty="0" smtClean="0">
                <a:latin typeface="Calibri" panose="020F0502020204030204" pitchFamily="34" charset="0"/>
              </a:rPr>
              <a:t>independent and </a:t>
            </a:r>
            <a:r>
              <a:rPr lang="en-GB" sz="1000" dirty="0">
                <a:latin typeface="Calibri" panose="020F0502020204030204" pitchFamily="34" charset="0"/>
              </a:rPr>
              <a:t>confident to face the challenges of a complex and challenging world.</a:t>
            </a:r>
          </a:p>
          <a:p>
            <a:pPr algn="just"/>
            <a:endParaRPr lang="en-GB" sz="1000" dirty="0">
              <a:latin typeface="Calibri" panose="020F0502020204030204" pitchFamily="34" charset="0"/>
            </a:endParaRPr>
          </a:p>
          <a:p>
            <a:pPr algn="just"/>
            <a:r>
              <a:rPr lang="en-GB" sz="1000" dirty="0">
                <a:latin typeface="Calibri" panose="020F0502020204030204" pitchFamily="34" charset="0"/>
              </a:rPr>
              <a:t>Our curriculum is developed with the interest of every</a:t>
            </a:r>
          </a:p>
          <a:p>
            <a:pPr algn="just"/>
            <a:r>
              <a:rPr lang="en-GB" sz="1000" dirty="0">
                <a:latin typeface="Calibri" panose="020F0502020204030204" pitchFamily="34" charset="0"/>
              </a:rPr>
              <a:t>student at it’s core, with the primary purpose of ensuring they leave with the life skills to reach their potential and lead fulfilling lives. The rich curriculum we offer allows our students to thrive equally in academic and creative disciplines. </a:t>
            </a:r>
            <a:r>
              <a:rPr lang="en-GB" sz="1000" dirty="0" smtClean="0">
                <a:latin typeface="Calibri" panose="020F0502020204030204" pitchFamily="34" charset="0"/>
              </a:rPr>
              <a:t>This is complimented </a:t>
            </a:r>
            <a:r>
              <a:rPr lang="en-GB" sz="1000" dirty="0">
                <a:latin typeface="Calibri" panose="020F0502020204030204" pitchFamily="34" charset="0"/>
              </a:rPr>
              <a:t>with an extensive range of extra curricular activities which are designed to enhance the </a:t>
            </a:r>
            <a:r>
              <a:rPr lang="en-GB" sz="1000" dirty="0" smtClean="0">
                <a:latin typeface="Calibri" panose="020F0502020204030204" pitchFamily="34" charset="0"/>
              </a:rPr>
              <a:t>students’ </a:t>
            </a:r>
            <a:r>
              <a:rPr lang="en-GB" sz="1000" dirty="0">
                <a:latin typeface="Calibri" panose="020F0502020204030204" pitchFamily="34" charset="0"/>
              </a:rPr>
              <a:t>experience at every level.</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We are united with our stakeholders by a strong sense of community and service, for the purpose of ensuring that all of our students make exceptional progress in their own unique ways.  We are consistently amongst </a:t>
            </a:r>
            <a:r>
              <a:rPr lang="en-GB" sz="1000" dirty="0">
                <a:latin typeface="Calibri" panose="020F0502020204030204" pitchFamily="34" charset="0"/>
              </a:rPr>
              <a:t>the top </a:t>
            </a:r>
            <a:r>
              <a:rPr lang="en-GB" sz="1000" dirty="0" smtClean="0">
                <a:latin typeface="Calibri" panose="020F0502020204030204" pitchFamily="34" charset="0"/>
              </a:rPr>
              <a:t>schools for </a:t>
            </a:r>
            <a:r>
              <a:rPr lang="en-GB" sz="1000" dirty="0">
                <a:latin typeface="Calibri" panose="020F0502020204030204" pitchFamily="34" charset="0"/>
              </a:rPr>
              <a:t>value </a:t>
            </a:r>
            <a:r>
              <a:rPr lang="en-GB" sz="1000" dirty="0" smtClean="0">
                <a:latin typeface="Calibri" panose="020F0502020204030204" pitchFamily="34" charset="0"/>
              </a:rPr>
              <a:t> added; that </a:t>
            </a:r>
            <a:r>
              <a:rPr lang="en-GB" sz="1000" dirty="0">
                <a:latin typeface="Calibri" panose="020F0502020204030204" pitchFamily="34" charset="0"/>
              </a:rPr>
              <a:t>is to say our students</a:t>
            </a:r>
          </a:p>
          <a:p>
            <a:pPr algn="just"/>
            <a:r>
              <a:rPr lang="en-GB" sz="1000" dirty="0">
                <a:latin typeface="Calibri" panose="020F0502020204030204" pitchFamily="34" charset="0"/>
              </a:rPr>
              <a:t>demonstrate amongst the highest rates </a:t>
            </a:r>
            <a:r>
              <a:rPr lang="en-GB" sz="1000" dirty="0" smtClean="0">
                <a:latin typeface="Calibri" panose="020F0502020204030204" pitchFamily="34" charset="0"/>
              </a:rPr>
              <a:t>of growth and</a:t>
            </a:r>
            <a:endParaRPr lang="en-GB" sz="1000" dirty="0">
              <a:latin typeface="Calibri" panose="020F0502020204030204" pitchFamily="34" charset="0"/>
            </a:endParaRPr>
          </a:p>
        </p:txBody>
      </p:sp>
      <p:sp>
        <p:nvSpPr>
          <p:cNvPr id="7" name="TextBox 6"/>
          <p:cNvSpPr txBox="1"/>
          <p:nvPr/>
        </p:nvSpPr>
        <p:spPr>
          <a:xfrm>
            <a:off x="3645024" y="4458756"/>
            <a:ext cx="3024336" cy="2246769"/>
          </a:xfrm>
          <a:prstGeom prst="rect">
            <a:avLst/>
          </a:prstGeom>
          <a:noFill/>
        </p:spPr>
        <p:txBody>
          <a:bodyPr wrap="square" rtlCol="0">
            <a:spAutoFit/>
          </a:bodyPr>
          <a:lstStyle/>
          <a:p>
            <a:pPr algn="just"/>
            <a:r>
              <a:rPr lang="en-GB" sz="1000" dirty="0">
                <a:latin typeface="Calibri" panose="020F0502020204030204" pitchFamily="34" charset="0"/>
              </a:rPr>
              <a:t>development between the moment they arrive at the school and the time they leave.  Of course, our very top students perform exceptionally well and advance on to top universities across the </a:t>
            </a:r>
            <a:r>
              <a:rPr lang="en-GB" sz="1000" dirty="0" smtClean="0">
                <a:latin typeface="Calibri" panose="020F0502020204030204" pitchFamily="34" charset="0"/>
              </a:rPr>
              <a:t>country.</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The Ellen Wilkinson girl, by </a:t>
            </a:r>
            <a:r>
              <a:rPr lang="en-GB" sz="1000" dirty="0">
                <a:latin typeface="Calibri" panose="020F0502020204030204" pitchFamily="34" charset="0"/>
              </a:rPr>
              <a:t>the end of her time at the school, </a:t>
            </a:r>
            <a:r>
              <a:rPr lang="en-GB" sz="1000" dirty="0" smtClean="0">
                <a:latin typeface="Calibri" panose="020F0502020204030204" pitchFamily="34" charset="0"/>
              </a:rPr>
              <a:t>will have achieved outstanding personal success and have developed a genuine love of learning.  She will continue her pursuit of education and excellence and will, above all else, leave confident and prepared to play a vital role in society – It is this anchor which underpins all of the work we do individually and collectively as a staff. </a:t>
            </a:r>
            <a:endParaRPr lang="en-GB" sz="1000" dirty="0">
              <a:latin typeface="Calibri" panose="020F0502020204030204" pitchFamily="34" charset="0"/>
            </a:endParaRPr>
          </a:p>
          <a:p>
            <a:pPr algn="just"/>
            <a:endParaRPr lang="en-GB" sz="1000" dirty="0">
              <a:latin typeface="Calibri" panose="020F0502020204030204" pitchFamily="34" charset="0"/>
            </a:endParaRPr>
          </a:p>
        </p:txBody>
      </p:sp>
      <p:pic>
        <p:nvPicPr>
          <p:cNvPr id="1028" name="Picture 4" descr="http://www.northlanarkshire.gov.uk/media/image/8/d/investors-in-people-3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300" y="6804248"/>
            <a:ext cx="721687" cy="721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isconnect.co.uk/wp-content/uploads/2014/10/SSAT-National-Conference-2014.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218" y="7078426"/>
            <a:ext cx="1007629" cy="276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chfestsetpoint.org.uk/uploads/media/CREST%20logo%20RGB%20recommended.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6188" y="6804248"/>
            <a:ext cx="777736" cy="6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ps"/>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08" y="8000183"/>
            <a:ext cx="905272" cy="25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6786" y="8235955"/>
            <a:ext cx="1030194" cy="215444"/>
          </a:xfrm>
          <a:prstGeom prst="rect">
            <a:avLst/>
          </a:prstGeom>
          <a:noFill/>
        </p:spPr>
        <p:txBody>
          <a:bodyPr wrap="square" rtlCol="0">
            <a:spAutoFit/>
          </a:bodyPr>
          <a:lstStyle/>
          <a:p>
            <a:pPr algn="r"/>
            <a:r>
              <a:rPr lang="en-GB" sz="800" b="1" dirty="0" smtClean="0">
                <a:solidFill>
                  <a:schemeClr val="bg1">
                    <a:lumMod val="65000"/>
                  </a:schemeClr>
                </a:solidFill>
                <a:latin typeface="Trajan Pro" pitchFamily="18" charset="0"/>
              </a:rPr>
              <a:t>Top 25% IN UK</a:t>
            </a:r>
            <a:endParaRPr lang="en-GB" sz="800" b="1" dirty="0">
              <a:solidFill>
                <a:schemeClr val="bg1">
                  <a:lumMod val="65000"/>
                </a:schemeClr>
              </a:solidFill>
              <a:latin typeface="Trajan Pro" pitchFamily="18" charset="0"/>
            </a:endParaRPr>
          </a:p>
        </p:txBody>
      </p:sp>
      <p:pic>
        <p:nvPicPr>
          <p:cNvPr id="1036" name="Picture 12" descr="http://www.supernatant.co.uk/wp-content/uploads/RoyalSocietyofChemistryLogo-600x400.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99" y="7928175"/>
            <a:ext cx="756085" cy="5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oriel.w-sussex.sch.uk/wp-content/uploads/2013/06/New-IiClogo-JPEG.gif"/>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032" y="7938735"/>
            <a:ext cx="595312" cy="5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4984" y="3400650"/>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HR Administrator</a:t>
            </a:r>
            <a:endParaRPr lang="en-GB" sz="2000" dirty="0">
              <a:solidFill>
                <a:srgbClr val="92BAB3"/>
              </a:solidFill>
              <a:latin typeface="Trajan Pro" pitchFamily="18" charset="0"/>
            </a:endParaRPr>
          </a:p>
        </p:txBody>
      </p:sp>
      <p:sp>
        <p:nvSpPr>
          <p:cNvPr id="14" name="TextBox 13"/>
          <p:cNvSpPr txBox="1"/>
          <p:nvPr/>
        </p:nvSpPr>
        <p:spPr>
          <a:xfrm>
            <a:off x="0" y="4478523"/>
            <a:ext cx="6854168" cy="4862870"/>
          </a:xfrm>
          <a:prstGeom prst="rect">
            <a:avLst/>
          </a:prstGeom>
          <a:noFill/>
        </p:spPr>
        <p:txBody>
          <a:bodyPr wrap="square" rtlCol="0">
            <a:spAutoFit/>
          </a:bodyPr>
          <a:lstStyle/>
          <a:p>
            <a:r>
              <a:rPr lang="en-GB" sz="1000" b="1" u="sng" dirty="0"/>
              <a:t>Post Title</a:t>
            </a:r>
            <a:r>
              <a:rPr lang="en-GB" sz="1000" b="1" dirty="0"/>
              <a:t>		:	Human Resources </a:t>
            </a:r>
            <a:r>
              <a:rPr lang="en-GB" sz="1000" b="1" dirty="0" smtClean="0"/>
              <a:t>Administrator</a:t>
            </a:r>
          </a:p>
          <a:p>
            <a:endParaRPr lang="en-GB" sz="1000" dirty="0"/>
          </a:p>
          <a:p>
            <a:r>
              <a:rPr lang="en-GB" sz="1000" b="1" u="sng" dirty="0"/>
              <a:t>Scale</a:t>
            </a:r>
            <a:r>
              <a:rPr lang="en-GB" sz="1000" b="1" dirty="0"/>
              <a:t>		:	NJC </a:t>
            </a:r>
            <a:r>
              <a:rPr lang="en-GB" sz="1000" b="1" dirty="0" smtClean="0"/>
              <a:t>Scale 5, Point 22 approximately £21,000 </a:t>
            </a:r>
            <a:r>
              <a:rPr lang="en-GB" sz="1000" b="1" dirty="0"/>
              <a:t>: Inc. OLW + Ealing </a:t>
            </a:r>
            <a:r>
              <a:rPr lang="en-GB" sz="1000" b="1" dirty="0" smtClean="0"/>
              <a:t>				Supplement </a:t>
            </a:r>
            <a:r>
              <a:rPr lang="en-GB" sz="1000" b="1" dirty="0"/>
              <a:t>(pro rata)</a:t>
            </a:r>
            <a:endParaRPr lang="en-GB" sz="1000" dirty="0"/>
          </a:p>
          <a:p>
            <a:r>
              <a:rPr lang="en-GB" sz="1000" b="1" dirty="0"/>
              <a:t>			Term time only: 35 hrs per week (</a:t>
            </a:r>
            <a:r>
              <a:rPr lang="en-GB" sz="1000" b="1" dirty="0" smtClean="0"/>
              <a:t>39weeks </a:t>
            </a:r>
            <a:r>
              <a:rPr lang="en-GB" sz="1000" b="1" dirty="0"/>
              <a:t>per </a:t>
            </a:r>
            <a:r>
              <a:rPr lang="en-GB" sz="1000" b="1" dirty="0" smtClean="0"/>
              <a:t>year)</a:t>
            </a:r>
          </a:p>
          <a:p>
            <a:r>
              <a:rPr lang="en-GB" sz="1000" b="1" dirty="0" smtClean="0"/>
              <a:t> </a:t>
            </a:r>
            <a:r>
              <a:rPr lang="en-GB" sz="1000" b="1" dirty="0"/>
              <a:t>	</a:t>
            </a:r>
            <a:endParaRPr lang="en-GB" sz="1000" dirty="0"/>
          </a:p>
          <a:p>
            <a:r>
              <a:rPr lang="en-GB" sz="1000" b="1" u="sng" dirty="0"/>
              <a:t>Report to</a:t>
            </a:r>
            <a:r>
              <a:rPr lang="en-GB" sz="1000" b="1" dirty="0"/>
              <a:t>		:	Director of Operations and Finance </a:t>
            </a:r>
            <a:endParaRPr lang="en-GB" sz="1000" dirty="0"/>
          </a:p>
          <a:p>
            <a:r>
              <a:rPr lang="en-GB" sz="1000" dirty="0"/>
              <a:t> </a:t>
            </a:r>
          </a:p>
          <a:p>
            <a:r>
              <a:rPr lang="en-GB" sz="1000" u="sng" dirty="0"/>
              <a:t>Main purpose of the job</a:t>
            </a:r>
            <a:r>
              <a:rPr lang="en-GB" sz="1000" b="1" dirty="0"/>
              <a:t>   :  </a:t>
            </a:r>
            <a:endParaRPr lang="en-GB" sz="1000" dirty="0"/>
          </a:p>
          <a:p>
            <a:r>
              <a:rPr lang="en-GB" sz="1000" dirty="0"/>
              <a:t> </a:t>
            </a:r>
          </a:p>
          <a:p>
            <a:r>
              <a:rPr lang="en-GB" sz="1000" dirty="0"/>
              <a:t>Providing a comprehensive administrative support to day to day operations of Human Resource support service to all existing and prospective employees of the school. </a:t>
            </a:r>
            <a:r>
              <a:rPr lang="en-GB" sz="1000" dirty="0">
                <a:solidFill>
                  <a:schemeClr val="tx1">
                    <a:lumMod val="95000"/>
                    <a:lumOff val="5000"/>
                  </a:schemeClr>
                </a:solidFill>
              </a:rPr>
              <a:t>This post has a probationary period of six months</a:t>
            </a:r>
          </a:p>
          <a:p>
            <a:endParaRPr lang="en-GB" sz="1000" dirty="0"/>
          </a:p>
          <a:p>
            <a:r>
              <a:rPr lang="en-GB" sz="1000" dirty="0"/>
              <a:t>  </a:t>
            </a:r>
            <a:r>
              <a:rPr lang="en-GB" sz="1000" u="sng" dirty="0" smtClean="0"/>
              <a:t>Administrative </a:t>
            </a:r>
            <a:r>
              <a:rPr lang="en-GB" sz="1000" u="sng" dirty="0"/>
              <a:t>responsibilities, duties and tasks</a:t>
            </a:r>
            <a:endParaRPr lang="en-GB" sz="1000" dirty="0"/>
          </a:p>
          <a:p>
            <a:r>
              <a:rPr lang="en-GB" sz="1000" dirty="0"/>
              <a:t> </a:t>
            </a:r>
          </a:p>
          <a:p>
            <a:pPr marL="171450" lvl="0" indent="-171450">
              <a:buFont typeface="Arial" panose="020B0604020202020204" pitchFamily="34" charset="0"/>
              <a:buChar char="•"/>
            </a:pPr>
            <a:r>
              <a:rPr lang="en-GB" sz="1000" dirty="0"/>
              <a:t>To ensure correct, complete, accurate and legally compliant personnel files are maintained within the agreed system and procedures.</a:t>
            </a:r>
          </a:p>
          <a:p>
            <a:pPr marL="171450" lvl="0" indent="-171450">
              <a:buFont typeface="Arial" panose="020B0604020202020204" pitchFamily="34" charset="0"/>
              <a:buChar char="•"/>
            </a:pPr>
            <a:r>
              <a:rPr lang="en-GB" sz="1000" dirty="0"/>
              <a:t>To enter data into SIMS and maintain employee file records. </a:t>
            </a:r>
          </a:p>
          <a:p>
            <a:pPr marL="171450" lvl="0" indent="-171450">
              <a:buFont typeface="Arial" panose="020B0604020202020204" pitchFamily="34" charset="0"/>
              <a:buChar char="•"/>
            </a:pPr>
            <a:r>
              <a:rPr lang="en-GB" sz="1000" dirty="0"/>
              <a:t>To be responsible for the maintenance and security of all HR records in the school.</a:t>
            </a:r>
          </a:p>
          <a:p>
            <a:pPr marL="171450" lvl="0" indent="-171450">
              <a:buFont typeface="Arial" panose="020B0604020202020204" pitchFamily="34" charset="0"/>
              <a:buChar char="•"/>
            </a:pPr>
            <a:r>
              <a:rPr lang="en-GB" sz="1000" dirty="0"/>
              <a:t>To prepare, review and gather data and statistical reports for the school work force census and return accurate information to the appropriate bodies.</a:t>
            </a:r>
          </a:p>
          <a:p>
            <a:pPr marL="171450" lvl="0" indent="-171450">
              <a:buFont typeface="Arial" panose="020B0604020202020204" pitchFamily="34" charset="0"/>
              <a:buChar char="•"/>
            </a:pPr>
            <a:r>
              <a:rPr lang="en-GB" sz="1000" dirty="0"/>
              <a:t>To manage the administration of the appraisal procedure for support staff and ensure that the 6 months probationary review of support staff are carried out.</a:t>
            </a:r>
          </a:p>
          <a:p>
            <a:pPr marL="171450" lvl="0" indent="-171450">
              <a:buFont typeface="Arial" panose="020B0604020202020204" pitchFamily="34" charset="0"/>
              <a:buChar char="•"/>
            </a:pPr>
            <a:r>
              <a:rPr lang="en-GB" sz="1000" dirty="0"/>
              <a:t>To monitor employee appraisal reviews.</a:t>
            </a:r>
          </a:p>
          <a:p>
            <a:pPr marL="171450" lvl="0" indent="-171450">
              <a:buFont typeface="Arial" panose="020B0604020202020204" pitchFamily="34" charset="0"/>
              <a:buChar char="•"/>
            </a:pPr>
            <a:r>
              <a:rPr lang="en-GB" sz="1000" dirty="0"/>
              <a:t>To be responsible for the production and maintenance of the HR Procedure Handbook.</a:t>
            </a:r>
          </a:p>
          <a:p>
            <a:pPr marL="171450" lvl="0" indent="-171450">
              <a:buFont typeface="Arial" panose="020B0604020202020204" pitchFamily="34" charset="0"/>
              <a:buChar char="•"/>
            </a:pPr>
            <a:r>
              <a:rPr lang="en-GB" sz="1000" dirty="0"/>
              <a:t>To monitor staff attendance and regularly enter absence into SIMS.</a:t>
            </a:r>
          </a:p>
          <a:p>
            <a:pPr marL="171450" lvl="0" indent="-171450">
              <a:buFont typeface="Arial" panose="020B0604020202020204" pitchFamily="34" charset="0"/>
              <a:buChar char="•"/>
            </a:pPr>
            <a:r>
              <a:rPr lang="en-GB" sz="1000" dirty="0"/>
              <a:t>To prepare OH referral forms for employees with long term absences.</a:t>
            </a:r>
          </a:p>
          <a:p>
            <a:pPr marL="171450" lvl="0" indent="-171450">
              <a:buFont typeface="Arial" panose="020B0604020202020204" pitchFamily="34" charset="0"/>
              <a:buChar char="•"/>
            </a:pPr>
            <a:r>
              <a:rPr lang="en-GB" sz="1000" dirty="0"/>
              <a:t>To monitor scheduled absences such as holidays so that support staff absences are adequately covered to ensure continuous service.</a:t>
            </a:r>
          </a:p>
          <a:p>
            <a:pPr marL="171450" lvl="0" indent="-171450">
              <a:buFont typeface="Arial" panose="020B0604020202020204" pitchFamily="34" charset="0"/>
              <a:buChar char="•"/>
            </a:pPr>
            <a:r>
              <a:rPr lang="en-GB" sz="1000" dirty="0"/>
              <a:t>Be responsible for photocopying Personnel records as appropriate</a:t>
            </a:r>
          </a:p>
        </p:txBody>
      </p:sp>
    </p:spTree>
    <p:extLst>
      <p:ext uri="{BB962C8B-B14F-4D97-AF65-F5344CB8AC3E}">
        <p14:creationId xmlns:p14="http://schemas.microsoft.com/office/powerpoint/2010/main" val="14463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6632" y="4572000"/>
            <a:ext cx="6624736" cy="4708981"/>
          </a:xfrm>
          <a:prstGeom prst="rect">
            <a:avLst/>
          </a:prstGeom>
        </p:spPr>
        <p:txBody>
          <a:bodyPr wrap="square">
            <a:spAutoFit/>
          </a:bodyPr>
          <a:lstStyle/>
          <a:p>
            <a:r>
              <a:rPr lang="en-GB" sz="1000" u="sng" dirty="0" smtClean="0"/>
              <a:t>Recruitment</a:t>
            </a:r>
            <a:endParaRPr lang="en-GB" sz="1000" dirty="0"/>
          </a:p>
          <a:p>
            <a:pPr marL="171450" lvl="0" indent="-171450">
              <a:buFont typeface="Arial" panose="020B0604020202020204" pitchFamily="34" charset="0"/>
              <a:buChar char="•"/>
            </a:pPr>
            <a:r>
              <a:rPr lang="en-GB" sz="1000" dirty="0"/>
              <a:t>To ensure that accurate job descriptions are in place.</a:t>
            </a:r>
          </a:p>
          <a:p>
            <a:pPr marL="171450" lvl="0" indent="-171450">
              <a:buFont typeface="Arial" panose="020B0604020202020204" pitchFamily="34" charset="0"/>
              <a:buChar char="•"/>
            </a:pPr>
            <a:r>
              <a:rPr lang="en-GB" sz="1000" dirty="0"/>
              <a:t>To prepare notices and advertisements for vacant staff positions both internal and external.</a:t>
            </a:r>
          </a:p>
          <a:p>
            <a:pPr marL="171450" lvl="0" indent="-171450">
              <a:buFont typeface="Arial" panose="020B0604020202020204" pitchFamily="34" charset="0"/>
              <a:buChar char="•"/>
            </a:pPr>
            <a:r>
              <a:rPr lang="en-GB" sz="1000" dirty="0"/>
              <a:t>To liaise with external agencies for advertising of vacant positions in the school.</a:t>
            </a:r>
          </a:p>
          <a:p>
            <a:pPr marL="171450" lvl="0" indent="-171450">
              <a:buFont typeface="Arial" panose="020B0604020202020204" pitchFamily="34" charset="0"/>
              <a:buChar char="•"/>
            </a:pPr>
            <a:r>
              <a:rPr lang="en-GB" sz="1000" dirty="0"/>
              <a:t>To place adverts for vacant posts on the school website.</a:t>
            </a:r>
          </a:p>
          <a:p>
            <a:pPr marL="171450" lvl="0" indent="-171450">
              <a:buFont typeface="Arial" panose="020B0604020202020204" pitchFamily="34" charset="0"/>
              <a:buChar char="•"/>
            </a:pPr>
            <a:r>
              <a:rPr lang="en-GB" sz="1000" dirty="0"/>
              <a:t>To schedule and organise interviews in liaison with the Head/Line Managers. </a:t>
            </a:r>
          </a:p>
          <a:p>
            <a:pPr marL="171450" lvl="0" indent="-171450">
              <a:buFont typeface="Arial" panose="020B0604020202020204" pitchFamily="34" charset="0"/>
              <a:buChar char="•"/>
            </a:pPr>
            <a:r>
              <a:rPr lang="en-GB" sz="1000" dirty="0"/>
              <a:t>To prepare the relevant packs for the interview panel. </a:t>
            </a:r>
          </a:p>
          <a:p>
            <a:pPr marL="171450" lvl="0" indent="-171450">
              <a:buFont typeface="Arial" panose="020B0604020202020204" pitchFamily="34" charset="0"/>
              <a:buChar char="•"/>
            </a:pPr>
            <a:r>
              <a:rPr lang="en-GB" sz="1000" dirty="0"/>
              <a:t>To administer pre-employment checks and tests as necessary.  </a:t>
            </a:r>
          </a:p>
          <a:p>
            <a:pPr marL="171450" lvl="0" indent="-171450">
              <a:buFont typeface="Arial" panose="020B0604020202020204" pitchFamily="34" charset="0"/>
              <a:buChar char="•"/>
            </a:pPr>
            <a:r>
              <a:rPr lang="en-GB" sz="1000" dirty="0"/>
              <a:t>To prepare and send ‘invitation to interview’ letters to candidates. </a:t>
            </a:r>
          </a:p>
          <a:p>
            <a:pPr marL="171450" lvl="0" indent="-171450">
              <a:buFont typeface="Arial" panose="020B0604020202020204" pitchFamily="34" charset="0"/>
              <a:buChar char="•"/>
            </a:pPr>
            <a:r>
              <a:rPr lang="en-GB" sz="1000" dirty="0"/>
              <a:t>To conduct reference checks on possible candidates and volunteers.</a:t>
            </a:r>
          </a:p>
          <a:p>
            <a:pPr marL="171450" lvl="0" indent="-171450">
              <a:buFont typeface="Arial" panose="020B0604020202020204" pitchFamily="34" charset="0"/>
              <a:buChar char="•"/>
            </a:pPr>
            <a:r>
              <a:rPr lang="en-GB" sz="1000" dirty="0"/>
              <a:t>To process data for all leaving staff.</a:t>
            </a:r>
          </a:p>
          <a:p>
            <a:pPr marL="171450" lvl="0" indent="-171450">
              <a:buFont typeface="Arial" panose="020B0604020202020204" pitchFamily="34" charset="0"/>
              <a:buChar char="•"/>
            </a:pPr>
            <a:r>
              <a:rPr lang="en-GB" sz="1000" dirty="0"/>
              <a:t>To arrange and file leaver documentation for line managers, i.e. exit interviews, leaver’s questionnaire.</a:t>
            </a:r>
          </a:p>
          <a:p>
            <a:pPr marL="171450" lvl="0" indent="-171450">
              <a:buFont typeface="Arial" panose="020B0604020202020204" pitchFamily="34" charset="0"/>
              <a:buChar char="•"/>
            </a:pPr>
            <a:r>
              <a:rPr lang="en-GB" sz="1000" dirty="0"/>
              <a:t>To maintain the spreadsheet on new appointments. </a:t>
            </a:r>
          </a:p>
          <a:p>
            <a:pPr marL="171450" lvl="0" indent="-171450">
              <a:buFont typeface="Arial" panose="020B0604020202020204" pitchFamily="34" charset="0"/>
              <a:buChar char="•"/>
            </a:pPr>
            <a:r>
              <a:rPr lang="en-GB" sz="1000" dirty="0"/>
              <a:t>To maintain the leavers’ spreadsheet.</a:t>
            </a:r>
          </a:p>
          <a:p>
            <a:pPr marL="171450" lvl="0" indent="-171450">
              <a:buFont typeface="Arial" panose="020B0604020202020204" pitchFamily="34" charset="0"/>
              <a:buChar char="•"/>
            </a:pPr>
            <a:r>
              <a:rPr lang="en-GB" sz="1000" dirty="0"/>
              <a:t>To approve new starter paperwork and input on personnel portal and on school SIMS systems.</a:t>
            </a:r>
          </a:p>
          <a:p>
            <a:pPr marL="171450" lvl="0" indent="-171450">
              <a:buFont typeface="Arial" panose="020B0604020202020204" pitchFamily="34" charset="0"/>
              <a:buChar char="•"/>
            </a:pPr>
            <a:r>
              <a:rPr lang="en-GB" sz="1000" dirty="0"/>
              <a:t>To ensure terms and conditions and associated paperwork is sent to employees within 10 days of commencing employment, and confirmation of changes is sent within one month of the contractual changes. To ensure all paperwork is returned by all parties and procedure is in place and managed for non-returned paperwork.</a:t>
            </a:r>
          </a:p>
          <a:p>
            <a:pPr marL="171450" lvl="0" indent="-171450">
              <a:buFont typeface="Arial" panose="020B0604020202020204" pitchFamily="34" charset="0"/>
              <a:buChar char="•"/>
            </a:pPr>
            <a:r>
              <a:rPr lang="en-GB" sz="1000" dirty="0"/>
              <a:t>To ensure all aspects of Safeguarding Recruitment is covered.</a:t>
            </a:r>
          </a:p>
          <a:p>
            <a:pPr marL="171450" lvl="0" indent="-171450">
              <a:buFont typeface="Arial" panose="020B0604020202020204" pitchFamily="34" charset="0"/>
              <a:buChar char="•"/>
            </a:pPr>
            <a:r>
              <a:rPr lang="en-GB" sz="1000" dirty="0"/>
              <a:t>To obtain and file copies of qualifications and identification documents for all new appointments.</a:t>
            </a:r>
          </a:p>
          <a:p>
            <a:pPr marL="171450" lvl="0" indent="-171450">
              <a:buFont typeface="Arial" panose="020B0604020202020204" pitchFamily="34" charset="0"/>
              <a:buChar char="•"/>
            </a:pPr>
            <a:r>
              <a:rPr lang="en-GB" sz="1000" dirty="0"/>
              <a:t>Liaise with Teacher agencies to obtain the references, identifications for long term and short term supply teachers.</a:t>
            </a:r>
          </a:p>
          <a:p>
            <a:pPr marL="171450" lvl="0" indent="-171450">
              <a:buFont typeface="Arial" panose="020B0604020202020204" pitchFamily="34" charset="0"/>
              <a:buChar char="•"/>
            </a:pPr>
            <a:r>
              <a:rPr lang="en-GB" sz="1000" dirty="0"/>
              <a:t>To act as administration support for the NQT Manager System.</a:t>
            </a:r>
          </a:p>
          <a:p>
            <a:pPr marL="171450" lvl="0" indent="-171450">
              <a:buFont typeface="Arial" panose="020B0604020202020204" pitchFamily="34" charset="0"/>
              <a:buChar char="•"/>
            </a:pPr>
            <a:r>
              <a:rPr lang="en-GB" sz="1000" dirty="0"/>
              <a:t>To ensure all NQT’s have the relevant paperwork in place, and to obtain and chase copies of all skills tests and NQT Certificates.   </a:t>
            </a:r>
            <a:endParaRPr lang="en-GB" sz="1000" dirty="0" smtClean="0"/>
          </a:p>
          <a:p>
            <a:pPr lvl="0"/>
            <a:endParaRPr lang="en-GB" sz="1000" dirty="0"/>
          </a:p>
          <a:p>
            <a:pPr lvl="0"/>
            <a:r>
              <a:rPr lang="en-GB" sz="1000" u="sng" dirty="0">
                <a:solidFill>
                  <a:prstClr val="black"/>
                </a:solidFill>
              </a:rPr>
              <a:t>Employment of New Employees – Statutory Checks</a:t>
            </a:r>
            <a:endParaRPr lang="en-GB" sz="1000" dirty="0">
              <a:solidFill>
                <a:prstClr val="black"/>
              </a:solidFill>
            </a:endParaRPr>
          </a:p>
          <a:p>
            <a:pPr marL="171450" lvl="0" indent="-171450">
              <a:buFont typeface="Arial" panose="020B0604020202020204" pitchFamily="34" charset="0"/>
              <a:buChar char="•"/>
            </a:pPr>
            <a:r>
              <a:rPr lang="en-GB" sz="1000" dirty="0">
                <a:solidFill>
                  <a:prstClr val="black"/>
                </a:solidFill>
              </a:rPr>
              <a:t>To ensure all specific requirements for Disclosure Barring Service </a:t>
            </a:r>
            <a:r>
              <a:rPr lang="en-GB" sz="1000" dirty="0" smtClean="0">
                <a:solidFill>
                  <a:prstClr val="black"/>
                </a:solidFill>
              </a:rPr>
              <a:t>, </a:t>
            </a:r>
            <a:r>
              <a:rPr lang="en-GB" sz="1000" dirty="0">
                <a:solidFill>
                  <a:prstClr val="black"/>
                </a:solidFill>
              </a:rPr>
              <a:t>Right to Work and any other requirements to safeguard the School with the employment of people working in the UK and with children are properly checked and kept on file as required</a:t>
            </a:r>
            <a:r>
              <a:rPr lang="en-GB" sz="1000" dirty="0" smtClean="0">
                <a:solidFill>
                  <a:prstClr val="black"/>
                </a:solidFill>
              </a:rPr>
              <a:t>.</a:t>
            </a:r>
            <a:endParaRPr lang="en-GB" sz="1000" dirty="0"/>
          </a:p>
        </p:txBody>
      </p:sp>
      <p:sp>
        <p:nvSpPr>
          <p:cNvPr id="6" name="TextBox 5"/>
          <p:cNvSpPr txBox="1"/>
          <p:nvPr/>
        </p:nvSpPr>
        <p:spPr>
          <a:xfrm>
            <a:off x="3284984" y="3400650"/>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HR Administrator</a:t>
            </a:r>
            <a:endParaRPr lang="en-GB" sz="2000" dirty="0">
              <a:solidFill>
                <a:srgbClr val="92BAB3"/>
              </a:solidFill>
              <a:latin typeface="Trajan Pro" pitchFamily="18" charset="0"/>
            </a:endParaRPr>
          </a:p>
        </p:txBody>
      </p:sp>
    </p:spTree>
    <p:extLst>
      <p:ext uri="{BB962C8B-B14F-4D97-AF65-F5344CB8AC3E}">
        <p14:creationId xmlns:p14="http://schemas.microsoft.com/office/powerpoint/2010/main" val="197357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88640" y="4489264"/>
            <a:ext cx="6552728" cy="1938992"/>
          </a:xfrm>
          <a:prstGeom prst="rect">
            <a:avLst/>
          </a:prstGeom>
        </p:spPr>
        <p:txBody>
          <a:bodyPr wrap="square">
            <a:spAutoFit/>
          </a:bodyPr>
          <a:lstStyle/>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a:p>
        </p:txBody>
      </p:sp>
      <p:sp>
        <p:nvSpPr>
          <p:cNvPr id="5" name="Rectangle 4"/>
          <p:cNvSpPr/>
          <p:nvPr/>
        </p:nvSpPr>
        <p:spPr>
          <a:xfrm>
            <a:off x="3832" y="4489264"/>
            <a:ext cx="6858000" cy="4862870"/>
          </a:xfrm>
          <a:prstGeom prst="rect">
            <a:avLst/>
          </a:prstGeom>
        </p:spPr>
        <p:txBody>
          <a:bodyPr wrap="square">
            <a:spAutoFit/>
          </a:bodyPr>
          <a:lstStyle/>
          <a:p>
            <a:pPr marL="171450" lvl="0" indent="-171450">
              <a:buFont typeface="Arial" panose="020B0604020202020204" pitchFamily="34" charset="0"/>
              <a:buChar char="•"/>
            </a:pPr>
            <a:r>
              <a:rPr lang="en-GB" sz="1000" dirty="0" smtClean="0">
                <a:solidFill>
                  <a:prstClr val="black"/>
                </a:solidFill>
              </a:rPr>
              <a:t>To </a:t>
            </a:r>
            <a:r>
              <a:rPr lang="en-GB" sz="1000" dirty="0">
                <a:solidFill>
                  <a:prstClr val="black"/>
                </a:solidFill>
              </a:rPr>
              <a:t>input accurately and promptly DBS &amp; Right to Work details including numbers, and expiry dates into the Single Central Record.</a:t>
            </a:r>
          </a:p>
          <a:p>
            <a:pPr marL="171450" lvl="0" indent="-171450">
              <a:buFont typeface="Arial" panose="020B0604020202020204" pitchFamily="34" charset="0"/>
              <a:buChar char="•"/>
            </a:pPr>
            <a:r>
              <a:rPr lang="en-GB" sz="1000" dirty="0">
                <a:solidFill>
                  <a:prstClr val="black"/>
                </a:solidFill>
              </a:rPr>
              <a:t>To manage expiry dates of Right to Work authorisations, ensuring appropriate parties are communicated with in a prompt and accurate manner in order to comply with the employment legislation.</a:t>
            </a:r>
          </a:p>
          <a:p>
            <a:pPr marL="171450" lvl="0" indent="-171450">
              <a:buFont typeface="Arial" panose="020B0604020202020204" pitchFamily="34" charset="0"/>
              <a:buChar char="•"/>
            </a:pPr>
            <a:r>
              <a:rPr lang="en-GB" sz="1000" dirty="0">
                <a:solidFill>
                  <a:prstClr val="black"/>
                </a:solidFill>
              </a:rPr>
              <a:t>To provide data to relevant parties on outstanding DBS.</a:t>
            </a:r>
          </a:p>
          <a:p>
            <a:pPr marL="171450" lvl="0" indent="-171450">
              <a:buFont typeface="Arial" panose="020B0604020202020204" pitchFamily="34" charset="0"/>
              <a:buChar char="•"/>
            </a:pPr>
            <a:r>
              <a:rPr lang="en-GB" sz="1000" dirty="0">
                <a:solidFill>
                  <a:prstClr val="black"/>
                </a:solidFill>
              </a:rPr>
              <a:t>To promptly bring to the attention of the </a:t>
            </a:r>
            <a:r>
              <a:rPr lang="en-GB" sz="1000" dirty="0" err="1">
                <a:solidFill>
                  <a:prstClr val="black"/>
                </a:solidFill>
              </a:rPr>
              <a:t>Headteacher</a:t>
            </a:r>
            <a:r>
              <a:rPr lang="en-GB" sz="1000" dirty="0">
                <a:solidFill>
                  <a:prstClr val="black"/>
                </a:solidFill>
              </a:rPr>
              <a:t> any significant issues that may lead to non-compliance with DBS and/or Right to Work legislation.</a:t>
            </a:r>
          </a:p>
          <a:p>
            <a:pPr lvl="0"/>
            <a:r>
              <a:rPr lang="en-GB" sz="1000" dirty="0">
                <a:solidFill>
                  <a:prstClr val="black"/>
                </a:solidFill>
              </a:rPr>
              <a:t> </a:t>
            </a:r>
          </a:p>
          <a:p>
            <a:pPr lvl="0"/>
            <a:r>
              <a:rPr lang="en-GB" sz="1000" u="sng" dirty="0">
                <a:solidFill>
                  <a:prstClr val="black"/>
                </a:solidFill>
              </a:rPr>
              <a:t>General</a:t>
            </a:r>
            <a:endParaRPr lang="en-GB" sz="1000" dirty="0">
              <a:solidFill>
                <a:prstClr val="black"/>
              </a:solidFill>
            </a:endParaRPr>
          </a:p>
          <a:p>
            <a:pPr lvl="0"/>
            <a:r>
              <a:rPr lang="en-GB" sz="1000" dirty="0">
                <a:solidFill>
                  <a:prstClr val="black"/>
                </a:solidFill>
              </a:rPr>
              <a:t> </a:t>
            </a:r>
          </a:p>
          <a:p>
            <a:pPr marL="171450" lvl="0" indent="-171450">
              <a:buFont typeface="Arial" panose="020B0604020202020204" pitchFamily="34" charset="0"/>
              <a:buChar char="•"/>
            </a:pPr>
            <a:r>
              <a:rPr lang="en-GB" sz="1000" dirty="0">
                <a:solidFill>
                  <a:prstClr val="black"/>
                </a:solidFill>
              </a:rPr>
              <a:t>To Support the Staffing Committee of the Governors.</a:t>
            </a:r>
          </a:p>
          <a:p>
            <a:pPr marL="171450" lvl="0" indent="-171450">
              <a:buFont typeface="Arial" panose="020B0604020202020204" pitchFamily="34" charset="0"/>
              <a:buChar char="•"/>
            </a:pPr>
            <a:r>
              <a:rPr lang="en-GB" sz="1000" dirty="0">
                <a:solidFill>
                  <a:prstClr val="black"/>
                </a:solidFill>
              </a:rPr>
              <a:t>To act as Minutes Secretary for Capability, Grievance and Disciplinary hearings. </a:t>
            </a:r>
          </a:p>
          <a:p>
            <a:pPr marL="171450" lvl="0" indent="-171450">
              <a:buFont typeface="Arial" panose="020B0604020202020204" pitchFamily="34" charset="0"/>
              <a:buChar char="•"/>
            </a:pPr>
            <a:r>
              <a:rPr lang="en-GB" sz="1000" dirty="0">
                <a:solidFill>
                  <a:prstClr val="black"/>
                </a:solidFill>
              </a:rPr>
              <a:t>To maintain personal and professional development to meet the changing demands of the job </a:t>
            </a:r>
          </a:p>
          <a:p>
            <a:pPr marL="171450" lvl="0" indent="-171450">
              <a:buFont typeface="Arial" panose="020B0604020202020204" pitchFamily="34" charset="0"/>
              <a:buChar char="•"/>
            </a:pPr>
            <a:r>
              <a:rPr lang="en-GB" sz="1000" dirty="0">
                <a:solidFill>
                  <a:prstClr val="black"/>
                </a:solidFill>
              </a:rPr>
              <a:t>and participate in appropriate training activities. </a:t>
            </a:r>
          </a:p>
          <a:p>
            <a:pPr marL="171450" lvl="0" indent="-171450">
              <a:buFont typeface="Arial" panose="020B0604020202020204" pitchFamily="34" charset="0"/>
              <a:buChar char="•"/>
            </a:pPr>
            <a:r>
              <a:rPr lang="en-GB" sz="1000" dirty="0">
                <a:solidFill>
                  <a:prstClr val="black"/>
                </a:solidFill>
              </a:rPr>
              <a:t>To undertake health and safety duties commensurate with the post and/or as detailed in the</a:t>
            </a:r>
          </a:p>
          <a:p>
            <a:pPr marL="171450" lvl="0" indent="-171450">
              <a:buFont typeface="Arial" panose="020B0604020202020204" pitchFamily="34" charset="0"/>
              <a:buChar char="•"/>
            </a:pPr>
            <a:r>
              <a:rPr lang="en-GB" sz="1000" dirty="0">
                <a:solidFill>
                  <a:prstClr val="black"/>
                </a:solidFill>
              </a:rPr>
              <a:t>School’s Health and Safety Policy.</a:t>
            </a:r>
          </a:p>
          <a:p>
            <a:pPr marL="171450" lvl="0" indent="-171450">
              <a:buFont typeface="Arial" panose="020B0604020202020204" pitchFamily="34" charset="0"/>
              <a:buChar char="•"/>
            </a:pPr>
            <a:r>
              <a:rPr lang="en-GB" sz="1000" dirty="0">
                <a:solidFill>
                  <a:prstClr val="black"/>
                </a:solidFill>
              </a:rPr>
              <a:t>To undertake such other duties, training and/or hours of work as may be reasonably required</a:t>
            </a:r>
          </a:p>
          <a:p>
            <a:pPr marL="171450" lvl="0" indent="-171450">
              <a:buFont typeface="Arial" panose="020B0604020202020204" pitchFamily="34" charset="0"/>
              <a:buChar char="•"/>
            </a:pPr>
            <a:r>
              <a:rPr lang="en-GB" sz="1000" dirty="0">
                <a:solidFill>
                  <a:prstClr val="black"/>
                </a:solidFill>
              </a:rPr>
              <a:t>and which are consistent with the general level of responsibility of this job. To carry out other duties and responsibilities, of a similar administrative nature and at a similar responsibility level to those described above that may be allocated from time to time.</a:t>
            </a:r>
          </a:p>
          <a:p>
            <a:pPr lvl="0" eaLnBrk="0" fontAlgn="base" hangingPunct="0"/>
            <a:endParaRPr lang="en-US" sz="1000" dirty="0">
              <a:solidFill>
                <a:prstClr val="black"/>
              </a:solidFill>
            </a:endParaRPr>
          </a:p>
          <a:p>
            <a:pPr lvl="0"/>
            <a:r>
              <a:rPr lang="en-GB" sz="1000" b="1" dirty="0">
                <a:solidFill>
                  <a:prstClr val="black"/>
                </a:solidFill>
              </a:rPr>
              <a:t>This is a Job Description only and is not necessarily a comprehensive definition of the post.  It sets out the duties of the post at the time it was drawn up and should be seen as describing in more detail aspects of the duties set out in the Education Act (School Teachers’ Pay and Conditions of Employment) Order 1987 Schedule 3</a:t>
            </a:r>
            <a:r>
              <a:rPr lang="en-GB" sz="1000" b="1" dirty="0" smtClean="0">
                <a:solidFill>
                  <a:prstClr val="black"/>
                </a:solidFill>
              </a:rPr>
              <a:t>.</a:t>
            </a:r>
          </a:p>
          <a:p>
            <a:pPr lvl="0"/>
            <a:endParaRPr lang="en-GB" sz="1000" dirty="0">
              <a:solidFill>
                <a:prstClr val="black"/>
              </a:solidFill>
            </a:endParaRPr>
          </a:p>
          <a:p>
            <a:pPr lvl="0"/>
            <a:r>
              <a:rPr lang="en-GB" sz="1000" b="1" dirty="0">
                <a:solidFill>
                  <a:prstClr val="black"/>
                </a:solidFill>
              </a:rPr>
              <a:t> </a:t>
            </a:r>
            <a:r>
              <a:rPr lang="en-GB" sz="1000" b="1" dirty="0" smtClean="0">
                <a:solidFill>
                  <a:prstClr val="black"/>
                </a:solidFill>
              </a:rPr>
              <a:t>The </a:t>
            </a:r>
            <a:r>
              <a:rPr lang="en-GB" sz="1000" b="1" dirty="0">
                <a:solidFill>
                  <a:prstClr val="black"/>
                </a:solidFill>
              </a:rPr>
              <a:t>Head of the School may vary the duties from time to time without changing their general character or the level of responsibility entailed.  Any modification or amendment will be made after consultation with the holder of the post.</a:t>
            </a:r>
            <a:endParaRPr lang="en-GB" sz="1000" dirty="0">
              <a:solidFill>
                <a:prstClr val="black"/>
              </a:solidFill>
            </a:endParaRPr>
          </a:p>
          <a:p>
            <a:pPr lvl="0"/>
            <a:r>
              <a:rPr lang="en-GB" sz="1000" b="1" dirty="0">
                <a:solidFill>
                  <a:prstClr val="black"/>
                </a:solidFill>
              </a:rPr>
              <a:t> </a:t>
            </a:r>
            <a:endParaRPr lang="en-GB" sz="1000" dirty="0">
              <a:solidFill>
                <a:prstClr val="black"/>
              </a:solidFill>
            </a:endParaRPr>
          </a:p>
          <a:p>
            <a:pPr lvl="0"/>
            <a:r>
              <a:rPr lang="en-GB" sz="1000" b="1" dirty="0">
                <a:solidFill>
                  <a:prstClr val="black"/>
                </a:solidFill>
              </a:rPr>
              <a:t>Our school is committed to safeguarding and promoting the welfare of the children and expects all staff to share this commitment</a:t>
            </a:r>
            <a:endParaRPr lang="en-US" sz="1000" dirty="0">
              <a:solidFill>
                <a:prstClr val="black"/>
              </a:solidFill>
            </a:endParaRPr>
          </a:p>
          <a:p>
            <a:pPr lvl="0" eaLnBrk="0" fontAlgn="base" hangingPunct="0"/>
            <a:endParaRPr lang="en-GB" sz="1000" dirty="0">
              <a:solidFill>
                <a:prstClr val="black"/>
              </a:solidFill>
            </a:endParaRPr>
          </a:p>
        </p:txBody>
      </p:sp>
      <p:sp>
        <p:nvSpPr>
          <p:cNvPr id="6" name="TextBox 5"/>
          <p:cNvSpPr txBox="1"/>
          <p:nvPr/>
        </p:nvSpPr>
        <p:spPr>
          <a:xfrm>
            <a:off x="3284984" y="3400650"/>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HR Administrator</a:t>
            </a:r>
            <a:endParaRPr lang="en-GB" sz="2000" dirty="0">
              <a:solidFill>
                <a:srgbClr val="92BAB3"/>
              </a:solidFill>
              <a:latin typeface="Trajan Pro" pitchFamily="18" charset="0"/>
            </a:endParaRPr>
          </a:p>
        </p:txBody>
      </p:sp>
    </p:spTree>
    <p:extLst>
      <p:ext uri="{BB962C8B-B14F-4D97-AF65-F5344CB8AC3E}">
        <p14:creationId xmlns:p14="http://schemas.microsoft.com/office/powerpoint/2010/main" val="386529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73624" y="3203848"/>
            <a:ext cx="3384376" cy="400110"/>
          </a:xfrm>
          <a:prstGeom prst="rect">
            <a:avLst/>
          </a:prstGeom>
          <a:noFill/>
        </p:spPr>
        <p:txBody>
          <a:bodyPr wrap="square" rtlCol="0">
            <a:spAutoFit/>
          </a:bodyPr>
          <a:lstStyle/>
          <a:p>
            <a:pPr algn="r"/>
            <a:r>
              <a:rPr lang="en-GB" sz="2000" dirty="0" smtClean="0">
                <a:solidFill>
                  <a:srgbClr val="92BAB3"/>
                </a:solidFill>
                <a:latin typeface="Trajan Pro" pitchFamily="18" charset="0"/>
              </a:rPr>
              <a:t>Person Specification</a:t>
            </a:r>
            <a:endParaRPr lang="en-GB" sz="2000" dirty="0">
              <a:solidFill>
                <a:srgbClr val="92BAB3"/>
              </a:solidFill>
              <a:latin typeface="Trajan Pro" pitchFamily="18" charset="0"/>
            </a:endParaRPr>
          </a:p>
        </p:txBody>
      </p:sp>
      <p:sp>
        <p:nvSpPr>
          <p:cNvPr id="6" name="Rectangle 1"/>
          <p:cNvSpPr>
            <a:spLocks noChangeArrowheads="1"/>
          </p:cNvSpPr>
          <p:nvPr/>
        </p:nvSpPr>
        <p:spPr bwMode="auto">
          <a:xfrm>
            <a:off x="2141538" y="19081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1pPr>
            <a:lvl2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2pPr>
            <a:lvl3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3pPr>
            <a:lvl4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4pPr>
            <a:lvl5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5pPr>
            <a:lvl6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6pPr>
            <a:lvl7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7pPr>
            <a:lvl8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8pPr>
            <a:lvl9pPr fontAlgn="base">
              <a:spcBef>
                <a:spcPct val="0"/>
              </a:spcBef>
              <a:spcAft>
                <a:spcPct val="0"/>
              </a:spcAft>
              <a:tabLst>
                <a:tab pos="1189038" algn="l"/>
                <a:tab pos="1554163" algn="l"/>
                <a:tab pos="1828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89038" algn="l"/>
                <a:tab pos="1554163" algn="l"/>
                <a:tab pos="1828800" algn="l"/>
              </a:tabLst>
            </a:pPr>
            <a:r>
              <a:rPr kumimoji="0" lang="en-GB" altLang="en-US" sz="10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Post:	Human Resources Administrator</a:t>
            </a:r>
            <a:endParaRPr kumimoji="0" lang="en-GB" alt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9038" algn="l"/>
                <a:tab pos="1554163" algn="l"/>
                <a:tab pos="1828800" algn="l"/>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29556475"/>
              </p:ext>
            </p:extLst>
          </p:nvPr>
        </p:nvGraphicFramePr>
        <p:xfrm>
          <a:off x="1" y="3923928"/>
          <a:ext cx="6857998" cy="5263156"/>
        </p:xfrm>
        <a:graphic>
          <a:graphicData uri="http://schemas.openxmlformats.org/drawingml/2006/table">
            <a:tbl>
              <a:tblPr firstRow="1" firstCol="1" bandRow="1" bandCol="1"/>
              <a:tblGrid>
                <a:gridCol w="908719"/>
                <a:gridCol w="3456384"/>
                <a:gridCol w="2492895"/>
              </a:tblGrid>
              <a:tr h="81542">
                <a:tc>
                  <a:txBody>
                    <a:bodyPr/>
                    <a:lstStyle/>
                    <a:p>
                      <a:pPr algn="just">
                        <a:lnSpc>
                          <a:spcPct val="115000"/>
                        </a:lnSpc>
                        <a:spcAft>
                          <a:spcPts val="0"/>
                        </a:spcAft>
                      </a:pPr>
                      <a:r>
                        <a:rPr lang="en-GB" sz="900" dirty="0">
                          <a:effectLst/>
                          <a:latin typeface="Calibri"/>
                          <a:ea typeface="Times New Roman"/>
                          <a:cs typeface="Times New Roman"/>
                        </a:rPr>
                        <a:t> </a:t>
                      </a:r>
                      <a:endParaRPr lang="en-GB" sz="900" dirty="0">
                        <a:effectLst/>
                        <a:latin typeface="Courier New"/>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00" dirty="0">
                          <a:effectLst/>
                          <a:latin typeface="Calibri"/>
                          <a:ea typeface="Times New Roman"/>
                          <a:cs typeface="Times New Roman"/>
                        </a:rPr>
                        <a:t>Essential</a:t>
                      </a:r>
                      <a:endParaRPr lang="en-GB" sz="1000" dirty="0">
                        <a:effectLst/>
                        <a:latin typeface="Courier New"/>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ct val="115000"/>
                        </a:lnSpc>
                        <a:spcAft>
                          <a:spcPts val="0"/>
                        </a:spcAft>
                      </a:pPr>
                      <a:r>
                        <a:rPr lang="en-GB" sz="1000" dirty="0">
                          <a:effectLst/>
                          <a:latin typeface="Calibri"/>
                          <a:ea typeface="Times New Roman"/>
                          <a:cs typeface="Times New Roman"/>
                        </a:rPr>
                        <a:t>Desirable</a:t>
                      </a:r>
                      <a:endParaRPr lang="en-GB" sz="1000" dirty="0">
                        <a:effectLst/>
                        <a:latin typeface="Courier New"/>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567489">
                <a:tc>
                  <a:txBody>
                    <a:bodyPr/>
                    <a:lstStyle/>
                    <a:p>
                      <a:pPr algn="just">
                        <a:lnSpc>
                          <a:spcPct val="115000"/>
                        </a:lnSpc>
                        <a:spcAft>
                          <a:spcPts val="0"/>
                        </a:spcAft>
                      </a:pPr>
                      <a:r>
                        <a:rPr lang="en-GB" sz="1000" dirty="0">
                          <a:effectLst/>
                          <a:latin typeface="+mn-lt"/>
                          <a:ea typeface="Times New Roman"/>
                          <a:cs typeface="Times New Roman"/>
                        </a:rPr>
                        <a:t>Qualifications</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mn-lt"/>
                          <a:ea typeface="Times New Roman"/>
                          <a:cs typeface="Times New Roman"/>
                        </a:rPr>
                        <a:t>Sound general education to ‘A’ Level standard or equivalent.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GCSE grade C or equivalent in Mathematics and English.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000" dirty="0">
                          <a:effectLst/>
                          <a:latin typeface="+mn-lt"/>
                          <a:ea typeface="Times New Roman"/>
                          <a:cs typeface="Times New Roman"/>
                        </a:rPr>
                        <a:t>CIPD Qualification or studying for it.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417">
                <a:tc>
                  <a:txBody>
                    <a:bodyPr/>
                    <a:lstStyle/>
                    <a:p>
                      <a:pPr algn="just">
                        <a:lnSpc>
                          <a:spcPct val="115000"/>
                        </a:lnSpc>
                        <a:spcAft>
                          <a:spcPts val="0"/>
                        </a:spcAft>
                      </a:pPr>
                      <a:r>
                        <a:rPr lang="en-GB" sz="1000">
                          <a:effectLst/>
                          <a:latin typeface="+mn-lt"/>
                          <a:ea typeface="Times New Roman"/>
                          <a:cs typeface="Times New Roman"/>
                        </a:rPr>
                        <a:t>Experience</a:t>
                      </a:r>
                      <a:endParaRPr lang="en-GB" sz="100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000" dirty="0">
                          <a:effectLst/>
                          <a:latin typeface="+mn-lt"/>
                          <a:ea typeface="Times New Roman"/>
                          <a:cs typeface="Times New Roman"/>
                        </a:rPr>
                        <a:t>Administrative background which can be applied to the needs of the role.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mn-lt"/>
                          <a:ea typeface="Times New Roman"/>
                          <a:cs typeface="Times New Roman"/>
                        </a:rPr>
                        <a:t>Experience of working in an HR and/or school environment.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Experience of recruitment and selection processes e.g. placing adverts,  setting up interviews, all related paperwork including issuing of contracts .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752">
                <a:tc>
                  <a:txBody>
                    <a:bodyPr/>
                    <a:lstStyle/>
                    <a:p>
                      <a:pPr algn="just">
                        <a:lnSpc>
                          <a:spcPct val="115000"/>
                        </a:lnSpc>
                        <a:spcAft>
                          <a:spcPts val="0"/>
                        </a:spcAft>
                      </a:pPr>
                      <a:r>
                        <a:rPr lang="en-GB" sz="1000">
                          <a:effectLst/>
                          <a:latin typeface="+mn-lt"/>
                          <a:ea typeface="Times New Roman"/>
                          <a:cs typeface="Times New Roman"/>
                        </a:rPr>
                        <a:t>Ability/Skills</a:t>
                      </a:r>
                      <a:endParaRPr lang="en-GB" sz="100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mn-lt"/>
                          <a:ea typeface="Times New Roman"/>
                          <a:cs typeface="Times New Roman"/>
                        </a:rPr>
                        <a:t>Excellent written and verbal communication skills able to communicate with people at all levels.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Proven excellent organisational skills with ability to prioritise work.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Ability to work with different databases and IT systems with first class ICT skills, </a:t>
                      </a:r>
                      <a:r>
                        <a:rPr lang="en-GB" sz="1000" dirty="0" err="1">
                          <a:effectLst/>
                          <a:latin typeface="+mn-lt"/>
                          <a:ea typeface="Times New Roman"/>
                          <a:cs typeface="Times New Roman"/>
                        </a:rPr>
                        <a:t>eg</a:t>
                      </a:r>
                      <a:r>
                        <a:rPr lang="en-GB" sz="1000" dirty="0">
                          <a:effectLst/>
                          <a:latin typeface="+mn-lt"/>
                          <a:ea typeface="Times New Roman"/>
                          <a:cs typeface="Times New Roman"/>
                        </a:rPr>
                        <a:t> Word, Excel.</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Ability to draft straightforward correspondence.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Clear understanding of the confidential nature of HR work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mn-lt"/>
                          <a:ea typeface="Times New Roman"/>
                          <a:cs typeface="Times New Roman"/>
                        </a:rPr>
                        <a:t>Able to deal with a number of different situations in quick succession.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Knowledge of HR policies and work within them.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Good level of accuracy with an eye for detail.                                                                  </a:t>
                      </a:r>
                      <a:endParaRPr lang="en-GB" sz="1000" dirty="0">
                        <a:effectLst/>
                        <a:latin typeface="+mn-lt"/>
                        <a:ea typeface="Times New Roman"/>
                      </a:endParaRPr>
                    </a:p>
                    <a:p>
                      <a:pPr marL="457200" indent="-457200">
                        <a:lnSpc>
                          <a:spcPct val="100000"/>
                        </a:lnSpc>
                        <a:spcAft>
                          <a:spcPts val="0"/>
                        </a:spcAft>
                      </a:pPr>
                      <a:r>
                        <a:rPr lang="en-GB" sz="1000" dirty="0">
                          <a:effectLst/>
                          <a:latin typeface="+mn-lt"/>
                          <a:ea typeface="Times New Roman"/>
                          <a:cs typeface="Times New Roman"/>
                        </a:rPr>
                        <a:t> </a:t>
                      </a:r>
                      <a:endParaRPr lang="en-GB" sz="1000" dirty="0">
                        <a:effectLst/>
                        <a:latin typeface="+mn-lt"/>
                        <a:ea typeface="Times New Roman"/>
                      </a:endParaRPr>
                    </a:p>
                    <a:p>
                      <a:pPr algn="just">
                        <a:lnSpc>
                          <a:spcPct val="100000"/>
                        </a:lnSpc>
                        <a:spcAft>
                          <a:spcPts val="0"/>
                        </a:spcAft>
                      </a:pPr>
                      <a:r>
                        <a:rPr lang="en-GB" sz="1000" b="1" dirty="0">
                          <a:effectLst/>
                          <a:latin typeface="+mn-lt"/>
                          <a:ea typeface="Times New Roman"/>
                          <a:cs typeface="Times New Roman"/>
                        </a:rPr>
                        <a:t>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209">
                <a:tc>
                  <a:txBody>
                    <a:bodyPr/>
                    <a:lstStyle/>
                    <a:p>
                      <a:pPr algn="just">
                        <a:lnSpc>
                          <a:spcPct val="115000"/>
                        </a:lnSpc>
                        <a:spcAft>
                          <a:spcPts val="0"/>
                        </a:spcAft>
                      </a:pPr>
                      <a:r>
                        <a:rPr lang="en-GB" sz="1000">
                          <a:effectLst/>
                          <a:latin typeface="+mn-lt"/>
                          <a:ea typeface="Times New Roman"/>
                          <a:cs typeface="Times New Roman"/>
                        </a:rPr>
                        <a:t>Personal Qualities</a:t>
                      </a:r>
                      <a:endParaRPr lang="en-GB" sz="100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effectLst/>
                          <a:latin typeface="+mn-lt"/>
                          <a:ea typeface="Times New Roman"/>
                          <a:cs typeface="Times New Roman"/>
                        </a:rPr>
                        <a:t>Good team member able to establish effective working relationships.  </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Excellent inter-personal skills, able to work constructively with all departments. </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Ability to work hard with competing deadlines, prioritising appropriately.</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Ability to work calmly under pressure.</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Trusted to act with integrity. </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Ability to work in a tactful and diplomatic manner.</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An interest in the world of Education. </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Resilience and sense of humour. </a:t>
                      </a:r>
                      <a:endParaRPr lang="en-GB" sz="1000">
                        <a:effectLst/>
                        <a:latin typeface="+mn-lt"/>
                        <a:ea typeface="Times New Roman"/>
                      </a:endParaRPr>
                    </a:p>
                    <a:p>
                      <a:pPr>
                        <a:lnSpc>
                          <a:spcPct val="100000"/>
                        </a:lnSpc>
                        <a:spcAft>
                          <a:spcPts val="0"/>
                        </a:spcAft>
                      </a:pPr>
                      <a:r>
                        <a:rPr lang="en-GB" sz="1000">
                          <a:effectLst/>
                          <a:latin typeface="+mn-lt"/>
                          <a:ea typeface="Times New Roman"/>
                          <a:cs typeface="Times New Roman"/>
                        </a:rPr>
                        <a:t>Able to work independently and use initiative.</a:t>
                      </a:r>
                      <a:endParaRPr lang="en-GB" sz="100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900" b="1" dirty="0">
                          <a:effectLst/>
                          <a:latin typeface="+mn-lt"/>
                          <a:ea typeface="Times New Roman"/>
                          <a:cs typeface="Times New Roman"/>
                        </a:rPr>
                        <a:t> </a:t>
                      </a:r>
                      <a:endParaRPr lang="en-GB" sz="9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7">
                <a:tc>
                  <a:txBody>
                    <a:bodyPr/>
                    <a:lstStyle/>
                    <a:p>
                      <a:pPr algn="just">
                        <a:lnSpc>
                          <a:spcPct val="115000"/>
                        </a:lnSpc>
                        <a:spcAft>
                          <a:spcPts val="0"/>
                        </a:spcAft>
                      </a:pPr>
                      <a:r>
                        <a:rPr lang="en-GB" sz="1000">
                          <a:effectLst/>
                          <a:latin typeface="+mn-lt"/>
                          <a:ea typeface="Times New Roman"/>
                          <a:cs typeface="Times New Roman"/>
                        </a:rPr>
                        <a:t>Equal Opportunities</a:t>
                      </a:r>
                      <a:endParaRPr lang="en-GB" sz="100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mn-lt"/>
                          <a:ea typeface="Times New Roman"/>
                          <a:cs typeface="Times New Roman"/>
                        </a:rPr>
                        <a:t>Awareness of and commitment to equal opportunities.                                                     </a:t>
                      </a:r>
                      <a:endParaRPr lang="en-GB" sz="1000" dirty="0">
                        <a:effectLst/>
                        <a:latin typeface="+mn-lt"/>
                        <a:ea typeface="Times New Roman"/>
                      </a:endParaRPr>
                    </a:p>
                    <a:p>
                      <a:pPr>
                        <a:lnSpc>
                          <a:spcPct val="100000"/>
                        </a:lnSpc>
                        <a:spcAft>
                          <a:spcPts val="0"/>
                        </a:spcAft>
                      </a:pPr>
                      <a:r>
                        <a:rPr lang="en-GB" sz="1000" dirty="0">
                          <a:effectLst/>
                          <a:latin typeface="+mn-lt"/>
                          <a:ea typeface="Times New Roman"/>
                          <a:cs typeface="Times New Roman"/>
                        </a:rPr>
                        <a:t>Ability to promote and support the school’s equal opportunities policy.                          </a:t>
                      </a:r>
                      <a:endParaRPr lang="en-GB" sz="10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900" b="1" dirty="0">
                          <a:effectLst/>
                          <a:latin typeface="+mn-lt"/>
                          <a:ea typeface="Times New Roman"/>
                          <a:cs typeface="Times New Roman"/>
                        </a:rPr>
                        <a:t> </a:t>
                      </a:r>
                      <a:endParaRPr lang="en-GB" sz="900" dirty="0">
                        <a:effectLst/>
                        <a:latin typeface="+mn-lt"/>
                        <a:ea typeface="Times New Roman"/>
                      </a:endParaRPr>
                    </a:p>
                  </a:txBody>
                  <a:tcPr marL="31908" marR="31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587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e/e9/Town_hall_ealing_8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911" r="15022" b="1274"/>
          <a:stretch/>
        </p:blipFill>
        <p:spPr bwMode="auto">
          <a:xfrm>
            <a:off x="1" y="0"/>
            <a:ext cx="6877132" cy="558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87222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Living and working in  Ealing</a:t>
            </a:r>
            <a:endParaRPr lang="en-GB" sz="2000" dirty="0">
              <a:solidFill>
                <a:schemeClr val="bg1">
                  <a:lumMod val="85000"/>
                </a:schemeClr>
              </a:solidFill>
              <a:latin typeface="Trajan Pro" pitchFamily="18" charset="0"/>
            </a:endParaRPr>
          </a:p>
        </p:txBody>
      </p:sp>
      <p:sp>
        <p:nvSpPr>
          <p:cNvPr id="11" name="TextBox 10"/>
          <p:cNvSpPr txBox="1"/>
          <p:nvPr/>
        </p:nvSpPr>
        <p:spPr>
          <a:xfrm>
            <a:off x="188640" y="575786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T</a:t>
            </a:r>
            <a:endParaRPr lang="en-GB" sz="4200" dirty="0" smtClean="0">
              <a:solidFill>
                <a:schemeClr val="bg1">
                  <a:lumMod val="95000"/>
                </a:schemeClr>
              </a:solidFill>
              <a:latin typeface="Trajan Pro" pitchFamily="18" charset="0"/>
            </a:endParaRPr>
          </a:p>
        </p:txBody>
      </p:sp>
      <p:sp>
        <p:nvSpPr>
          <p:cNvPr id="12" name="TextBox 11"/>
          <p:cNvSpPr txBox="1"/>
          <p:nvPr/>
        </p:nvSpPr>
        <p:spPr>
          <a:xfrm>
            <a:off x="974656" y="5696310"/>
            <a:ext cx="2345964" cy="861774"/>
          </a:xfrm>
          <a:prstGeom prst="rect">
            <a:avLst/>
          </a:prstGeom>
          <a:noFill/>
        </p:spPr>
        <p:txBody>
          <a:bodyPr wrap="square" rtlCol="0">
            <a:spAutoFit/>
          </a:bodyPr>
          <a:lstStyle/>
          <a:p>
            <a:pPr algn="just"/>
            <a:r>
              <a:rPr lang="en-GB" sz="1000" b="1" dirty="0" err="1" smtClean="0">
                <a:latin typeface="Trajan Pro" pitchFamily="18" charset="0"/>
              </a:rPr>
              <a:t>ransport</a:t>
            </a:r>
            <a:endParaRPr lang="en-GB" sz="1000" b="1" dirty="0" smtClean="0">
              <a:latin typeface="Trajan Pro" pitchFamily="18" charset="0"/>
            </a:endParaRPr>
          </a:p>
          <a:p>
            <a:pPr algn="just"/>
            <a:r>
              <a:rPr lang="en-GB" sz="1000" u="sng" dirty="0">
                <a:latin typeface="Calibri" panose="020F0502020204030204" pitchFamily="34" charset="0"/>
              </a:rPr>
              <a:t>Tube</a:t>
            </a:r>
            <a:r>
              <a:rPr lang="en-GB" sz="1000" dirty="0">
                <a:latin typeface="Calibri" panose="020F0502020204030204" pitchFamily="34" charset="0"/>
              </a:rPr>
              <a:t>: </a:t>
            </a:r>
            <a:r>
              <a:rPr lang="en-GB" sz="1000" dirty="0" smtClean="0">
                <a:latin typeface="Calibri" panose="020F0502020204030204" pitchFamily="34" charset="0"/>
              </a:rPr>
              <a:t>The school is a very short walking distance from West Acton Station (Central Line Zone 3) and North Ealing Station (Piccadilly Line Zone 3), offering</a:t>
            </a:r>
            <a:endParaRPr lang="en-GB" sz="1000" dirty="0">
              <a:latin typeface="Calibri" panose="020F0502020204030204" pitchFamily="34" charset="0"/>
            </a:endParaRPr>
          </a:p>
        </p:txBody>
      </p:sp>
      <p:sp>
        <p:nvSpPr>
          <p:cNvPr id="19" name="TextBox 18"/>
          <p:cNvSpPr txBox="1"/>
          <p:nvPr/>
        </p:nvSpPr>
        <p:spPr>
          <a:xfrm>
            <a:off x="3447672" y="571367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C</a:t>
            </a:r>
            <a:endParaRPr lang="en-GB" sz="4200" dirty="0" smtClean="0">
              <a:solidFill>
                <a:schemeClr val="bg1">
                  <a:lumMod val="95000"/>
                </a:schemeClr>
              </a:solidFill>
              <a:latin typeface="Trajan Pro" pitchFamily="18" charset="0"/>
            </a:endParaRPr>
          </a:p>
        </p:txBody>
      </p:sp>
      <p:sp>
        <p:nvSpPr>
          <p:cNvPr id="20" name="TextBox 19"/>
          <p:cNvSpPr txBox="1"/>
          <p:nvPr/>
        </p:nvSpPr>
        <p:spPr>
          <a:xfrm>
            <a:off x="4233688" y="5652120"/>
            <a:ext cx="2507680" cy="1015663"/>
          </a:xfrm>
          <a:prstGeom prst="rect">
            <a:avLst/>
          </a:prstGeom>
          <a:noFill/>
        </p:spPr>
        <p:txBody>
          <a:bodyPr wrap="square" rtlCol="0">
            <a:spAutoFit/>
          </a:bodyPr>
          <a:lstStyle/>
          <a:p>
            <a:pPr algn="just"/>
            <a:r>
              <a:rPr lang="en-GB" sz="1000" b="1" dirty="0" err="1" smtClean="0">
                <a:latin typeface="Trajan Pro" pitchFamily="18" charset="0"/>
              </a:rPr>
              <a:t>ulture</a:t>
            </a:r>
            <a:r>
              <a:rPr lang="en-GB" sz="1000" b="1" dirty="0" smtClean="0">
                <a:latin typeface="Trajan Pro" pitchFamily="18" charset="0"/>
              </a:rPr>
              <a:t> and Amenities</a:t>
            </a:r>
          </a:p>
          <a:p>
            <a:pPr algn="just"/>
            <a:r>
              <a:rPr lang="en-GB" sz="1000" dirty="0">
                <a:latin typeface="Calibri" panose="020F0502020204030204" pitchFamily="34" charset="0"/>
              </a:rPr>
              <a:t>Popular restaurants and bars include The Grapevine, The Grange, and Charlotte’s Place, historically winning the Good Food Guide Readers’ London Restaurant of the </a:t>
            </a:r>
            <a:r>
              <a:rPr lang="en-GB" sz="1000" dirty="0" smtClean="0">
                <a:latin typeface="Calibri" panose="020F0502020204030204" pitchFamily="34" charset="0"/>
              </a:rPr>
              <a:t>Year.</a:t>
            </a:r>
            <a:endParaRPr lang="en-GB" sz="1000" dirty="0">
              <a:latin typeface="Calibri" panose="020F0502020204030204" pitchFamily="34" charset="0"/>
            </a:endParaRPr>
          </a:p>
        </p:txBody>
      </p:sp>
      <p:sp>
        <p:nvSpPr>
          <p:cNvPr id="27" name="TextBox 26"/>
          <p:cNvSpPr txBox="1"/>
          <p:nvPr/>
        </p:nvSpPr>
        <p:spPr>
          <a:xfrm>
            <a:off x="146932" y="6456402"/>
            <a:ext cx="3210060" cy="2569934"/>
          </a:xfrm>
          <a:prstGeom prst="rect">
            <a:avLst/>
          </a:prstGeom>
          <a:noFill/>
        </p:spPr>
        <p:txBody>
          <a:bodyPr wrap="square" rtlCol="0">
            <a:spAutoFit/>
          </a:bodyPr>
          <a:lstStyle/>
          <a:p>
            <a:pPr algn="just"/>
            <a:r>
              <a:rPr lang="en-GB" sz="1000" dirty="0">
                <a:latin typeface="Calibri" panose="020F0502020204030204" pitchFamily="34" charset="0"/>
              </a:rPr>
              <a:t>very short travel times to and from the West End and Westfield Shopping Centre.</a:t>
            </a:r>
          </a:p>
          <a:p>
            <a:pPr algn="just"/>
            <a:endParaRPr lang="en-GB" sz="1000" u="sng" dirty="0">
              <a:latin typeface="Calibri" panose="020F0502020204030204" pitchFamily="34" charset="0"/>
            </a:endParaRPr>
          </a:p>
          <a:p>
            <a:pPr algn="just"/>
            <a:r>
              <a:rPr lang="en-GB" sz="1000" u="sng" dirty="0" smtClean="0">
                <a:latin typeface="Calibri" panose="020F0502020204030204" pitchFamily="34" charset="0"/>
              </a:rPr>
              <a:t>Rai</a:t>
            </a:r>
            <a:r>
              <a:rPr lang="en-GB" sz="1000" dirty="0" smtClean="0">
                <a:latin typeface="Calibri" panose="020F0502020204030204" pitchFamily="34" charset="0"/>
              </a:rPr>
              <a:t>l</a:t>
            </a:r>
            <a:r>
              <a:rPr lang="en-GB" sz="1000" dirty="0">
                <a:latin typeface="Calibri" panose="020F0502020204030204" pitchFamily="34" charset="0"/>
              </a:rPr>
              <a:t>: First Great Western trains from Ealing Broadway and West Ealing to Paddington take just 10 to 15 minutes, with the Heathrow Connect service getting you to the airport in less than 30 minutes.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Bus</a:t>
            </a:r>
            <a:r>
              <a:rPr lang="en-GB" sz="1000" dirty="0">
                <a:latin typeface="Calibri" panose="020F0502020204030204" pitchFamily="34" charset="0"/>
              </a:rPr>
              <a:t>: Ealing is served by an impressive number of bus routes, including the 65 (to Kingston), 83 (to Golders Green) and 297 (to Willesden).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Cycle</a:t>
            </a:r>
            <a:r>
              <a:rPr lang="en-GB" sz="1000" dirty="0">
                <a:latin typeface="Calibri" panose="020F0502020204030204" pitchFamily="34" charset="0"/>
              </a:rPr>
              <a:t>: Proposals to build a Cycle Superhighway between Tower Hill and Acton could make life even easier for Ealing cyclists, who currently enjoy a 40 minute cycle to Hammersmith.</a:t>
            </a:r>
          </a:p>
          <a:p>
            <a:pPr algn="just"/>
            <a:endParaRPr lang="en-GB" sz="700" dirty="0">
              <a:latin typeface="Calibri" panose="020F0502020204030204" pitchFamily="34" charset="0"/>
            </a:endParaRPr>
          </a:p>
        </p:txBody>
      </p:sp>
      <p:sp>
        <p:nvSpPr>
          <p:cNvPr id="29" name="TextBox 28"/>
          <p:cNvSpPr txBox="1"/>
          <p:nvPr/>
        </p:nvSpPr>
        <p:spPr>
          <a:xfrm>
            <a:off x="3356992" y="6633517"/>
            <a:ext cx="3384376" cy="2000548"/>
          </a:xfrm>
          <a:prstGeom prst="rect">
            <a:avLst/>
          </a:prstGeom>
          <a:noFill/>
        </p:spPr>
        <p:txBody>
          <a:bodyPr wrap="square" rtlCol="0">
            <a:spAutoFit/>
          </a:bodyPr>
          <a:lstStyle/>
          <a:p>
            <a:pPr algn="just"/>
            <a:r>
              <a:rPr lang="en-GB" sz="1000" dirty="0" smtClean="0">
                <a:latin typeface="Calibri" panose="020F0502020204030204" pitchFamily="34" charset="0"/>
              </a:rPr>
              <a:t>The borough enjoys its very own Blues, Jazz, Comedy and Beer festivals throughout the year.</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Savvy shoppers in </a:t>
            </a:r>
            <a:r>
              <a:rPr lang="en-GB" sz="1000" dirty="0">
                <a:latin typeface="Calibri" panose="020F0502020204030204" pitchFamily="34" charset="0"/>
              </a:rPr>
              <a:t>the area go to Ealing Broadway Shopping Centre which has most high street chains and just a little further away, to Westfield Shopping Centre.</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The Pitshanger</a:t>
            </a:r>
            <a:r>
              <a:rPr lang="en-GB" sz="1000" dirty="0">
                <a:latin typeface="Calibri" panose="020F0502020204030204" pitchFamily="34" charset="0"/>
              </a:rPr>
              <a:t> </a:t>
            </a:r>
            <a:r>
              <a:rPr lang="en-GB" sz="1000" dirty="0" smtClean="0">
                <a:latin typeface="Calibri" panose="020F0502020204030204" pitchFamily="34" charset="0"/>
              </a:rPr>
              <a:t>Bookshop </a:t>
            </a:r>
            <a:r>
              <a:rPr lang="en-GB" sz="1000" dirty="0">
                <a:latin typeface="Calibri" panose="020F0502020204030204" pitchFamily="34" charset="0"/>
              </a:rPr>
              <a:t>is an Ealing institution and the independent store has been helping locals pick out their next must read for almost 20 years</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Ealing continues to prove itself as a perfect mix of green suburban charm and urban convenience and accessibility.</a:t>
            </a:r>
            <a:endParaRPr lang="en-GB" sz="1000" dirty="0">
              <a:latin typeface="Calibri" panose="020F0502020204030204" pitchFamily="34" charset="0"/>
            </a:endParaRPr>
          </a:p>
        </p:txBody>
      </p:sp>
    </p:spTree>
    <p:extLst>
      <p:ext uri="{BB962C8B-B14F-4D97-AF65-F5344CB8AC3E}">
        <p14:creationId xmlns:p14="http://schemas.microsoft.com/office/powerpoint/2010/main" val="306948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13JLV8FY\EWS-37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810" t="13362" r="3896" b="873"/>
          <a:stretch/>
        </p:blipFill>
        <p:spPr bwMode="auto">
          <a:xfrm>
            <a:off x="0" y="1"/>
            <a:ext cx="6864084" cy="443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88385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How to apply</a:t>
            </a:r>
            <a:endParaRPr lang="en-GB" sz="2000" dirty="0">
              <a:solidFill>
                <a:schemeClr val="bg1">
                  <a:lumMod val="85000"/>
                </a:schemeClr>
              </a:solidFill>
              <a:latin typeface="Trajan Pro" pitchFamily="18" charset="0"/>
            </a:endParaRPr>
          </a:p>
        </p:txBody>
      </p:sp>
      <p:sp>
        <p:nvSpPr>
          <p:cNvPr id="6" name="TextBox 5"/>
          <p:cNvSpPr txBox="1"/>
          <p:nvPr/>
        </p:nvSpPr>
        <p:spPr>
          <a:xfrm>
            <a:off x="260647" y="4705856"/>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7" name="TextBox 6"/>
          <p:cNvSpPr txBox="1"/>
          <p:nvPr/>
        </p:nvSpPr>
        <p:spPr>
          <a:xfrm>
            <a:off x="1011028" y="4668114"/>
            <a:ext cx="2345964" cy="861774"/>
          </a:xfrm>
          <a:prstGeom prst="rect">
            <a:avLst/>
          </a:prstGeom>
          <a:noFill/>
        </p:spPr>
        <p:txBody>
          <a:bodyPr wrap="square" rtlCol="0">
            <a:spAutoFit/>
          </a:bodyPr>
          <a:lstStyle/>
          <a:p>
            <a:pPr algn="just"/>
            <a:r>
              <a:rPr lang="en-GB" sz="1000" dirty="0">
                <a:latin typeface="Calibri" panose="020F0502020204030204" pitchFamily="34" charset="0"/>
              </a:rPr>
              <a:t>h</a:t>
            </a:r>
            <a:r>
              <a:rPr lang="en-GB" sz="1000" dirty="0" smtClean="0">
                <a:latin typeface="Calibri" panose="020F0502020204030204" pitchFamily="34" charset="0"/>
              </a:rPr>
              <a:t>e Ellen Wilkinson School for Girls seeks to appoint a HR Administrator </a:t>
            </a:r>
            <a:r>
              <a:rPr lang="en-GB" sz="1000" dirty="0">
                <a:latin typeface="Calibri" panose="020F0502020204030204" pitchFamily="34" charset="0"/>
              </a:rPr>
              <a:t>to contribute towards the vision and effectiveness of a dedicated and successful </a:t>
            </a:r>
            <a:r>
              <a:rPr lang="en-GB" sz="1000" dirty="0" smtClean="0">
                <a:latin typeface="Calibri" panose="020F0502020204030204" pitchFamily="34" charset="0"/>
              </a:rPr>
              <a:t>school. </a:t>
            </a:r>
            <a:endParaRPr lang="en-GB" sz="1000" dirty="0">
              <a:solidFill>
                <a:schemeClr val="tx2">
                  <a:lumMod val="50000"/>
                </a:schemeClr>
              </a:solidFill>
            </a:endParaRPr>
          </a:p>
        </p:txBody>
      </p:sp>
      <p:sp>
        <p:nvSpPr>
          <p:cNvPr id="8" name="TextBox 7"/>
          <p:cNvSpPr txBox="1"/>
          <p:nvPr/>
        </p:nvSpPr>
        <p:spPr>
          <a:xfrm>
            <a:off x="225798" y="5684809"/>
            <a:ext cx="3168352" cy="1938992"/>
          </a:xfrm>
          <a:prstGeom prst="rect">
            <a:avLst/>
          </a:prstGeom>
          <a:noFill/>
        </p:spPr>
        <p:txBody>
          <a:bodyPr wrap="square" rtlCol="0">
            <a:spAutoFit/>
          </a:bodyPr>
          <a:lstStyle/>
          <a:p>
            <a:pPr algn="just"/>
            <a:r>
              <a:rPr lang="en-GB" sz="1000" dirty="0" smtClean="0">
                <a:latin typeface="Calibri" panose="020F0502020204030204" pitchFamily="34" charset="0"/>
              </a:rPr>
              <a:t>Closing date for applications </a:t>
            </a:r>
            <a:r>
              <a:rPr lang="en-GB" sz="1000" dirty="0">
                <a:latin typeface="Calibri" panose="020F0502020204030204" pitchFamily="34" charset="0"/>
              </a:rPr>
              <a:t>is on </a:t>
            </a:r>
            <a:r>
              <a:rPr lang="en-GB" sz="1000" dirty="0" smtClean="0">
                <a:latin typeface="Calibri" panose="020F0502020204030204" pitchFamily="34" charset="0"/>
              </a:rPr>
              <a:t>Friday 5</a:t>
            </a:r>
            <a:r>
              <a:rPr lang="en-GB" sz="1000" baseline="30000" dirty="0" smtClean="0">
                <a:latin typeface="Calibri" panose="020F0502020204030204" pitchFamily="34" charset="0"/>
              </a:rPr>
              <a:t>th</a:t>
            </a:r>
            <a:r>
              <a:rPr lang="en-GB" sz="1000" dirty="0" smtClean="0">
                <a:latin typeface="Calibri" panose="020F0502020204030204" pitchFamily="34" charset="0"/>
              </a:rPr>
              <a:t> January 2018 at noon. We will  contact shortlisted applicants only. </a:t>
            </a:r>
          </a:p>
          <a:p>
            <a:pPr algn="just"/>
            <a:endParaRPr lang="en-GB" sz="1000" dirty="0" smtClean="0">
              <a:latin typeface="Calibri" panose="020F0502020204030204" pitchFamily="34" charset="0"/>
            </a:endParaRPr>
          </a:p>
          <a:p>
            <a:pPr algn="just"/>
            <a:r>
              <a:rPr lang="en-GB" sz="1000" dirty="0">
                <a:latin typeface="Calibri" panose="020F0502020204030204" pitchFamily="34" charset="0"/>
              </a:rPr>
              <a:t>The school is committed to safeguarding and promoting the welfare of children and young people and expects all staff and volunteers to share this commitment. </a:t>
            </a:r>
            <a:endParaRPr lang="en-GB" sz="1000" dirty="0" smtClean="0">
              <a:latin typeface="Calibri" panose="020F0502020204030204" pitchFamily="34" charset="0"/>
            </a:endParaRP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Successful </a:t>
            </a:r>
            <a:r>
              <a:rPr lang="en-GB" sz="1000" dirty="0">
                <a:latin typeface="Calibri" panose="020F0502020204030204" pitchFamily="34" charset="0"/>
              </a:rPr>
              <a:t>applicants will be subject to an enhanced DBS check and medical questionnaire.</a:t>
            </a: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p:txBody>
      </p:sp>
      <p:sp>
        <p:nvSpPr>
          <p:cNvPr id="4" name="Rectangle 3"/>
          <p:cNvSpPr/>
          <p:nvPr/>
        </p:nvSpPr>
        <p:spPr>
          <a:xfrm>
            <a:off x="3419405" y="4705856"/>
            <a:ext cx="3429000" cy="1477328"/>
          </a:xfrm>
          <a:prstGeom prst="rect">
            <a:avLst/>
          </a:prstGeom>
        </p:spPr>
        <p:txBody>
          <a:bodyPr>
            <a:spAutoFit/>
          </a:bodyPr>
          <a:lstStyle/>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r>
              <a:rPr lang="en-GB" sz="1000" b="1" dirty="0"/>
              <a:t/>
            </a:r>
            <a:br>
              <a:rPr lang="en-GB" sz="1000" b="1" dirty="0"/>
            </a:br>
            <a:endParaRPr lang="en-GB" sz="1000" dirty="0"/>
          </a:p>
        </p:txBody>
      </p:sp>
      <p:sp>
        <p:nvSpPr>
          <p:cNvPr id="5" name="Rectangle 4"/>
          <p:cNvSpPr/>
          <p:nvPr/>
        </p:nvSpPr>
        <p:spPr>
          <a:xfrm>
            <a:off x="3418347" y="4704999"/>
            <a:ext cx="3429000" cy="2369880"/>
          </a:xfrm>
          <a:prstGeom prst="rect">
            <a:avLst/>
          </a:prstGeom>
        </p:spPr>
        <p:txBody>
          <a:bodyPr>
            <a:spAutoFit/>
          </a:bodyPr>
          <a:lstStyle/>
          <a:p>
            <a:pPr algn="just"/>
            <a:r>
              <a:rPr lang="en-GB" sz="1000" dirty="0" smtClean="0">
                <a:latin typeface="Calibri" panose="020F0502020204030204" pitchFamily="34" charset="0"/>
              </a:rPr>
              <a:t>Applications </a:t>
            </a:r>
            <a:r>
              <a:rPr lang="en-GB" sz="1000" dirty="0">
                <a:latin typeface="Calibri" panose="020F0502020204030204" pitchFamily="34" charset="0"/>
              </a:rPr>
              <a:t>should be submitted to </a:t>
            </a:r>
            <a:r>
              <a:rPr lang="en-GB" sz="1000" dirty="0" smtClean="0">
                <a:latin typeface="Calibri" panose="020F0502020204030204" pitchFamily="34" charset="0"/>
              </a:rPr>
              <a:t>the school office, </a:t>
            </a:r>
            <a:r>
              <a:rPr lang="en-GB" sz="1000" dirty="0">
                <a:latin typeface="Calibri" panose="020F0502020204030204" pitchFamily="34" charset="0"/>
              </a:rPr>
              <a:t>via email, in the post or in person at:</a:t>
            </a:r>
          </a:p>
          <a:p>
            <a:pPr algn="just"/>
            <a:endParaRPr lang="en-GB" sz="1000" dirty="0">
              <a:latin typeface="Calibri" panose="020F0502020204030204" pitchFamily="34" charset="0"/>
            </a:endParaRPr>
          </a:p>
          <a:p>
            <a:pPr algn="just"/>
            <a:r>
              <a:rPr lang="en-GB" sz="1000" b="1" dirty="0" smtClean="0">
                <a:latin typeface="Calibri" panose="020F0502020204030204" pitchFamily="34" charset="0"/>
              </a:rPr>
              <a:t>Human Resources</a:t>
            </a:r>
            <a:endParaRPr lang="en-GB" sz="1000" b="1" dirty="0">
              <a:latin typeface="Calibri" panose="020F0502020204030204" pitchFamily="34" charset="0"/>
            </a:endParaRPr>
          </a:p>
          <a:p>
            <a:pPr algn="just"/>
            <a:r>
              <a:rPr lang="en-GB" sz="1000" b="1" dirty="0">
                <a:latin typeface="Calibri" panose="020F0502020204030204" pitchFamily="34" charset="0"/>
              </a:rPr>
              <a:t>The Ellen Wilkinson School for Girls</a:t>
            </a:r>
          </a:p>
          <a:p>
            <a:pPr algn="just"/>
            <a:r>
              <a:rPr lang="en-GB" sz="1000" b="1" dirty="0">
                <a:latin typeface="Calibri" panose="020F0502020204030204" pitchFamily="34" charset="0"/>
              </a:rPr>
              <a:t>Queens Drive</a:t>
            </a:r>
          </a:p>
          <a:p>
            <a:pPr algn="just"/>
            <a:r>
              <a:rPr lang="en-GB" sz="1000" b="1" dirty="0">
                <a:latin typeface="Calibri" panose="020F0502020204030204" pitchFamily="34" charset="0"/>
              </a:rPr>
              <a:t>West Acton</a:t>
            </a:r>
          </a:p>
          <a:p>
            <a:pPr algn="just"/>
            <a:r>
              <a:rPr lang="en-GB" sz="1000" b="1" dirty="0">
                <a:latin typeface="Calibri" panose="020F0502020204030204" pitchFamily="34" charset="0"/>
              </a:rPr>
              <a:t>London</a:t>
            </a:r>
          </a:p>
          <a:p>
            <a:pPr algn="just"/>
            <a:r>
              <a:rPr lang="en-GB" sz="1000" b="1" dirty="0">
                <a:latin typeface="Calibri" panose="020F0502020204030204" pitchFamily="34" charset="0"/>
              </a:rPr>
              <a:t>W3 0HW</a:t>
            </a:r>
          </a:p>
          <a:p>
            <a:pPr algn="just"/>
            <a:endParaRPr lang="en-GB" sz="1000" b="1" dirty="0">
              <a:latin typeface="Calibri" panose="020F0502020204030204" pitchFamily="34" charset="0"/>
            </a:endParaRPr>
          </a:p>
          <a:p>
            <a:pPr algn="just"/>
            <a:r>
              <a:rPr lang="en-GB" sz="1000" b="1" dirty="0">
                <a:latin typeface="Calibri" panose="020F0502020204030204" pitchFamily="34" charset="0"/>
              </a:rPr>
              <a:t>office@ellenwilkinson.ealing.sch.uk</a:t>
            </a:r>
          </a:p>
          <a:p>
            <a:pPr algn="just"/>
            <a:endParaRPr lang="en-GB" sz="1000" b="1" dirty="0">
              <a:latin typeface="Calibri" panose="020F0502020204030204" pitchFamily="34" charset="0"/>
            </a:endParaRPr>
          </a:p>
          <a:p>
            <a:pPr algn="just"/>
            <a:r>
              <a:rPr lang="en-GB" sz="1000" b="1" dirty="0">
                <a:latin typeface="Calibri" panose="020F0502020204030204" pitchFamily="34" charset="0"/>
              </a:rPr>
              <a:t>www.ellenwilkinson.ealing.sch.uk/vacancies</a:t>
            </a:r>
          </a:p>
          <a:p>
            <a:endParaRPr lang="en-GB" dirty="0"/>
          </a:p>
        </p:txBody>
      </p:sp>
    </p:spTree>
    <p:extLst>
      <p:ext uri="{BB962C8B-B14F-4D97-AF65-F5344CB8AC3E}">
        <p14:creationId xmlns:p14="http://schemas.microsoft.com/office/powerpoint/2010/main" val="365725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33991</TotalTime>
  <Words>1713</Words>
  <Application>Microsoft Office PowerPoint</Application>
  <PresentationFormat>On-screen Show (4:3)</PresentationFormat>
  <Paragraphs>238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Wilkinson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Danso, Isha</dc:creator>
  <cp:lastModifiedBy>Mary Hanrahan</cp:lastModifiedBy>
  <cp:revision>110</cp:revision>
  <cp:lastPrinted>2017-11-06T13:26:59Z</cp:lastPrinted>
  <dcterms:created xsi:type="dcterms:W3CDTF">2016-01-27T10:48:58Z</dcterms:created>
  <dcterms:modified xsi:type="dcterms:W3CDTF">2017-12-14T14:39:20Z</dcterms:modified>
</cp:coreProperties>
</file>