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58" r:id="rId4"/>
    <p:sldId id="257" r:id="rId5"/>
    <p:sldId id="276" r:id="rId6"/>
    <p:sldId id="278" r:id="rId7"/>
    <p:sldId id="279" r:id="rId8"/>
    <p:sldId id="272" r:id="rId9"/>
    <p:sldId id="280" r:id="rId10"/>
    <p:sldId id="273" r:id="rId11"/>
    <p:sldId id="261" r:id="rId12"/>
    <p:sldId id="274" r:id="rId13"/>
    <p:sldId id="271" r:id="rId14"/>
    <p:sldId id="275" r:id="rId15"/>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BAB3"/>
    <a:srgbClr val="C58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72" y="34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F1411F7-B0C6-4721-9062-FFB258EF07B9}" type="datetimeFigureOut">
              <a:rPr lang="en-GB" smtClean="0"/>
              <a:t>22/01/2018</a:t>
            </a:fld>
            <a:endParaRPr lang="en-GB"/>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E1F3F98-8F85-4C74-9F18-4745F5573879}" type="slidenum">
              <a:rPr lang="en-GB" smtClean="0"/>
              <a:t>‹#›</a:t>
            </a:fld>
            <a:endParaRPr lang="en-GB"/>
          </a:p>
        </p:txBody>
      </p:sp>
    </p:spTree>
    <p:extLst>
      <p:ext uri="{BB962C8B-B14F-4D97-AF65-F5344CB8AC3E}">
        <p14:creationId xmlns:p14="http://schemas.microsoft.com/office/powerpoint/2010/main" val="68622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1F3F98-8F85-4C74-9F18-4745F5573879}" type="slidenum">
              <a:rPr lang="en-GB" smtClean="0"/>
              <a:t>10</a:t>
            </a:fld>
            <a:endParaRPr lang="en-GB"/>
          </a:p>
        </p:txBody>
      </p:sp>
    </p:spTree>
    <p:extLst>
      <p:ext uri="{BB962C8B-B14F-4D97-AF65-F5344CB8AC3E}">
        <p14:creationId xmlns:p14="http://schemas.microsoft.com/office/powerpoint/2010/main" val="2653810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11F5E2-E7CF-4155-A7BD-943F50E8D16D}" type="datetimeFigureOut">
              <a:rPr lang="en-GB" smtClean="0"/>
              <a:t>22/01/2018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07661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11F5E2-E7CF-4155-A7BD-943F50E8D16D}" type="datetimeFigureOut">
              <a:rPr lang="en-GB" smtClean="0"/>
              <a:t>22/01/2018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80994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11F5E2-E7CF-4155-A7BD-943F50E8D16D}" type="datetimeFigureOut">
              <a:rPr lang="en-GB" smtClean="0"/>
              <a:t>22/01/2018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416641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11F5E2-E7CF-4155-A7BD-943F50E8D16D}" type="datetimeFigureOut">
              <a:rPr lang="en-GB" smtClean="0"/>
              <a:t>22/01/2018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63836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11F5E2-E7CF-4155-A7BD-943F50E8D16D}" type="datetimeFigureOut">
              <a:rPr lang="en-GB" smtClean="0"/>
              <a:t>22/01/2018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159168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11F5E2-E7CF-4155-A7BD-943F50E8D16D}" type="datetimeFigureOut">
              <a:rPr lang="en-GB" smtClean="0"/>
              <a:t>22/01/2018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3544249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11F5E2-E7CF-4155-A7BD-943F50E8D16D}" type="datetimeFigureOut">
              <a:rPr lang="en-GB" smtClean="0"/>
              <a:t>22/01/2018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28819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11F5E2-E7CF-4155-A7BD-943F50E8D16D}" type="datetimeFigureOut">
              <a:rPr lang="en-GB" smtClean="0"/>
              <a:t>22/01/2018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159868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1F5E2-E7CF-4155-A7BD-943F50E8D16D}" type="datetimeFigureOut">
              <a:rPr lang="en-GB" smtClean="0"/>
              <a:t>22/01/2018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36609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1F5E2-E7CF-4155-A7BD-943F50E8D16D}" type="datetimeFigureOut">
              <a:rPr lang="en-GB" smtClean="0"/>
              <a:t>22/01/2018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181046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1F5E2-E7CF-4155-A7BD-943F50E8D16D}" type="datetimeFigureOut">
              <a:rPr lang="en-GB" smtClean="0"/>
              <a:t>22/01/2018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9287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811F5E2-E7CF-4155-A7BD-943F50E8D16D}" type="datetimeFigureOut">
              <a:rPr lang="en-GB" smtClean="0"/>
              <a:t>22/01/2018</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31A0C16-4FE8-4689-A4D5-BE3904439D8B}" type="slidenum">
              <a:rPr lang="en-GB" smtClean="0"/>
              <a:t>‹#›</a:t>
            </a:fld>
            <a:endParaRPr lang="en-GB"/>
          </a:p>
        </p:txBody>
      </p:sp>
    </p:spTree>
    <p:extLst>
      <p:ext uri="{BB962C8B-B14F-4D97-AF65-F5344CB8AC3E}">
        <p14:creationId xmlns:p14="http://schemas.microsoft.com/office/powerpoint/2010/main" val="160256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www.ellenwilkinson.ealing.sch.uk/1321/vacancies" TargetMode="External"/><Relationship Id="rId4" Type="http://schemas.openxmlformats.org/officeDocument/2006/relationships/hyperlink" Target="mailto:office@ellenwilkinson.ealing.sch.uk"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H:\2014\11 Marketing\Photos for Marketing\EWS-308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65" t="11812" r="25158" b="2432"/>
          <a:stretch/>
        </p:blipFill>
        <p:spPr bwMode="auto">
          <a:xfrm>
            <a:off x="3471009" y="-7663"/>
            <a:ext cx="4188644" cy="91516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3573016" cy="914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6752" y="609422"/>
            <a:ext cx="1152128" cy="65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624" y="1302023"/>
            <a:ext cx="3384376" cy="461665"/>
          </a:xfrm>
          <a:prstGeom prst="rect">
            <a:avLst/>
          </a:prstGeom>
          <a:noFill/>
        </p:spPr>
        <p:txBody>
          <a:bodyPr wrap="square" rtlCol="0">
            <a:spAutoFit/>
          </a:bodyPr>
          <a:lstStyle/>
          <a:p>
            <a:pPr algn="ctr"/>
            <a:r>
              <a:rPr lang="en-GB" sz="1200" dirty="0" smtClean="0">
                <a:solidFill>
                  <a:schemeClr val="bg1">
                    <a:lumMod val="85000"/>
                  </a:schemeClr>
                </a:solidFill>
                <a:latin typeface="Trajan Pro" pitchFamily="18" charset="0"/>
              </a:rPr>
              <a:t>The Ellen Wilkinson School</a:t>
            </a:r>
          </a:p>
          <a:p>
            <a:pPr algn="ctr"/>
            <a:r>
              <a:rPr lang="en-GB" sz="1200" dirty="0" smtClean="0">
                <a:solidFill>
                  <a:schemeClr val="bg1">
                    <a:lumMod val="85000"/>
                  </a:schemeClr>
                </a:solidFill>
                <a:latin typeface="Trajan Pro" pitchFamily="18" charset="0"/>
              </a:rPr>
              <a:t>For Girls </a:t>
            </a:r>
          </a:p>
        </p:txBody>
      </p:sp>
      <p:cxnSp>
        <p:nvCxnSpPr>
          <p:cNvPr id="7" name="Straight Connector 6"/>
          <p:cNvCxnSpPr/>
          <p:nvPr/>
        </p:nvCxnSpPr>
        <p:spPr>
          <a:xfrm>
            <a:off x="2276872" y="1590055"/>
            <a:ext cx="792088" cy="0"/>
          </a:xfrm>
          <a:prstGeom prst="line">
            <a:avLst/>
          </a:prstGeom>
          <a:ln w="127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6672" y="1590055"/>
            <a:ext cx="764347" cy="0"/>
          </a:xfrm>
          <a:prstGeom prst="line">
            <a:avLst/>
          </a:prstGeom>
          <a:ln w="127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6632" y="8316416"/>
            <a:ext cx="3384376" cy="461665"/>
          </a:xfrm>
          <a:prstGeom prst="rect">
            <a:avLst/>
          </a:prstGeom>
          <a:noFill/>
        </p:spPr>
        <p:txBody>
          <a:bodyPr wrap="square" rtlCol="0">
            <a:spAutoFit/>
          </a:bodyPr>
          <a:lstStyle/>
          <a:p>
            <a:pPr algn="ctr"/>
            <a:r>
              <a:rPr lang="en-GB" sz="1200" dirty="0" smtClean="0">
                <a:solidFill>
                  <a:schemeClr val="bg1">
                    <a:lumMod val="85000"/>
                  </a:schemeClr>
                </a:solidFill>
                <a:latin typeface="Trajan Pro" pitchFamily="18" charset="0"/>
              </a:rPr>
              <a:t>A Specialist College for</a:t>
            </a:r>
          </a:p>
          <a:p>
            <a:pPr algn="ctr"/>
            <a:r>
              <a:rPr lang="en-GB" sz="1200" dirty="0" smtClean="0">
                <a:solidFill>
                  <a:schemeClr val="bg1">
                    <a:lumMod val="85000"/>
                  </a:schemeClr>
                </a:solidFill>
                <a:latin typeface="Trajan Pro" pitchFamily="18" charset="0"/>
              </a:rPr>
              <a:t>Science &amp; Mathematics</a:t>
            </a:r>
          </a:p>
        </p:txBody>
      </p:sp>
      <p:cxnSp>
        <p:nvCxnSpPr>
          <p:cNvPr id="13" name="Straight Connector 12"/>
          <p:cNvCxnSpPr/>
          <p:nvPr/>
        </p:nvCxnSpPr>
        <p:spPr>
          <a:xfrm>
            <a:off x="116632" y="4522058"/>
            <a:ext cx="3312368" cy="0"/>
          </a:xfrm>
          <a:prstGeom prst="line">
            <a:avLst/>
          </a:prstGeom>
          <a:ln w="12700" cap="rnd">
            <a:solidFill>
              <a:srgbClr val="92BAB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6632" y="4594066"/>
            <a:ext cx="3384376" cy="553998"/>
          </a:xfrm>
          <a:prstGeom prst="rect">
            <a:avLst/>
          </a:prstGeom>
          <a:noFill/>
        </p:spPr>
        <p:txBody>
          <a:bodyPr wrap="square" rtlCol="0">
            <a:spAutoFit/>
          </a:bodyPr>
          <a:lstStyle/>
          <a:p>
            <a:r>
              <a:rPr lang="en-GB" dirty="0" smtClean="0">
                <a:solidFill>
                  <a:srgbClr val="92BAB3"/>
                </a:solidFill>
                <a:latin typeface="Trajan Pro" pitchFamily="18" charset="0"/>
              </a:rPr>
              <a:t>Teacher of Maths</a:t>
            </a:r>
          </a:p>
          <a:p>
            <a:r>
              <a:rPr lang="en-GB" sz="1200" dirty="0" smtClean="0">
                <a:solidFill>
                  <a:schemeClr val="bg1">
                    <a:lumMod val="85000"/>
                  </a:schemeClr>
                </a:solidFill>
                <a:latin typeface="Trajan Pro" pitchFamily="18" charset="0"/>
              </a:rPr>
              <a:t>RECRUITMENT INFORMATION</a:t>
            </a:r>
            <a:endParaRPr lang="en-GB" sz="1200" dirty="0">
              <a:solidFill>
                <a:schemeClr val="bg1">
                  <a:lumMod val="85000"/>
                </a:schemeClr>
              </a:solidFill>
              <a:latin typeface="Trajan Pro" pitchFamily="18" charset="0"/>
            </a:endParaRPr>
          </a:p>
        </p:txBody>
      </p:sp>
      <p:cxnSp>
        <p:nvCxnSpPr>
          <p:cNvPr id="17" name="Straight Connector 16"/>
          <p:cNvCxnSpPr/>
          <p:nvPr/>
        </p:nvCxnSpPr>
        <p:spPr>
          <a:xfrm>
            <a:off x="3573016" y="0"/>
            <a:ext cx="0" cy="9144000"/>
          </a:xfrm>
          <a:prstGeom prst="line">
            <a:avLst/>
          </a:prstGeom>
          <a:ln w="63500" cap="rnd">
            <a:solidFill>
              <a:srgbClr val="92BA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97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upload.wikimedia.org/wikipedia/commons/e/e9/Town_hall_ealing_804.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3911" r="15022" b="1274"/>
          <a:stretch/>
        </p:blipFill>
        <p:spPr bwMode="auto">
          <a:xfrm>
            <a:off x="1" y="0"/>
            <a:ext cx="6877132" cy="5580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29000" y="4872226"/>
            <a:ext cx="3384376" cy="707886"/>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Living and working in  Ealing</a:t>
            </a:r>
            <a:endParaRPr lang="en-GB" sz="2000" dirty="0">
              <a:solidFill>
                <a:schemeClr val="bg1">
                  <a:lumMod val="85000"/>
                </a:schemeClr>
              </a:solidFill>
              <a:latin typeface="Trajan Pro" pitchFamily="18" charset="0"/>
            </a:endParaRPr>
          </a:p>
        </p:txBody>
      </p:sp>
      <p:sp>
        <p:nvSpPr>
          <p:cNvPr id="11" name="TextBox 10"/>
          <p:cNvSpPr txBox="1"/>
          <p:nvPr/>
        </p:nvSpPr>
        <p:spPr>
          <a:xfrm>
            <a:off x="188640" y="5757865"/>
            <a:ext cx="792088" cy="738664"/>
          </a:xfrm>
          <a:prstGeom prst="rect">
            <a:avLst/>
          </a:prstGeom>
          <a:solidFill>
            <a:schemeClr val="tx2">
              <a:lumMod val="50000"/>
            </a:schemeClr>
          </a:solidFill>
        </p:spPr>
        <p:txBody>
          <a:bodyPr wrap="square" rtlCol="0">
            <a:spAutoFit/>
          </a:bodyPr>
          <a:lstStyle/>
          <a:p>
            <a:pPr algn="ctr"/>
            <a:r>
              <a:rPr lang="en-GB" sz="4200" dirty="0">
                <a:solidFill>
                  <a:schemeClr val="bg1">
                    <a:lumMod val="95000"/>
                  </a:schemeClr>
                </a:solidFill>
                <a:latin typeface="Trajan Pro" pitchFamily="18" charset="0"/>
              </a:rPr>
              <a:t>T</a:t>
            </a:r>
            <a:endParaRPr lang="en-GB" sz="4200" dirty="0" smtClean="0">
              <a:solidFill>
                <a:schemeClr val="bg1">
                  <a:lumMod val="95000"/>
                </a:schemeClr>
              </a:solidFill>
              <a:latin typeface="Trajan Pro" pitchFamily="18" charset="0"/>
            </a:endParaRPr>
          </a:p>
        </p:txBody>
      </p:sp>
      <p:sp>
        <p:nvSpPr>
          <p:cNvPr id="12" name="TextBox 11"/>
          <p:cNvSpPr txBox="1"/>
          <p:nvPr/>
        </p:nvSpPr>
        <p:spPr>
          <a:xfrm>
            <a:off x="974656" y="5696310"/>
            <a:ext cx="2345964" cy="861774"/>
          </a:xfrm>
          <a:prstGeom prst="rect">
            <a:avLst/>
          </a:prstGeom>
          <a:noFill/>
        </p:spPr>
        <p:txBody>
          <a:bodyPr wrap="square" rtlCol="0">
            <a:spAutoFit/>
          </a:bodyPr>
          <a:lstStyle/>
          <a:p>
            <a:pPr algn="just"/>
            <a:r>
              <a:rPr lang="en-GB" sz="1000" b="1" dirty="0" err="1" smtClean="0">
                <a:latin typeface="Trajan Pro" pitchFamily="18" charset="0"/>
              </a:rPr>
              <a:t>ransport</a:t>
            </a:r>
            <a:endParaRPr lang="en-GB" sz="1000" b="1" dirty="0" smtClean="0">
              <a:latin typeface="Trajan Pro" pitchFamily="18" charset="0"/>
            </a:endParaRPr>
          </a:p>
          <a:p>
            <a:pPr algn="just"/>
            <a:r>
              <a:rPr lang="en-GB" sz="1000" u="sng" dirty="0">
                <a:latin typeface="Calibri" panose="020F0502020204030204" pitchFamily="34" charset="0"/>
              </a:rPr>
              <a:t>Tube</a:t>
            </a:r>
            <a:r>
              <a:rPr lang="en-GB" sz="1000" dirty="0">
                <a:latin typeface="Calibri" panose="020F0502020204030204" pitchFamily="34" charset="0"/>
              </a:rPr>
              <a:t>: </a:t>
            </a:r>
            <a:r>
              <a:rPr lang="en-GB" sz="1000" dirty="0" smtClean="0">
                <a:latin typeface="Calibri" panose="020F0502020204030204" pitchFamily="34" charset="0"/>
              </a:rPr>
              <a:t>The school is a very short walking distance from West Acton Station (Central Line Zone 3) and North Ealing Station (Piccadilly Line Zone 3), offering</a:t>
            </a:r>
            <a:endParaRPr lang="en-GB" sz="1000" dirty="0">
              <a:latin typeface="Calibri" panose="020F0502020204030204" pitchFamily="34" charset="0"/>
            </a:endParaRPr>
          </a:p>
        </p:txBody>
      </p:sp>
      <p:sp>
        <p:nvSpPr>
          <p:cNvPr id="19" name="TextBox 18"/>
          <p:cNvSpPr txBox="1"/>
          <p:nvPr/>
        </p:nvSpPr>
        <p:spPr>
          <a:xfrm>
            <a:off x="3447672" y="5713675"/>
            <a:ext cx="792088" cy="738664"/>
          </a:xfrm>
          <a:prstGeom prst="rect">
            <a:avLst/>
          </a:prstGeom>
          <a:solidFill>
            <a:schemeClr val="tx2">
              <a:lumMod val="50000"/>
            </a:schemeClr>
          </a:solidFill>
        </p:spPr>
        <p:txBody>
          <a:bodyPr wrap="square" rtlCol="0">
            <a:spAutoFit/>
          </a:bodyPr>
          <a:lstStyle/>
          <a:p>
            <a:pPr algn="ctr"/>
            <a:r>
              <a:rPr lang="en-GB" sz="4200" dirty="0">
                <a:solidFill>
                  <a:schemeClr val="bg1">
                    <a:lumMod val="95000"/>
                  </a:schemeClr>
                </a:solidFill>
                <a:latin typeface="Trajan Pro" pitchFamily="18" charset="0"/>
              </a:rPr>
              <a:t>C</a:t>
            </a:r>
            <a:endParaRPr lang="en-GB" sz="4200" dirty="0" smtClean="0">
              <a:solidFill>
                <a:schemeClr val="bg1">
                  <a:lumMod val="95000"/>
                </a:schemeClr>
              </a:solidFill>
              <a:latin typeface="Trajan Pro" pitchFamily="18" charset="0"/>
            </a:endParaRPr>
          </a:p>
        </p:txBody>
      </p:sp>
      <p:sp>
        <p:nvSpPr>
          <p:cNvPr id="20" name="TextBox 19"/>
          <p:cNvSpPr txBox="1"/>
          <p:nvPr/>
        </p:nvSpPr>
        <p:spPr>
          <a:xfrm>
            <a:off x="4233688" y="5652120"/>
            <a:ext cx="2507680" cy="1015663"/>
          </a:xfrm>
          <a:prstGeom prst="rect">
            <a:avLst/>
          </a:prstGeom>
          <a:noFill/>
        </p:spPr>
        <p:txBody>
          <a:bodyPr wrap="square" rtlCol="0">
            <a:spAutoFit/>
          </a:bodyPr>
          <a:lstStyle/>
          <a:p>
            <a:pPr algn="just"/>
            <a:r>
              <a:rPr lang="en-GB" sz="1000" b="1" dirty="0" err="1" smtClean="0">
                <a:latin typeface="Trajan Pro" pitchFamily="18" charset="0"/>
              </a:rPr>
              <a:t>ulture</a:t>
            </a:r>
            <a:r>
              <a:rPr lang="en-GB" sz="1000" b="1" dirty="0" smtClean="0">
                <a:latin typeface="Trajan Pro" pitchFamily="18" charset="0"/>
              </a:rPr>
              <a:t> and Amenities</a:t>
            </a:r>
          </a:p>
          <a:p>
            <a:pPr algn="just"/>
            <a:r>
              <a:rPr lang="en-GB" sz="1000" dirty="0">
                <a:latin typeface="Calibri" panose="020F0502020204030204" pitchFamily="34" charset="0"/>
              </a:rPr>
              <a:t>Popular restaurants and bars include The Grapevine, The Grange, and Charlotte’s Place, historically winning the Good Food Guide Readers’ London Restaurant of the </a:t>
            </a:r>
            <a:r>
              <a:rPr lang="en-GB" sz="1000" dirty="0" smtClean="0">
                <a:latin typeface="Calibri" panose="020F0502020204030204" pitchFamily="34" charset="0"/>
              </a:rPr>
              <a:t>Year.</a:t>
            </a:r>
            <a:endParaRPr lang="en-GB" sz="1000" dirty="0">
              <a:latin typeface="Calibri" panose="020F0502020204030204" pitchFamily="34" charset="0"/>
            </a:endParaRPr>
          </a:p>
        </p:txBody>
      </p:sp>
      <p:sp>
        <p:nvSpPr>
          <p:cNvPr id="27" name="TextBox 26"/>
          <p:cNvSpPr txBox="1"/>
          <p:nvPr/>
        </p:nvSpPr>
        <p:spPr>
          <a:xfrm>
            <a:off x="146932" y="6456402"/>
            <a:ext cx="3210060" cy="2569934"/>
          </a:xfrm>
          <a:prstGeom prst="rect">
            <a:avLst/>
          </a:prstGeom>
          <a:noFill/>
        </p:spPr>
        <p:txBody>
          <a:bodyPr wrap="square" rtlCol="0">
            <a:spAutoFit/>
          </a:bodyPr>
          <a:lstStyle/>
          <a:p>
            <a:pPr algn="just"/>
            <a:r>
              <a:rPr lang="en-GB" sz="1000" dirty="0">
                <a:latin typeface="Calibri" panose="020F0502020204030204" pitchFamily="34" charset="0"/>
              </a:rPr>
              <a:t>very short travel times to and from the West End and Westfield Shopping Centre.</a:t>
            </a:r>
          </a:p>
          <a:p>
            <a:pPr algn="just"/>
            <a:endParaRPr lang="en-GB" sz="1000" u="sng" dirty="0">
              <a:latin typeface="Calibri" panose="020F0502020204030204" pitchFamily="34" charset="0"/>
            </a:endParaRPr>
          </a:p>
          <a:p>
            <a:pPr algn="just"/>
            <a:r>
              <a:rPr lang="en-GB" sz="1000" u="sng" dirty="0" smtClean="0">
                <a:latin typeface="Calibri" panose="020F0502020204030204" pitchFamily="34" charset="0"/>
              </a:rPr>
              <a:t>Rai</a:t>
            </a:r>
            <a:r>
              <a:rPr lang="en-GB" sz="1000" dirty="0" smtClean="0">
                <a:latin typeface="Calibri" panose="020F0502020204030204" pitchFamily="34" charset="0"/>
              </a:rPr>
              <a:t>l</a:t>
            </a:r>
            <a:r>
              <a:rPr lang="en-GB" sz="1000" dirty="0">
                <a:latin typeface="Calibri" panose="020F0502020204030204" pitchFamily="34" charset="0"/>
              </a:rPr>
              <a:t>: First Great Western trains from Ealing Broadway and West Ealing to Paddington take just 10 to 15 minutes, with the Heathrow Connect service getting you to the airport in less than 30 minutes. </a:t>
            </a:r>
          </a:p>
          <a:p>
            <a:pPr algn="just"/>
            <a:endParaRPr lang="en-GB" sz="700" dirty="0">
              <a:latin typeface="Calibri" panose="020F0502020204030204" pitchFamily="34" charset="0"/>
            </a:endParaRPr>
          </a:p>
          <a:p>
            <a:pPr algn="just"/>
            <a:r>
              <a:rPr lang="en-GB" sz="1000" u="sng" dirty="0">
                <a:latin typeface="Calibri" panose="020F0502020204030204" pitchFamily="34" charset="0"/>
              </a:rPr>
              <a:t>Bus</a:t>
            </a:r>
            <a:r>
              <a:rPr lang="en-GB" sz="1000" dirty="0">
                <a:latin typeface="Calibri" panose="020F0502020204030204" pitchFamily="34" charset="0"/>
              </a:rPr>
              <a:t>: Ealing is served by an impressive number of bus routes, including the 65 (to Kingston), 83 (to Golders Green) and 297 (to Willesden). </a:t>
            </a:r>
          </a:p>
          <a:p>
            <a:pPr algn="just"/>
            <a:endParaRPr lang="en-GB" sz="700" dirty="0">
              <a:latin typeface="Calibri" panose="020F0502020204030204" pitchFamily="34" charset="0"/>
            </a:endParaRPr>
          </a:p>
          <a:p>
            <a:pPr algn="just"/>
            <a:r>
              <a:rPr lang="en-GB" sz="1000" u="sng" dirty="0">
                <a:latin typeface="Calibri" panose="020F0502020204030204" pitchFamily="34" charset="0"/>
              </a:rPr>
              <a:t>Cycle</a:t>
            </a:r>
            <a:r>
              <a:rPr lang="en-GB" sz="1000" dirty="0">
                <a:latin typeface="Calibri" panose="020F0502020204030204" pitchFamily="34" charset="0"/>
              </a:rPr>
              <a:t>: Proposals to build a Cycle Superhighway between Tower Hill and Acton could make life even easier for Ealing cyclists, who currently enjoy a 40 minute cycle to Hammersmith.</a:t>
            </a:r>
          </a:p>
          <a:p>
            <a:pPr algn="just"/>
            <a:endParaRPr lang="en-GB" sz="700" dirty="0">
              <a:latin typeface="Calibri" panose="020F0502020204030204" pitchFamily="34" charset="0"/>
            </a:endParaRPr>
          </a:p>
        </p:txBody>
      </p:sp>
      <p:sp>
        <p:nvSpPr>
          <p:cNvPr id="29" name="TextBox 28"/>
          <p:cNvSpPr txBox="1"/>
          <p:nvPr/>
        </p:nvSpPr>
        <p:spPr>
          <a:xfrm>
            <a:off x="3356992" y="6633517"/>
            <a:ext cx="3384376" cy="2000548"/>
          </a:xfrm>
          <a:prstGeom prst="rect">
            <a:avLst/>
          </a:prstGeom>
          <a:noFill/>
        </p:spPr>
        <p:txBody>
          <a:bodyPr wrap="square" rtlCol="0">
            <a:spAutoFit/>
          </a:bodyPr>
          <a:lstStyle/>
          <a:p>
            <a:pPr algn="just"/>
            <a:r>
              <a:rPr lang="en-GB" sz="1000" dirty="0" smtClean="0">
                <a:latin typeface="Calibri" panose="020F0502020204030204" pitchFamily="34" charset="0"/>
              </a:rPr>
              <a:t>The borough enjoys its very own Blues, Jazz, Comedy and Beer festivals throughout the year.</a:t>
            </a:r>
          </a:p>
          <a:p>
            <a:pPr algn="just"/>
            <a:endParaRPr lang="en-GB" sz="700" dirty="0">
              <a:latin typeface="Calibri" panose="020F0502020204030204" pitchFamily="34" charset="0"/>
            </a:endParaRPr>
          </a:p>
          <a:p>
            <a:pPr algn="just"/>
            <a:r>
              <a:rPr lang="en-GB" sz="1000" dirty="0" smtClean="0">
                <a:latin typeface="Calibri" panose="020F0502020204030204" pitchFamily="34" charset="0"/>
              </a:rPr>
              <a:t>Savvy shoppers in </a:t>
            </a:r>
            <a:r>
              <a:rPr lang="en-GB" sz="1000" dirty="0">
                <a:latin typeface="Calibri" panose="020F0502020204030204" pitchFamily="34" charset="0"/>
              </a:rPr>
              <a:t>the area go to Ealing Broadway Shopping Centre which has most high street chains and just a little further away, to Westfield Shopping Centre.</a:t>
            </a:r>
          </a:p>
          <a:p>
            <a:pPr algn="just"/>
            <a:endParaRPr lang="en-GB" sz="700" dirty="0">
              <a:latin typeface="Calibri" panose="020F0502020204030204" pitchFamily="34" charset="0"/>
            </a:endParaRPr>
          </a:p>
          <a:p>
            <a:pPr algn="just"/>
            <a:r>
              <a:rPr lang="en-GB" sz="1000" dirty="0" smtClean="0">
                <a:latin typeface="Calibri" panose="020F0502020204030204" pitchFamily="34" charset="0"/>
              </a:rPr>
              <a:t>The Pitshanger</a:t>
            </a:r>
            <a:r>
              <a:rPr lang="en-GB" sz="1000" dirty="0">
                <a:latin typeface="Calibri" panose="020F0502020204030204" pitchFamily="34" charset="0"/>
              </a:rPr>
              <a:t> </a:t>
            </a:r>
            <a:r>
              <a:rPr lang="en-GB" sz="1000" dirty="0" smtClean="0">
                <a:latin typeface="Calibri" panose="020F0502020204030204" pitchFamily="34" charset="0"/>
              </a:rPr>
              <a:t>Bookshop </a:t>
            </a:r>
            <a:r>
              <a:rPr lang="en-GB" sz="1000" dirty="0">
                <a:latin typeface="Calibri" panose="020F0502020204030204" pitchFamily="34" charset="0"/>
              </a:rPr>
              <a:t>is an Ealing institution and the independent store has been helping locals pick out their next must read for almost 20 years</a:t>
            </a:r>
            <a:r>
              <a:rPr lang="en-GB" sz="1000" dirty="0" smtClean="0">
                <a:latin typeface="Calibri" panose="020F0502020204030204" pitchFamily="34" charset="0"/>
              </a:rPr>
              <a:t>.</a:t>
            </a:r>
          </a:p>
          <a:p>
            <a:pPr algn="just"/>
            <a:endParaRPr lang="en-GB" sz="1000" dirty="0">
              <a:latin typeface="Calibri" panose="020F0502020204030204" pitchFamily="34" charset="0"/>
            </a:endParaRPr>
          </a:p>
          <a:p>
            <a:pPr algn="just"/>
            <a:r>
              <a:rPr lang="en-GB" sz="1000" dirty="0" smtClean="0">
                <a:latin typeface="Calibri" panose="020F0502020204030204" pitchFamily="34" charset="0"/>
              </a:rPr>
              <a:t>Ealing continues to prove itself as a perfect mix of green suburban charm and urban convenience and accessibility.</a:t>
            </a:r>
            <a:endParaRPr lang="en-GB" sz="1000" dirty="0">
              <a:latin typeface="Calibri" panose="020F0502020204030204" pitchFamily="34" charset="0"/>
            </a:endParaRPr>
          </a:p>
        </p:txBody>
      </p:sp>
    </p:spTree>
    <p:extLst>
      <p:ext uri="{BB962C8B-B14F-4D97-AF65-F5344CB8AC3E}">
        <p14:creationId xmlns:p14="http://schemas.microsoft.com/office/powerpoint/2010/main" val="3069485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idanso\AppData\Local\Microsoft\Windows\Temporary Internet Files\Content.IE5\13JLV8FY\EWS-3756.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6810" t="13362" r="3896" b="873"/>
          <a:stretch/>
        </p:blipFill>
        <p:spPr bwMode="auto">
          <a:xfrm>
            <a:off x="0" y="1"/>
            <a:ext cx="6864084" cy="44378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84984" y="3883858"/>
            <a:ext cx="3384376" cy="400110"/>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How to apply</a:t>
            </a:r>
            <a:endParaRPr lang="en-GB" sz="2000" dirty="0">
              <a:solidFill>
                <a:schemeClr val="bg1">
                  <a:lumMod val="85000"/>
                </a:schemeClr>
              </a:solidFill>
              <a:latin typeface="Trajan Pro" pitchFamily="18" charset="0"/>
            </a:endParaRPr>
          </a:p>
        </p:txBody>
      </p:sp>
      <p:sp>
        <p:nvSpPr>
          <p:cNvPr id="6" name="TextBox 5"/>
          <p:cNvSpPr txBox="1"/>
          <p:nvPr/>
        </p:nvSpPr>
        <p:spPr>
          <a:xfrm>
            <a:off x="260647" y="4705856"/>
            <a:ext cx="792088" cy="707886"/>
          </a:xfrm>
          <a:prstGeom prst="rect">
            <a:avLst/>
          </a:prstGeom>
          <a:solidFill>
            <a:schemeClr val="tx2">
              <a:lumMod val="50000"/>
            </a:schemeClr>
          </a:solidFill>
        </p:spPr>
        <p:txBody>
          <a:bodyPr wrap="square" rtlCol="0">
            <a:spAutoFit/>
          </a:bodyPr>
          <a:lstStyle/>
          <a:p>
            <a:pPr algn="ctr"/>
            <a:r>
              <a:rPr lang="en-GB" sz="4000" dirty="0">
                <a:solidFill>
                  <a:schemeClr val="bg1">
                    <a:lumMod val="95000"/>
                  </a:schemeClr>
                </a:solidFill>
                <a:latin typeface="Trajan Pro" pitchFamily="18" charset="0"/>
              </a:rPr>
              <a:t>T</a:t>
            </a:r>
            <a:endParaRPr lang="en-GB" sz="4000" dirty="0" smtClean="0">
              <a:solidFill>
                <a:schemeClr val="bg1">
                  <a:lumMod val="95000"/>
                </a:schemeClr>
              </a:solidFill>
              <a:latin typeface="Trajan Pro" pitchFamily="18" charset="0"/>
            </a:endParaRPr>
          </a:p>
        </p:txBody>
      </p:sp>
      <p:sp>
        <p:nvSpPr>
          <p:cNvPr id="7" name="TextBox 6"/>
          <p:cNvSpPr txBox="1"/>
          <p:nvPr/>
        </p:nvSpPr>
        <p:spPr>
          <a:xfrm>
            <a:off x="1011028" y="4668114"/>
            <a:ext cx="2345964" cy="861774"/>
          </a:xfrm>
          <a:prstGeom prst="rect">
            <a:avLst/>
          </a:prstGeom>
          <a:noFill/>
        </p:spPr>
        <p:txBody>
          <a:bodyPr wrap="square" rtlCol="0">
            <a:spAutoFit/>
          </a:bodyPr>
          <a:lstStyle/>
          <a:p>
            <a:pPr algn="just"/>
            <a:r>
              <a:rPr lang="en-GB" sz="1000" dirty="0">
                <a:latin typeface="Calibri" panose="020F0502020204030204" pitchFamily="34" charset="0"/>
              </a:rPr>
              <a:t>h</a:t>
            </a:r>
            <a:r>
              <a:rPr lang="en-GB" sz="1000" dirty="0" smtClean="0">
                <a:latin typeface="Calibri" panose="020F0502020204030204" pitchFamily="34" charset="0"/>
              </a:rPr>
              <a:t>e Ellen Wilkinson School for Girls seeks to appoint a Learning Support Assistant </a:t>
            </a:r>
            <a:r>
              <a:rPr lang="en-GB" sz="1000" dirty="0">
                <a:latin typeface="Calibri" panose="020F0502020204030204" pitchFamily="34" charset="0"/>
              </a:rPr>
              <a:t>to contribute towards the vision and effectiveness of a dedicated and successful </a:t>
            </a:r>
            <a:r>
              <a:rPr lang="en-GB" sz="1000" dirty="0" smtClean="0">
                <a:latin typeface="Calibri" panose="020F0502020204030204" pitchFamily="34" charset="0"/>
              </a:rPr>
              <a:t>school. </a:t>
            </a:r>
            <a:endParaRPr lang="en-GB" sz="1000" dirty="0">
              <a:solidFill>
                <a:schemeClr val="tx2">
                  <a:lumMod val="50000"/>
                </a:schemeClr>
              </a:solidFill>
            </a:endParaRPr>
          </a:p>
        </p:txBody>
      </p:sp>
      <p:sp>
        <p:nvSpPr>
          <p:cNvPr id="8" name="TextBox 7"/>
          <p:cNvSpPr txBox="1"/>
          <p:nvPr/>
        </p:nvSpPr>
        <p:spPr>
          <a:xfrm>
            <a:off x="188640" y="5684809"/>
            <a:ext cx="3168352" cy="2092881"/>
          </a:xfrm>
          <a:prstGeom prst="rect">
            <a:avLst/>
          </a:prstGeom>
          <a:noFill/>
        </p:spPr>
        <p:txBody>
          <a:bodyPr wrap="square" rtlCol="0">
            <a:spAutoFit/>
          </a:bodyPr>
          <a:lstStyle/>
          <a:p>
            <a:pPr algn="just"/>
            <a:r>
              <a:rPr lang="en-GB" sz="1000" dirty="0" smtClean="0">
                <a:latin typeface="Calibri" panose="020F0502020204030204" pitchFamily="34" charset="0"/>
              </a:rPr>
              <a:t>Closing date for applications </a:t>
            </a:r>
            <a:r>
              <a:rPr lang="en-GB" sz="1000" dirty="0">
                <a:latin typeface="Calibri" panose="020F0502020204030204" pitchFamily="34" charset="0"/>
              </a:rPr>
              <a:t>is on </a:t>
            </a:r>
            <a:r>
              <a:rPr lang="en-GB" sz="1000" b="1" dirty="0" smtClean="0">
                <a:latin typeface="Calibri" panose="020F0502020204030204" pitchFamily="34" charset="0"/>
              </a:rPr>
              <a:t>Monday 5</a:t>
            </a:r>
            <a:r>
              <a:rPr lang="en-GB" sz="1000" b="1" baseline="30000" dirty="0" smtClean="0">
                <a:latin typeface="Calibri" panose="020F0502020204030204" pitchFamily="34" charset="0"/>
              </a:rPr>
              <a:t>th</a:t>
            </a:r>
            <a:r>
              <a:rPr lang="en-GB" sz="1000" b="1" dirty="0" smtClean="0">
                <a:latin typeface="Calibri" panose="020F0502020204030204" pitchFamily="34" charset="0"/>
              </a:rPr>
              <a:t> February 2018</a:t>
            </a:r>
            <a:r>
              <a:rPr lang="en-GB" sz="1000" b="1" baseline="30000" dirty="0" smtClean="0">
                <a:latin typeface="Calibri" panose="020F0502020204030204" pitchFamily="34" charset="0"/>
              </a:rPr>
              <a:t> </a:t>
            </a:r>
            <a:r>
              <a:rPr lang="en-GB" sz="1000" b="1" dirty="0" smtClean="0">
                <a:latin typeface="Calibri" panose="020F0502020204030204" pitchFamily="34" charset="0"/>
              </a:rPr>
              <a:t> at  12 noon.</a:t>
            </a:r>
            <a:r>
              <a:rPr lang="en-GB" sz="1000" dirty="0" smtClean="0">
                <a:latin typeface="Calibri" panose="020F0502020204030204" pitchFamily="34" charset="0"/>
              </a:rPr>
              <a:t> We will contact shortlisted applicants only. </a:t>
            </a:r>
          </a:p>
          <a:p>
            <a:pPr algn="just"/>
            <a:endParaRPr lang="en-GB" sz="1000" dirty="0" smtClean="0">
              <a:latin typeface="Calibri" panose="020F0502020204030204" pitchFamily="34" charset="0"/>
            </a:endParaRPr>
          </a:p>
          <a:p>
            <a:pPr algn="just"/>
            <a:r>
              <a:rPr lang="en-GB" sz="1000" dirty="0">
                <a:latin typeface="Calibri" panose="020F0502020204030204" pitchFamily="34" charset="0"/>
              </a:rPr>
              <a:t>The school is committed to safeguarding and promoting the welfare of children and young people and expects all staff and volunteers to share this commitment. </a:t>
            </a:r>
            <a:endParaRPr lang="en-GB" sz="1000" dirty="0" smtClean="0">
              <a:latin typeface="Calibri" panose="020F0502020204030204" pitchFamily="34" charset="0"/>
            </a:endParaRPr>
          </a:p>
          <a:p>
            <a:pPr algn="just"/>
            <a:endParaRPr lang="en-GB" sz="1000" dirty="0">
              <a:latin typeface="Calibri" panose="020F0502020204030204" pitchFamily="34" charset="0"/>
            </a:endParaRPr>
          </a:p>
          <a:p>
            <a:pPr algn="just"/>
            <a:r>
              <a:rPr lang="en-GB" sz="1000" dirty="0" smtClean="0">
                <a:latin typeface="Calibri" panose="020F0502020204030204" pitchFamily="34" charset="0"/>
              </a:rPr>
              <a:t>Successful </a:t>
            </a:r>
            <a:r>
              <a:rPr lang="en-GB" sz="1000" dirty="0">
                <a:latin typeface="Calibri" panose="020F0502020204030204" pitchFamily="34" charset="0"/>
              </a:rPr>
              <a:t>applicants will be subject to an enhanced DBS check and medical questionnaire.</a:t>
            </a:r>
          </a:p>
          <a:p>
            <a:pPr algn="just"/>
            <a:endParaRPr lang="en-GB" sz="1000" dirty="0">
              <a:latin typeface="Calibri" panose="020F0502020204030204" pitchFamily="34" charset="0"/>
            </a:endParaRPr>
          </a:p>
          <a:p>
            <a:pPr algn="just"/>
            <a:endParaRPr lang="en-GB" sz="1000" dirty="0">
              <a:latin typeface="Calibri" panose="020F0502020204030204" pitchFamily="34" charset="0"/>
            </a:endParaRPr>
          </a:p>
          <a:p>
            <a:pPr algn="just"/>
            <a:endParaRPr lang="en-GB" sz="1000" dirty="0">
              <a:latin typeface="Calibri" panose="020F0502020204030204" pitchFamily="34" charset="0"/>
            </a:endParaRPr>
          </a:p>
        </p:txBody>
      </p:sp>
      <p:sp>
        <p:nvSpPr>
          <p:cNvPr id="4" name="Rectangle 3"/>
          <p:cNvSpPr/>
          <p:nvPr/>
        </p:nvSpPr>
        <p:spPr>
          <a:xfrm>
            <a:off x="3419405" y="4705856"/>
            <a:ext cx="3429000" cy="1477328"/>
          </a:xfrm>
          <a:prstGeom prst="rect">
            <a:avLst/>
          </a:prstGeom>
        </p:spPr>
        <p:txBody>
          <a:bodyPr>
            <a:spAutoFit/>
          </a:bodyPr>
          <a:lstStyle/>
          <a:p>
            <a:endParaRPr lang="en-GB" sz="1000" b="1" dirty="0"/>
          </a:p>
          <a:p>
            <a:endParaRPr lang="en-GB" sz="1000" b="1" dirty="0" smtClean="0"/>
          </a:p>
          <a:p>
            <a:endParaRPr lang="en-GB" sz="1000" b="1" dirty="0"/>
          </a:p>
          <a:p>
            <a:endParaRPr lang="en-GB" sz="1000" b="1" dirty="0" smtClean="0"/>
          </a:p>
          <a:p>
            <a:endParaRPr lang="en-GB" sz="1000" b="1" dirty="0"/>
          </a:p>
          <a:p>
            <a:endParaRPr lang="en-GB" sz="1000" b="1" dirty="0" smtClean="0"/>
          </a:p>
          <a:p>
            <a:endParaRPr lang="en-GB" sz="1000" b="1" dirty="0"/>
          </a:p>
          <a:p>
            <a:r>
              <a:rPr lang="en-GB" sz="1000" b="1" dirty="0"/>
              <a:t/>
            </a:r>
            <a:br>
              <a:rPr lang="en-GB" sz="1000" b="1" dirty="0"/>
            </a:br>
            <a:endParaRPr lang="en-GB" sz="1000" dirty="0"/>
          </a:p>
        </p:txBody>
      </p:sp>
      <p:sp>
        <p:nvSpPr>
          <p:cNvPr id="5" name="Rectangle 4"/>
          <p:cNvSpPr/>
          <p:nvPr/>
        </p:nvSpPr>
        <p:spPr>
          <a:xfrm>
            <a:off x="3418347" y="4704999"/>
            <a:ext cx="3429000" cy="2523768"/>
          </a:xfrm>
          <a:prstGeom prst="rect">
            <a:avLst/>
          </a:prstGeom>
        </p:spPr>
        <p:txBody>
          <a:bodyPr>
            <a:spAutoFit/>
          </a:bodyPr>
          <a:lstStyle/>
          <a:p>
            <a:pPr algn="just"/>
            <a:r>
              <a:rPr lang="en-GB" sz="1000" dirty="0" smtClean="0">
                <a:latin typeface="Calibri" panose="020F0502020204030204" pitchFamily="34" charset="0"/>
              </a:rPr>
              <a:t>Applications </a:t>
            </a:r>
            <a:r>
              <a:rPr lang="en-GB" sz="1000" dirty="0">
                <a:latin typeface="Calibri" panose="020F0502020204030204" pitchFamily="34" charset="0"/>
              </a:rPr>
              <a:t>should be submitted to </a:t>
            </a:r>
            <a:r>
              <a:rPr lang="en-GB" sz="1000" dirty="0" smtClean="0">
                <a:latin typeface="Calibri" panose="020F0502020204030204" pitchFamily="34" charset="0"/>
              </a:rPr>
              <a:t>the office, </a:t>
            </a:r>
            <a:r>
              <a:rPr lang="en-GB" sz="1000" dirty="0">
                <a:latin typeface="Calibri" panose="020F0502020204030204" pitchFamily="34" charset="0"/>
              </a:rPr>
              <a:t>via email, in the post or in person at:</a:t>
            </a:r>
          </a:p>
          <a:p>
            <a:pPr algn="just"/>
            <a:endParaRPr lang="en-GB" sz="1000" dirty="0" smtClean="0">
              <a:latin typeface="Calibri" panose="020F0502020204030204" pitchFamily="34" charset="0"/>
            </a:endParaRPr>
          </a:p>
          <a:p>
            <a:pPr algn="just"/>
            <a:r>
              <a:rPr lang="en-GB" sz="1000" b="1" dirty="0" smtClean="0">
                <a:latin typeface="Calibri" panose="020F0502020204030204" pitchFamily="34" charset="0"/>
              </a:rPr>
              <a:t>HR Administrator</a:t>
            </a:r>
            <a:endParaRPr lang="en-GB" sz="1000" b="1" dirty="0">
              <a:latin typeface="Calibri" panose="020F0502020204030204" pitchFamily="34" charset="0"/>
            </a:endParaRPr>
          </a:p>
          <a:p>
            <a:pPr algn="just"/>
            <a:r>
              <a:rPr lang="en-GB" sz="1000" b="1" dirty="0" smtClean="0">
                <a:latin typeface="Calibri" panose="020F0502020204030204" pitchFamily="34" charset="0"/>
              </a:rPr>
              <a:t>The </a:t>
            </a:r>
            <a:r>
              <a:rPr lang="en-GB" sz="1000" b="1" dirty="0">
                <a:latin typeface="Calibri" panose="020F0502020204030204" pitchFamily="34" charset="0"/>
              </a:rPr>
              <a:t>Ellen Wilkinson School for Girls</a:t>
            </a:r>
          </a:p>
          <a:p>
            <a:pPr algn="just"/>
            <a:r>
              <a:rPr lang="en-GB" sz="1000" b="1" dirty="0">
                <a:latin typeface="Calibri" panose="020F0502020204030204" pitchFamily="34" charset="0"/>
              </a:rPr>
              <a:t>Queens Drive</a:t>
            </a:r>
          </a:p>
          <a:p>
            <a:pPr algn="just"/>
            <a:r>
              <a:rPr lang="en-GB" sz="1000" b="1" dirty="0">
                <a:latin typeface="Calibri" panose="020F0502020204030204" pitchFamily="34" charset="0"/>
              </a:rPr>
              <a:t>West Acton</a:t>
            </a:r>
          </a:p>
          <a:p>
            <a:pPr algn="just"/>
            <a:r>
              <a:rPr lang="en-GB" sz="1000" b="1" dirty="0">
                <a:latin typeface="Calibri" panose="020F0502020204030204" pitchFamily="34" charset="0"/>
              </a:rPr>
              <a:t>London</a:t>
            </a:r>
          </a:p>
          <a:p>
            <a:pPr algn="just"/>
            <a:r>
              <a:rPr lang="en-GB" sz="1000" b="1" dirty="0">
                <a:latin typeface="Calibri" panose="020F0502020204030204" pitchFamily="34" charset="0"/>
              </a:rPr>
              <a:t>W3 0HW</a:t>
            </a:r>
          </a:p>
          <a:p>
            <a:pPr algn="just"/>
            <a:endParaRPr lang="en-GB" sz="1000" b="1" dirty="0">
              <a:latin typeface="Calibri" panose="020F0502020204030204" pitchFamily="34" charset="0"/>
            </a:endParaRPr>
          </a:p>
          <a:p>
            <a:pPr algn="just"/>
            <a:r>
              <a:rPr lang="en-GB" sz="1000" b="1" dirty="0" smtClean="0">
                <a:latin typeface="Calibri" panose="020F0502020204030204" pitchFamily="34" charset="0"/>
                <a:hlinkClick r:id="rId4"/>
              </a:rPr>
              <a:t>office@ellenwilkinson.ealing.sch.uk</a:t>
            </a:r>
            <a:endParaRPr lang="en-GB" sz="1000" b="1" dirty="0" smtClean="0">
              <a:latin typeface="Calibri" panose="020F0502020204030204" pitchFamily="34" charset="0"/>
            </a:endParaRPr>
          </a:p>
          <a:p>
            <a:pPr algn="just"/>
            <a:endParaRPr lang="en-GB" sz="1000" b="1" dirty="0">
              <a:latin typeface="Calibri" panose="020F0502020204030204" pitchFamily="34" charset="0"/>
            </a:endParaRPr>
          </a:p>
          <a:p>
            <a:pPr algn="just"/>
            <a:r>
              <a:rPr lang="en-GB" sz="1000" b="1" dirty="0" smtClean="0">
                <a:latin typeface="Calibri" panose="020F0502020204030204" pitchFamily="34" charset="0"/>
                <a:hlinkClick r:id="rId5"/>
              </a:rPr>
              <a:t>www.ellenwilkinson.ealing.sch.uk/1321/vacancies</a:t>
            </a:r>
            <a:r>
              <a:rPr lang="en-GB" sz="1000" b="1" dirty="0" smtClean="0">
                <a:latin typeface="Calibri" panose="020F0502020204030204" pitchFamily="34" charset="0"/>
              </a:rPr>
              <a:t> </a:t>
            </a:r>
            <a:endParaRPr lang="en-GB" sz="1000" b="1" dirty="0">
              <a:latin typeface="Calibri" panose="020F0502020204030204" pitchFamily="34" charset="0"/>
            </a:endParaRPr>
          </a:p>
          <a:p>
            <a:pPr algn="just"/>
            <a:endParaRPr lang="en-GB" sz="1000" b="1" dirty="0">
              <a:latin typeface="Calibri" panose="020F0502020204030204" pitchFamily="34" charset="0"/>
            </a:endParaRPr>
          </a:p>
          <a:p>
            <a:endParaRPr lang="en-GB" dirty="0"/>
          </a:p>
        </p:txBody>
      </p:sp>
    </p:spTree>
    <p:extLst>
      <p:ext uri="{BB962C8B-B14F-4D97-AF65-F5344CB8AC3E}">
        <p14:creationId xmlns:p14="http://schemas.microsoft.com/office/powerpoint/2010/main" val="3657250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914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266" name="Picture 2" descr="H:\2014\11 Marketing\Photos for Marketing\EWS-341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645" r="8977"/>
          <a:stretch/>
        </p:blipFill>
        <p:spPr bwMode="auto">
          <a:xfrm>
            <a:off x="-1" y="755576"/>
            <a:ext cx="6873617" cy="770485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0" y="755576"/>
            <a:ext cx="6873616" cy="0"/>
          </a:xfrm>
          <a:prstGeom prst="line">
            <a:avLst/>
          </a:prstGeom>
          <a:ln w="76200" cap="rnd">
            <a:solidFill>
              <a:srgbClr val="92BAB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616" y="8460432"/>
            <a:ext cx="6873616" cy="0"/>
          </a:xfrm>
          <a:prstGeom prst="line">
            <a:avLst/>
          </a:prstGeom>
          <a:ln w="76200" cap="rnd">
            <a:solidFill>
              <a:srgbClr val="92BA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415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6858000" cy="9144000"/>
          </a:xfrm>
          <a:prstGeom prst="rect">
            <a:avLst/>
          </a:prstGeom>
          <a:solidFill>
            <a:srgbClr val="6A9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872716" y="8028384"/>
            <a:ext cx="5112568" cy="1015663"/>
          </a:xfrm>
          <a:prstGeom prst="rect">
            <a:avLst/>
          </a:prstGeom>
          <a:noFill/>
        </p:spPr>
        <p:txBody>
          <a:bodyPr wrap="square" rtlCol="0">
            <a:spAutoFit/>
          </a:bodyPr>
          <a:lstStyle/>
          <a:p>
            <a:pPr algn="ctr"/>
            <a:r>
              <a:rPr lang="en-GB" sz="1200" dirty="0" smtClean="0">
                <a:solidFill>
                  <a:schemeClr val="bg1">
                    <a:lumMod val="95000"/>
                  </a:schemeClr>
                </a:solidFill>
                <a:latin typeface="Trajan Pro" pitchFamily="18" charset="0"/>
              </a:rPr>
              <a:t>The Ellen Wilkinson School</a:t>
            </a:r>
          </a:p>
          <a:p>
            <a:pPr algn="ctr"/>
            <a:r>
              <a:rPr lang="en-GB" sz="1200" dirty="0" smtClean="0">
                <a:solidFill>
                  <a:schemeClr val="bg1">
                    <a:lumMod val="95000"/>
                  </a:schemeClr>
                </a:solidFill>
                <a:latin typeface="Trajan Pro" pitchFamily="18" charset="0"/>
              </a:rPr>
              <a:t>For Girls</a:t>
            </a:r>
          </a:p>
          <a:p>
            <a:pPr algn="ctr"/>
            <a:endParaRPr lang="en-GB" sz="1200" dirty="0">
              <a:solidFill>
                <a:schemeClr val="tx2">
                  <a:lumMod val="50000"/>
                </a:schemeClr>
              </a:solidFill>
              <a:latin typeface="Trajan Pro" pitchFamily="18" charset="0"/>
            </a:endParaRPr>
          </a:p>
          <a:p>
            <a:pPr algn="ctr"/>
            <a:r>
              <a:rPr lang="en-GB" sz="1200" dirty="0" smtClean="0">
                <a:solidFill>
                  <a:schemeClr val="tx2">
                    <a:lumMod val="50000"/>
                  </a:schemeClr>
                </a:solidFill>
                <a:latin typeface="Trajan Pro" pitchFamily="18" charset="0"/>
              </a:rPr>
              <a:t>Queens Drive, London </a:t>
            </a:r>
            <a:r>
              <a:rPr lang="en-GB" sz="1200" dirty="0">
                <a:solidFill>
                  <a:schemeClr val="tx2">
                    <a:lumMod val="50000"/>
                  </a:schemeClr>
                </a:solidFill>
                <a:latin typeface="Trajan Pro" pitchFamily="18" charset="0"/>
              </a:rPr>
              <a:t>W3 0HW</a:t>
            </a:r>
          </a:p>
          <a:p>
            <a:pPr algn="ctr"/>
            <a:r>
              <a:rPr lang="en-GB" sz="1200" dirty="0" smtClean="0">
                <a:solidFill>
                  <a:schemeClr val="tx2">
                    <a:lumMod val="50000"/>
                  </a:schemeClr>
                </a:solidFill>
                <a:latin typeface="Trajan Pro" pitchFamily="18" charset="0"/>
              </a:rPr>
              <a:t>0208 752 1525 | www.ellenwilkinson.ealing.sch.uk</a:t>
            </a:r>
          </a:p>
        </p:txBody>
      </p:sp>
    </p:spTree>
    <p:extLst>
      <p:ext uri="{BB962C8B-B14F-4D97-AF65-F5344CB8AC3E}">
        <p14:creationId xmlns:p14="http://schemas.microsoft.com/office/powerpoint/2010/main" val="4050281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6647" y="0"/>
            <a:ext cx="6864647" cy="363589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1" y="3779912"/>
            <a:ext cx="6864647" cy="1440160"/>
          </a:xfrm>
          <a:prstGeom prst="rect">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C:\Users\idanso\AppData\Local\Microsoft\Windows\Temporary Internet Files\Content.IE5\WRGECH1O\EWS-314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l="168" t="2776" b="24208"/>
          <a:stretch/>
        </p:blipFill>
        <p:spPr bwMode="auto">
          <a:xfrm>
            <a:off x="1" y="560742"/>
            <a:ext cx="6858000" cy="32191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6278" y="77297"/>
            <a:ext cx="792087" cy="44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a:off x="5517232" y="1269510"/>
            <a:ext cx="0" cy="1718314"/>
          </a:xfrm>
          <a:prstGeom prst="line">
            <a:avLst/>
          </a:prstGeom>
          <a:ln w="12700">
            <a:solidFill>
              <a:srgbClr val="C58003"/>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89240" y="1233498"/>
            <a:ext cx="1224136" cy="1754326"/>
          </a:xfrm>
          <a:prstGeom prst="rect">
            <a:avLst/>
          </a:prstGeom>
          <a:noFill/>
        </p:spPr>
        <p:txBody>
          <a:bodyPr wrap="square" rtlCol="0">
            <a:spAutoFit/>
          </a:bodyPr>
          <a:lstStyle/>
          <a:p>
            <a:pPr algn="r"/>
            <a:r>
              <a:rPr lang="en-GB" sz="1200" dirty="0" smtClean="0">
                <a:solidFill>
                  <a:srgbClr val="FCB330"/>
                </a:solidFill>
                <a:latin typeface="Trajan Pro" pitchFamily="18" charset="0"/>
              </a:rPr>
              <a:t>Inspiring</a:t>
            </a:r>
          </a:p>
          <a:p>
            <a:pPr algn="r"/>
            <a:endParaRPr lang="en-GB" sz="1200" dirty="0" smtClean="0">
              <a:solidFill>
                <a:schemeClr val="bg1">
                  <a:lumMod val="95000"/>
                </a:schemeClr>
              </a:solidFill>
              <a:latin typeface="Trajan Pro" pitchFamily="18" charset="0"/>
            </a:endParaRPr>
          </a:p>
          <a:p>
            <a:pPr algn="r"/>
            <a:r>
              <a:rPr lang="en-GB" sz="1200" dirty="0" smtClean="0">
                <a:solidFill>
                  <a:schemeClr val="accent1">
                    <a:lumMod val="20000"/>
                    <a:lumOff val="80000"/>
                  </a:schemeClr>
                </a:solidFill>
                <a:latin typeface="Trajan Pro" pitchFamily="18" charset="0"/>
              </a:rPr>
              <a:t>Passionate</a:t>
            </a:r>
          </a:p>
          <a:p>
            <a:pPr algn="r"/>
            <a:endParaRPr lang="en-GB" sz="1200" dirty="0">
              <a:solidFill>
                <a:srgbClr val="C58003"/>
              </a:solidFill>
              <a:latin typeface="Trajan Pro" pitchFamily="18" charset="0"/>
            </a:endParaRPr>
          </a:p>
          <a:p>
            <a:pPr algn="r"/>
            <a:r>
              <a:rPr lang="en-GB" sz="1200" dirty="0" smtClean="0">
                <a:solidFill>
                  <a:srgbClr val="FCB330"/>
                </a:solidFill>
                <a:latin typeface="Trajan Pro" pitchFamily="18" charset="0"/>
              </a:rPr>
              <a:t>Nurturing</a:t>
            </a:r>
          </a:p>
          <a:p>
            <a:pPr algn="r"/>
            <a:endParaRPr lang="en-GB" sz="1200" dirty="0" smtClean="0">
              <a:solidFill>
                <a:schemeClr val="bg1">
                  <a:lumMod val="95000"/>
                </a:schemeClr>
              </a:solidFill>
              <a:latin typeface="Trajan Pro" pitchFamily="18" charset="0"/>
            </a:endParaRPr>
          </a:p>
          <a:p>
            <a:pPr algn="r"/>
            <a:r>
              <a:rPr lang="en-GB" sz="1200" dirty="0">
                <a:solidFill>
                  <a:schemeClr val="accent1">
                    <a:lumMod val="20000"/>
                    <a:lumOff val="80000"/>
                  </a:schemeClr>
                </a:solidFill>
                <a:latin typeface="Trajan Pro" pitchFamily="18" charset="0"/>
              </a:rPr>
              <a:t>Successful</a:t>
            </a:r>
          </a:p>
          <a:p>
            <a:pPr algn="r"/>
            <a:endParaRPr lang="en-GB" sz="1200" dirty="0">
              <a:solidFill>
                <a:schemeClr val="bg1">
                  <a:lumMod val="95000"/>
                </a:schemeClr>
              </a:solidFill>
              <a:latin typeface="Trajan Pro" pitchFamily="18" charset="0"/>
            </a:endParaRPr>
          </a:p>
          <a:p>
            <a:pPr algn="r"/>
            <a:r>
              <a:rPr lang="en-GB" sz="1200" dirty="0" smtClean="0">
                <a:solidFill>
                  <a:srgbClr val="FCB330"/>
                </a:solidFill>
                <a:latin typeface="Trajan Pro" pitchFamily="18" charset="0"/>
              </a:rPr>
              <a:t>Creative</a:t>
            </a:r>
          </a:p>
        </p:txBody>
      </p:sp>
      <p:sp>
        <p:nvSpPr>
          <p:cNvPr id="23" name="Rectangle 22"/>
          <p:cNvSpPr/>
          <p:nvPr/>
        </p:nvSpPr>
        <p:spPr>
          <a:xfrm>
            <a:off x="-1" y="539552"/>
            <a:ext cx="6858000" cy="510304"/>
          </a:xfrm>
          <a:prstGeom prst="rect">
            <a:avLst/>
          </a:prstGeom>
          <a:solidFill>
            <a:schemeClr val="tx2">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647" y="3318247"/>
            <a:ext cx="6864647" cy="461665"/>
          </a:xfrm>
          <a:prstGeom prst="rect">
            <a:avLst/>
          </a:prstGeom>
          <a:solidFill>
            <a:schemeClr val="tx2">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 y="3779912"/>
            <a:ext cx="6813375" cy="5468164"/>
          </a:xfrm>
          <a:prstGeom prst="rect">
            <a:avLst/>
          </a:prstGeom>
          <a:noFill/>
        </p:spPr>
        <p:txBody>
          <a:bodyPr wrap="square" rtlCol="0">
            <a:spAutoFit/>
          </a:bodyPr>
          <a:lstStyle/>
          <a:p>
            <a:pPr algn="ctr"/>
            <a:r>
              <a:rPr lang="en-GB" sz="1400" dirty="0">
                <a:solidFill>
                  <a:schemeClr val="tx2">
                    <a:lumMod val="50000"/>
                  </a:schemeClr>
                </a:solidFill>
              </a:rPr>
              <a:t>The Ellen Wilkinson School for Girls is a high achieving, creative and vibrant  school superbly located in the heart of Ealing, where girls receive the encouragement and support to become successful, determined and confident young women.  </a:t>
            </a:r>
          </a:p>
          <a:p>
            <a:pPr algn="ctr"/>
            <a:endParaRPr lang="en-GB" sz="1400" dirty="0">
              <a:solidFill>
                <a:schemeClr val="tx2">
                  <a:lumMod val="50000"/>
                </a:schemeClr>
              </a:solidFill>
            </a:endParaRPr>
          </a:p>
          <a:p>
            <a:pPr algn="ctr"/>
            <a:r>
              <a:rPr lang="en-GB" sz="1400" dirty="0">
                <a:solidFill>
                  <a:schemeClr val="tx2">
                    <a:lumMod val="50000"/>
                  </a:schemeClr>
                </a:solidFill>
              </a:rPr>
              <a:t>This year, the school achieved outstanding GCSE results including a </a:t>
            </a:r>
          </a:p>
          <a:p>
            <a:pPr algn="ctr"/>
            <a:r>
              <a:rPr lang="en-GB" sz="1400" dirty="0">
                <a:solidFill>
                  <a:schemeClr val="tx2">
                    <a:lumMod val="50000"/>
                  </a:schemeClr>
                </a:solidFill>
              </a:rPr>
              <a:t>Progress 8 of +0.86 (Top in the Borough)</a:t>
            </a:r>
          </a:p>
          <a:p>
            <a:pPr algn="ctr"/>
            <a:endParaRPr lang="en-GB" sz="1000" b="1" dirty="0" smtClean="0">
              <a:solidFill>
                <a:schemeClr val="tx1">
                  <a:lumMod val="95000"/>
                  <a:lumOff val="5000"/>
                </a:schemeClr>
              </a:solidFill>
              <a:latin typeface="Trajan Pro" pitchFamily="18" charset="0"/>
            </a:endParaRPr>
          </a:p>
          <a:p>
            <a:pPr algn="ctr"/>
            <a:r>
              <a:rPr lang="en-GB" b="1" dirty="0" smtClean="0">
                <a:latin typeface="Trajan Pro" pitchFamily="18" charset="0"/>
              </a:rPr>
              <a:t>Teacher of Maths</a:t>
            </a:r>
          </a:p>
          <a:p>
            <a:pPr algn="ctr"/>
            <a:r>
              <a:rPr lang="en-GB" b="1" dirty="0" smtClean="0">
                <a:latin typeface="Trajan Pro"/>
              </a:rPr>
              <a:t>  September Start </a:t>
            </a:r>
            <a:r>
              <a:rPr lang="en-GB" b="1" dirty="0">
                <a:latin typeface="Trajan Pro"/>
              </a:rPr>
              <a:t>-</a:t>
            </a:r>
            <a:r>
              <a:rPr lang="en-GB" b="1" dirty="0" smtClean="0">
                <a:latin typeface="Trajan Pro"/>
              </a:rPr>
              <a:t> Full Time</a:t>
            </a:r>
          </a:p>
          <a:p>
            <a:pPr algn="ctr"/>
            <a:r>
              <a:rPr lang="en-GB" b="1" dirty="0" smtClean="0">
                <a:latin typeface="Trajan Pro"/>
              </a:rPr>
              <a:t>MPS</a:t>
            </a:r>
          </a:p>
          <a:p>
            <a:pPr algn="ctr">
              <a:lnSpc>
                <a:spcPts val="1400"/>
              </a:lnSpc>
              <a:spcBef>
                <a:spcPts val="760"/>
              </a:spcBef>
            </a:pPr>
            <a:r>
              <a:rPr lang="en-GB" sz="1200" dirty="0" smtClean="0">
                <a:solidFill>
                  <a:srgbClr val="030304"/>
                </a:solidFill>
                <a:latin typeface="Calibri" panose="22635452340000000000" pitchFamily="1"/>
              </a:rPr>
              <a:t>We are seeking to recruit an outstanding and motivated Teacher of Maths</a:t>
            </a:r>
            <a:r>
              <a:rPr lang="en-GB" sz="1200" b="1" dirty="0" smtClean="0">
                <a:solidFill>
                  <a:srgbClr val="FF0000"/>
                </a:solidFill>
                <a:latin typeface="Calibri" panose="22635452340000000000" pitchFamily="1"/>
              </a:rPr>
              <a:t> </a:t>
            </a:r>
            <a:r>
              <a:rPr lang="en-GB" sz="1200" dirty="0" smtClean="0">
                <a:solidFill>
                  <a:srgbClr val="030304"/>
                </a:solidFill>
                <a:latin typeface="Calibri" panose="22635452340000000000" pitchFamily="1"/>
              </a:rPr>
              <a:t>to contribute towards </a:t>
            </a:r>
            <a:r>
              <a:rPr lang="en-GB" sz="1200" dirty="0" smtClean="0"/>
              <a:t/>
            </a:r>
            <a:br>
              <a:rPr lang="en-GB" sz="1200" dirty="0" smtClean="0"/>
            </a:br>
            <a:r>
              <a:rPr lang="en-GB" sz="1200" dirty="0" smtClean="0">
                <a:solidFill>
                  <a:srgbClr val="030304"/>
                </a:solidFill>
                <a:latin typeface="Calibri" panose="22635452340000000000" pitchFamily="1"/>
              </a:rPr>
              <a:t>the vision and effectiveness of a dedicated and successful department. You will join a team of </a:t>
            </a:r>
            <a:r>
              <a:rPr lang="en-GB" sz="1200" dirty="0" smtClean="0"/>
              <a:t/>
            </a:r>
            <a:br>
              <a:rPr lang="en-GB" sz="1200" dirty="0" smtClean="0"/>
            </a:br>
            <a:r>
              <a:rPr lang="en-GB" sz="1200" dirty="0" smtClean="0">
                <a:solidFill>
                  <a:srgbClr val="030304"/>
                </a:solidFill>
                <a:latin typeface="Calibri" panose="22635452340000000000" pitchFamily="1"/>
              </a:rPr>
              <a:t>ambitious teaching professionals committed to offering a stimulating and innovative curriculum and </a:t>
            </a:r>
            <a:r>
              <a:rPr lang="en-GB" sz="1200" dirty="0" smtClean="0"/>
              <a:t/>
            </a:r>
            <a:br>
              <a:rPr lang="en-GB" sz="1200" dirty="0" smtClean="0"/>
            </a:br>
            <a:r>
              <a:rPr lang="en-GB" sz="1200" dirty="0" smtClean="0">
                <a:solidFill>
                  <a:srgbClr val="030304"/>
                </a:solidFill>
                <a:latin typeface="Calibri" panose="22635452340000000000" pitchFamily="1"/>
              </a:rPr>
              <a:t>providing a consistently exceptional education for all girls at the school.</a:t>
            </a:r>
            <a:r>
              <a:rPr lang="en-GB" sz="1200" dirty="0" smtClean="0">
                <a:solidFill>
                  <a:srgbClr val="0F243E"/>
                </a:solidFill>
                <a:latin typeface="Calibri" panose="22635452340000000000" pitchFamily="1"/>
              </a:rPr>
              <a:t> The new post-holder would </a:t>
            </a:r>
            <a:r>
              <a:rPr lang="en-GB" sz="1200" dirty="0" smtClean="0"/>
              <a:t/>
            </a:r>
            <a:br>
              <a:rPr lang="en-GB" sz="1200" dirty="0" smtClean="0"/>
            </a:br>
            <a:r>
              <a:rPr lang="en-GB" sz="1200" dirty="0" smtClean="0">
                <a:solidFill>
                  <a:srgbClr val="0F243E"/>
                </a:solidFill>
                <a:latin typeface="Calibri" panose="22635452340000000000" pitchFamily="1"/>
              </a:rPr>
              <a:t>experience fantastic professional development at a time of exciting growth throughout the school. </a:t>
            </a:r>
          </a:p>
          <a:p>
            <a:pPr algn="ctr">
              <a:lnSpc>
                <a:spcPts val="1200"/>
              </a:lnSpc>
              <a:spcBef>
                <a:spcPts val="1645"/>
              </a:spcBef>
            </a:pPr>
            <a:r>
              <a:rPr lang="en-GB" sz="1200" dirty="0" smtClean="0">
                <a:solidFill>
                  <a:srgbClr val="030304"/>
                </a:solidFill>
                <a:latin typeface="Calibri" panose="22635452340000000000" pitchFamily="1"/>
              </a:rPr>
              <a:t>We </a:t>
            </a:r>
            <a:r>
              <a:rPr lang="en-GB" sz="1200" dirty="0">
                <a:solidFill>
                  <a:srgbClr val="030304"/>
                </a:solidFill>
                <a:latin typeface="Calibri" panose="22635452340000000000" pitchFamily="1"/>
              </a:rPr>
              <a:t>are looking for someone who: </a:t>
            </a:r>
          </a:p>
          <a:p>
            <a:pPr marL="1005840" indent="91440">
              <a:lnSpc>
                <a:spcPts val="1400"/>
              </a:lnSpc>
              <a:buFont typeface="Symbol"/>
              <a:buChar char="·"/>
            </a:pPr>
            <a:r>
              <a:rPr lang="en-GB" sz="1200" dirty="0">
                <a:solidFill>
                  <a:srgbClr val="030304"/>
                </a:solidFill>
                <a:latin typeface="Calibri" panose="22635452340000000000" pitchFamily="1"/>
              </a:rPr>
              <a:t>Is a creative, imaginative, innovative and experimental classroom practitioner </a:t>
            </a:r>
          </a:p>
          <a:p>
            <a:pPr marL="1828800" indent="91440">
              <a:lnSpc>
                <a:spcPts val="1400"/>
              </a:lnSpc>
              <a:buFont typeface="Symbol"/>
              <a:buChar char="·"/>
            </a:pPr>
            <a:r>
              <a:rPr lang="en-GB" sz="1200" dirty="0">
                <a:solidFill>
                  <a:srgbClr val="030304"/>
                </a:solidFill>
                <a:latin typeface="Calibri" panose="22635452340000000000" pitchFamily="1"/>
              </a:rPr>
              <a:t>Is committed to further professional development </a:t>
            </a:r>
          </a:p>
          <a:p>
            <a:pPr marL="594360" indent="91440">
              <a:lnSpc>
                <a:spcPts val="1400"/>
              </a:lnSpc>
              <a:buFont typeface="Symbol"/>
              <a:buChar char="·"/>
            </a:pPr>
            <a:r>
              <a:rPr lang="en-GB" sz="1200" dirty="0">
                <a:solidFill>
                  <a:srgbClr val="030304"/>
                </a:solidFill>
                <a:latin typeface="Calibri" panose="22635452340000000000" pitchFamily="1"/>
              </a:rPr>
              <a:t>Is emotionally intelligent, embraces a growth mind set and is driven towards improvement </a:t>
            </a:r>
          </a:p>
          <a:p>
            <a:pPr algn="ctr"/>
            <a:endParaRPr lang="en-GB" sz="1200" b="1" dirty="0" smtClean="0"/>
          </a:p>
          <a:p>
            <a:pPr algn="ctr"/>
            <a:r>
              <a:rPr lang="en-GB" sz="1200" b="1" dirty="0" smtClean="0"/>
              <a:t>The Closing </a:t>
            </a:r>
            <a:r>
              <a:rPr lang="en-GB" sz="1200" b="1" dirty="0"/>
              <a:t>Date </a:t>
            </a:r>
            <a:r>
              <a:rPr lang="en-GB" sz="1200" b="1" dirty="0" smtClean="0"/>
              <a:t>for the post is Monday 5</a:t>
            </a:r>
            <a:r>
              <a:rPr lang="en-GB" sz="1200" b="1" baseline="30000" dirty="0" smtClean="0"/>
              <a:t>th</a:t>
            </a:r>
            <a:r>
              <a:rPr lang="en-GB" sz="1200" b="1" dirty="0" smtClean="0"/>
              <a:t> February 2018 at 12 noon.</a:t>
            </a:r>
          </a:p>
          <a:p>
            <a:pPr algn="ctr"/>
            <a:r>
              <a:rPr lang="en-GB" sz="1200" dirty="0" smtClean="0"/>
              <a:t>Recruitment Pack and Application Forms can be obtained from www.ellenwilkinson.ealing.sch.uk/1321/vacancies or by contacting +44 (0)208 752 1525</a:t>
            </a:r>
          </a:p>
          <a:p>
            <a:pPr algn="ctr"/>
            <a:r>
              <a:rPr lang="en-GB" sz="1000" b="1" dirty="0"/>
              <a:t>Our school is committed to safeguarding and promoting the welfare of the children and expects all staff to share this commitment.</a:t>
            </a:r>
            <a:endParaRPr lang="en-GB" sz="1000" dirty="0"/>
          </a:p>
          <a:p>
            <a:pPr algn="ctr"/>
            <a:endParaRPr lang="en-GB" sz="1000" dirty="0" smtClean="0"/>
          </a:p>
        </p:txBody>
      </p:sp>
      <p:sp>
        <p:nvSpPr>
          <p:cNvPr id="12" name="TextBox 11"/>
          <p:cNvSpPr txBox="1"/>
          <p:nvPr/>
        </p:nvSpPr>
        <p:spPr>
          <a:xfrm>
            <a:off x="1844824" y="611560"/>
            <a:ext cx="3456383" cy="461665"/>
          </a:xfrm>
          <a:prstGeom prst="rect">
            <a:avLst/>
          </a:prstGeom>
          <a:noFill/>
        </p:spPr>
        <p:txBody>
          <a:bodyPr wrap="square" rtlCol="0">
            <a:spAutoFit/>
          </a:bodyPr>
          <a:lstStyle/>
          <a:p>
            <a:pPr algn="ctr"/>
            <a:r>
              <a:rPr lang="en-GB" sz="1200" dirty="0" smtClean="0">
                <a:solidFill>
                  <a:schemeClr val="bg1">
                    <a:lumMod val="95000"/>
                  </a:schemeClr>
                </a:solidFill>
                <a:latin typeface="Trajan Pro" pitchFamily="18" charset="0"/>
              </a:rPr>
              <a:t>The Ellen Wilkinson School</a:t>
            </a:r>
          </a:p>
          <a:p>
            <a:pPr algn="ctr"/>
            <a:r>
              <a:rPr lang="en-GB" sz="1200" dirty="0" smtClean="0">
                <a:solidFill>
                  <a:schemeClr val="bg1">
                    <a:lumMod val="95000"/>
                  </a:schemeClr>
                </a:solidFill>
                <a:latin typeface="Trajan Pro" pitchFamily="18" charset="0"/>
              </a:rPr>
              <a:t>For Girls </a:t>
            </a:r>
          </a:p>
        </p:txBody>
      </p:sp>
      <p:cxnSp>
        <p:nvCxnSpPr>
          <p:cNvPr id="14" name="Straight Connector 13"/>
          <p:cNvCxnSpPr/>
          <p:nvPr/>
        </p:nvCxnSpPr>
        <p:spPr>
          <a:xfrm>
            <a:off x="2312877" y="877352"/>
            <a:ext cx="72008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13077" y="877352"/>
            <a:ext cx="648072"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97484" y="3326822"/>
            <a:ext cx="3456383" cy="461665"/>
          </a:xfrm>
          <a:prstGeom prst="rect">
            <a:avLst/>
          </a:prstGeom>
          <a:noFill/>
        </p:spPr>
        <p:txBody>
          <a:bodyPr wrap="square" rtlCol="0">
            <a:spAutoFit/>
          </a:bodyPr>
          <a:lstStyle/>
          <a:p>
            <a:pPr algn="ctr"/>
            <a:r>
              <a:rPr lang="en-GB" sz="1200" dirty="0" smtClean="0">
                <a:solidFill>
                  <a:schemeClr val="bg1">
                    <a:lumMod val="95000"/>
                  </a:schemeClr>
                </a:solidFill>
                <a:latin typeface="Trajan Pro" pitchFamily="18" charset="0"/>
              </a:rPr>
              <a:t>A Specialist College for</a:t>
            </a:r>
          </a:p>
          <a:p>
            <a:pPr algn="ctr"/>
            <a:r>
              <a:rPr lang="en-GB" sz="1200" dirty="0" smtClean="0">
                <a:solidFill>
                  <a:schemeClr val="bg1">
                    <a:lumMod val="95000"/>
                  </a:schemeClr>
                </a:solidFill>
                <a:latin typeface="Trajan Pro" pitchFamily="18" charset="0"/>
              </a:rPr>
              <a:t>Science and Mathematics</a:t>
            </a:r>
          </a:p>
        </p:txBody>
      </p:sp>
    </p:spTree>
    <p:extLst>
      <p:ext uri="{BB962C8B-B14F-4D97-AF65-F5344CB8AC3E}">
        <p14:creationId xmlns:p14="http://schemas.microsoft.com/office/powerpoint/2010/main" val="228537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IDANSO\AppData\Local\Microsoft\Windows\Temporary Internet Files\Content.IE5\3JN1BDY5\EWS-307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18" t="-153" r="44180" b="153"/>
          <a:stretch/>
        </p:blipFill>
        <p:spPr bwMode="auto">
          <a:xfrm>
            <a:off x="0" y="-13991"/>
            <a:ext cx="68580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25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idanso\AppData\Local\Microsoft\Windows\Temporary Internet Files\Content.IE5\WRGECH1O\EWS-314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l="168" t="2776" b="1820"/>
          <a:stretch/>
        </p:blipFill>
        <p:spPr bwMode="auto">
          <a:xfrm>
            <a:off x="1" y="0"/>
            <a:ext cx="6858000" cy="42062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84984" y="3693308"/>
            <a:ext cx="3384376" cy="400110"/>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Background</a:t>
            </a:r>
            <a:endParaRPr lang="en-GB" sz="2000" dirty="0">
              <a:solidFill>
                <a:schemeClr val="bg1">
                  <a:lumMod val="85000"/>
                </a:schemeClr>
              </a:solidFill>
              <a:latin typeface="Trajan Pro" pitchFamily="18" charset="0"/>
            </a:endParaRPr>
          </a:p>
        </p:txBody>
      </p:sp>
      <p:sp>
        <p:nvSpPr>
          <p:cNvPr id="4" name="TextBox 3"/>
          <p:cNvSpPr txBox="1"/>
          <p:nvPr/>
        </p:nvSpPr>
        <p:spPr>
          <a:xfrm>
            <a:off x="260647" y="4530764"/>
            <a:ext cx="792088" cy="707886"/>
          </a:xfrm>
          <a:prstGeom prst="rect">
            <a:avLst/>
          </a:prstGeom>
          <a:solidFill>
            <a:schemeClr val="tx2">
              <a:lumMod val="50000"/>
            </a:schemeClr>
          </a:solidFill>
        </p:spPr>
        <p:txBody>
          <a:bodyPr wrap="square" rtlCol="0">
            <a:spAutoFit/>
          </a:bodyPr>
          <a:lstStyle/>
          <a:p>
            <a:pPr algn="ctr"/>
            <a:r>
              <a:rPr lang="en-GB" sz="4000" dirty="0">
                <a:solidFill>
                  <a:schemeClr val="bg1">
                    <a:lumMod val="95000"/>
                  </a:schemeClr>
                </a:solidFill>
                <a:latin typeface="Trajan Pro" pitchFamily="18" charset="0"/>
              </a:rPr>
              <a:t>T</a:t>
            </a:r>
            <a:endParaRPr lang="en-GB" sz="4000" dirty="0" smtClean="0">
              <a:solidFill>
                <a:schemeClr val="bg1">
                  <a:lumMod val="95000"/>
                </a:schemeClr>
              </a:solidFill>
              <a:latin typeface="Trajan Pro" pitchFamily="18" charset="0"/>
            </a:endParaRPr>
          </a:p>
        </p:txBody>
      </p:sp>
      <p:sp>
        <p:nvSpPr>
          <p:cNvPr id="5" name="TextBox 4"/>
          <p:cNvSpPr txBox="1"/>
          <p:nvPr/>
        </p:nvSpPr>
        <p:spPr>
          <a:xfrm>
            <a:off x="1011028" y="4458756"/>
            <a:ext cx="2345964" cy="861774"/>
          </a:xfrm>
          <a:prstGeom prst="rect">
            <a:avLst/>
          </a:prstGeom>
          <a:noFill/>
        </p:spPr>
        <p:txBody>
          <a:bodyPr wrap="square" rtlCol="0">
            <a:spAutoFit/>
          </a:bodyPr>
          <a:lstStyle/>
          <a:p>
            <a:pPr algn="just"/>
            <a:r>
              <a:rPr lang="en-GB" sz="1000" dirty="0" smtClean="0">
                <a:latin typeface="Calibri" panose="020F0502020204030204" pitchFamily="34" charset="0"/>
              </a:rPr>
              <a:t>he </a:t>
            </a:r>
            <a:r>
              <a:rPr lang="en-GB" sz="1000" dirty="0">
                <a:latin typeface="Calibri" panose="020F0502020204030204" pitchFamily="34" charset="0"/>
              </a:rPr>
              <a:t>Ellen Wilkinson School for Girls aims to represent excellence, independence and empowerment in the education of women.  The school is fortunate to employ over 200 staff, educate </a:t>
            </a:r>
            <a:r>
              <a:rPr lang="en-GB" sz="1000" dirty="0" smtClean="0">
                <a:latin typeface="Calibri" panose="020F0502020204030204" pitchFamily="34" charset="0"/>
              </a:rPr>
              <a:t>over</a:t>
            </a:r>
            <a:endParaRPr lang="en-GB" sz="1000" dirty="0">
              <a:latin typeface="Calibri" panose="020F0502020204030204" pitchFamily="34" charset="0"/>
            </a:endParaRPr>
          </a:p>
        </p:txBody>
      </p:sp>
      <p:sp>
        <p:nvSpPr>
          <p:cNvPr id="6" name="TextBox 5"/>
          <p:cNvSpPr txBox="1"/>
          <p:nvPr/>
        </p:nvSpPr>
        <p:spPr>
          <a:xfrm>
            <a:off x="188640" y="5250844"/>
            <a:ext cx="3168352" cy="3631763"/>
          </a:xfrm>
          <a:prstGeom prst="rect">
            <a:avLst/>
          </a:prstGeom>
          <a:noFill/>
        </p:spPr>
        <p:txBody>
          <a:bodyPr wrap="square" rtlCol="0">
            <a:spAutoFit/>
          </a:bodyPr>
          <a:lstStyle/>
          <a:p>
            <a:pPr algn="just"/>
            <a:r>
              <a:rPr lang="en-GB" sz="1000" dirty="0">
                <a:latin typeface="Calibri" panose="020F0502020204030204" pitchFamily="34" charset="0"/>
              </a:rPr>
              <a:t>1,400 girls, and boast a 5,000m</a:t>
            </a:r>
            <a:r>
              <a:rPr lang="en-GB" sz="1000" baseline="30000" dirty="0">
                <a:latin typeface="Calibri" panose="020F0502020204030204" pitchFamily="34" charset="0"/>
              </a:rPr>
              <a:t>2</a:t>
            </a:r>
            <a:r>
              <a:rPr lang="en-GB" sz="1000" dirty="0">
                <a:latin typeface="Calibri" panose="020F0502020204030204" pitchFamily="34" charset="0"/>
              </a:rPr>
              <a:t> site</a:t>
            </a:r>
            <a:r>
              <a:rPr lang="en-GB" sz="1000" dirty="0" smtClean="0">
                <a:latin typeface="Calibri" panose="020F0502020204030204" pitchFamily="34" charset="0"/>
              </a:rPr>
              <a:t>.</a:t>
            </a:r>
          </a:p>
          <a:p>
            <a:pPr algn="just"/>
            <a:endParaRPr lang="en-GB" sz="1000" dirty="0">
              <a:latin typeface="Calibri" panose="020F0502020204030204" pitchFamily="34" charset="0"/>
            </a:endParaRPr>
          </a:p>
          <a:p>
            <a:pPr algn="just"/>
            <a:r>
              <a:rPr lang="en-GB" sz="1000" dirty="0">
                <a:latin typeface="Calibri" panose="020F0502020204030204" pitchFamily="34" charset="0"/>
              </a:rPr>
              <a:t>We are proud to provide a curriculum that </a:t>
            </a:r>
            <a:r>
              <a:rPr lang="en-GB" sz="1000" dirty="0" smtClean="0">
                <a:latin typeface="Calibri" panose="020F0502020204030204" pitchFamily="34" charset="0"/>
              </a:rPr>
              <a:t>is not </a:t>
            </a:r>
            <a:r>
              <a:rPr lang="en-GB" sz="1000" dirty="0">
                <a:latin typeface="Calibri" panose="020F0502020204030204" pitchFamily="34" charset="0"/>
              </a:rPr>
              <a:t>only challenging and engaging to </a:t>
            </a:r>
            <a:r>
              <a:rPr lang="en-GB" sz="1000" dirty="0" smtClean="0">
                <a:latin typeface="Calibri" panose="020F0502020204030204" pitchFamily="34" charset="0"/>
              </a:rPr>
              <a:t>our students, </a:t>
            </a:r>
            <a:r>
              <a:rPr lang="en-GB" sz="1000" dirty="0">
                <a:latin typeface="Calibri" panose="020F0502020204030204" pitchFamily="34" charset="0"/>
              </a:rPr>
              <a:t>but also creates the best </a:t>
            </a:r>
            <a:r>
              <a:rPr lang="en-GB" sz="1000" dirty="0" smtClean="0">
                <a:latin typeface="Calibri" panose="020F0502020204030204" pitchFamily="34" charset="0"/>
              </a:rPr>
              <a:t>opportunity for </a:t>
            </a:r>
            <a:r>
              <a:rPr lang="en-GB" sz="1000" dirty="0">
                <a:latin typeface="Calibri" panose="020F0502020204030204" pitchFamily="34" charset="0"/>
              </a:rPr>
              <a:t>every </a:t>
            </a:r>
            <a:r>
              <a:rPr lang="en-GB" sz="1000" dirty="0" smtClean="0">
                <a:latin typeface="Calibri" panose="020F0502020204030204" pitchFamily="34" charset="0"/>
              </a:rPr>
              <a:t>woman in the school to </a:t>
            </a:r>
            <a:r>
              <a:rPr lang="en-GB" sz="1000" dirty="0">
                <a:latin typeface="Calibri" panose="020F0502020204030204" pitchFamily="34" charset="0"/>
              </a:rPr>
              <a:t>become </a:t>
            </a:r>
            <a:r>
              <a:rPr lang="en-GB" sz="1000" dirty="0" smtClean="0">
                <a:latin typeface="Calibri" panose="020F0502020204030204" pitchFamily="34" charset="0"/>
              </a:rPr>
              <a:t>independent and </a:t>
            </a:r>
            <a:r>
              <a:rPr lang="en-GB" sz="1000" dirty="0">
                <a:latin typeface="Calibri" panose="020F0502020204030204" pitchFamily="34" charset="0"/>
              </a:rPr>
              <a:t>confident to face the challenges of a complex and challenging world.</a:t>
            </a:r>
          </a:p>
          <a:p>
            <a:pPr algn="just"/>
            <a:endParaRPr lang="en-GB" sz="1000" dirty="0">
              <a:latin typeface="Calibri" panose="020F0502020204030204" pitchFamily="34" charset="0"/>
            </a:endParaRPr>
          </a:p>
          <a:p>
            <a:pPr algn="just"/>
            <a:r>
              <a:rPr lang="en-GB" sz="1000" dirty="0">
                <a:latin typeface="Calibri" panose="020F0502020204030204" pitchFamily="34" charset="0"/>
              </a:rPr>
              <a:t>Our curriculum is developed with the interest of every</a:t>
            </a:r>
          </a:p>
          <a:p>
            <a:pPr algn="just"/>
            <a:r>
              <a:rPr lang="en-GB" sz="1000" dirty="0">
                <a:latin typeface="Calibri" panose="020F0502020204030204" pitchFamily="34" charset="0"/>
              </a:rPr>
              <a:t>student at it’s core, with the primary purpose of ensuring they leave with the life skills to reach their potential and lead fulfilling lives. The rich curriculum we offer allows our students to thrive equally in academic and creative disciplines. </a:t>
            </a:r>
            <a:r>
              <a:rPr lang="en-GB" sz="1000" dirty="0" smtClean="0">
                <a:latin typeface="Calibri" panose="020F0502020204030204" pitchFamily="34" charset="0"/>
              </a:rPr>
              <a:t>This is complimented </a:t>
            </a:r>
            <a:r>
              <a:rPr lang="en-GB" sz="1000" dirty="0">
                <a:latin typeface="Calibri" panose="020F0502020204030204" pitchFamily="34" charset="0"/>
              </a:rPr>
              <a:t>with an extensive range of extra curricular activities which are designed to enhance the </a:t>
            </a:r>
            <a:r>
              <a:rPr lang="en-GB" sz="1000" dirty="0" smtClean="0">
                <a:latin typeface="Calibri" panose="020F0502020204030204" pitchFamily="34" charset="0"/>
              </a:rPr>
              <a:t>students’ </a:t>
            </a:r>
            <a:r>
              <a:rPr lang="en-GB" sz="1000" dirty="0">
                <a:latin typeface="Calibri" panose="020F0502020204030204" pitchFamily="34" charset="0"/>
              </a:rPr>
              <a:t>experience at every level.</a:t>
            </a:r>
          </a:p>
          <a:p>
            <a:pPr algn="just"/>
            <a:endParaRPr lang="en-GB" sz="1000" dirty="0">
              <a:latin typeface="Calibri" panose="020F0502020204030204" pitchFamily="34" charset="0"/>
            </a:endParaRPr>
          </a:p>
          <a:p>
            <a:pPr algn="just"/>
            <a:r>
              <a:rPr lang="en-GB" sz="1000" dirty="0" smtClean="0">
                <a:latin typeface="Calibri" panose="020F0502020204030204" pitchFamily="34" charset="0"/>
              </a:rPr>
              <a:t>We are united with our stakeholders by a strong sense of community and service, for the purpose of ensuring that all of our students make exceptional progress in their own unique ways.  We are consistently amongst </a:t>
            </a:r>
            <a:r>
              <a:rPr lang="en-GB" sz="1000" dirty="0">
                <a:latin typeface="Calibri" panose="020F0502020204030204" pitchFamily="34" charset="0"/>
              </a:rPr>
              <a:t>the top </a:t>
            </a:r>
            <a:r>
              <a:rPr lang="en-GB" sz="1000" dirty="0" smtClean="0">
                <a:latin typeface="Calibri" panose="020F0502020204030204" pitchFamily="34" charset="0"/>
              </a:rPr>
              <a:t>schools for </a:t>
            </a:r>
            <a:r>
              <a:rPr lang="en-GB" sz="1000" dirty="0">
                <a:latin typeface="Calibri" panose="020F0502020204030204" pitchFamily="34" charset="0"/>
              </a:rPr>
              <a:t>value </a:t>
            </a:r>
            <a:r>
              <a:rPr lang="en-GB" sz="1000" dirty="0" smtClean="0">
                <a:latin typeface="Calibri" panose="020F0502020204030204" pitchFamily="34" charset="0"/>
              </a:rPr>
              <a:t> added; that </a:t>
            </a:r>
            <a:r>
              <a:rPr lang="en-GB" sz="1000" dirty="0">
                <a:latin typeface="Calibri" panose="020F0502020204030204" pitchFamily="34" charset="0"/>
              </a:rPr>
              <a:t>is to say our students</a:t>
            </a:r>
          </a:p>
          <a:p>
            <a:pPr algn="just"/>
            <a:r>
              <a:rPr lang="en-GB" sz="1000" dirty="0">
                <a:latin typeface="Calibri" panose="020F0502020204030204" pitchFamily="34" charset="0"/>
              </a:rPr>
              <a:t>demonstrate amongst the highest rates </a:t>
            </a:r>
            <a:r>
              <a:rPr lang="en-GB" sz="1000" dirty="0" smtClean="0">
                <a:latin typeface="Calibri" panose="020F0502020204030204" pitchFamily="34" charset="0"/>
              </a:rPr>
              <a:t>of growth and</a:t>
            </a:r>
            <a:endParaRPr lang="en-GB" sz="1000" dirty="0">
              <a:latin typeface="Calibri" panose="020F0502020204030204" pitchFamily="34" charset="0"/>
            </a:endParaRPr>
          </a:p>
        </p:txBody>
      </p:sp>
      <p:sp>
        <p:nvSpPr>
          <p:cNvPr id="7" name="TextBox 6"/>
          <p:cNvSpPr txBox="1"/>
          <p:nvPr/>
        </p:nvSpPr>
        <p:spPr>
          <a:xfrm>
            <a:off x="3645024" y="4458756"/>
            <a:ext cx="3024336" cy="2246769"/>
          </a:xfrm>
          <a:prstGeom prst="rect">
            <a:avLst/>
          </a:prstGeom>
          <a:noFill/>
        </p:spPr>
        <p:txBody>
          <a:bodyPr wrap="square" rtlCol="0">
            <a:spAutoFit/>
          </a:bodyPr>
          <a:lstStyle/>
          <a:p>
            <a:pPr algn="just"/>
            <a:r>
              <a:rPr lang="en-GB" sz="1000" dirty="0">
                <a:latin typeface="Calibri" panose="020F0502020204030204" pitchFamily="34" charset="0"/>
              </a:rPr>
              <a:t>development between the moment they arrive at the school and the time they leave.  Of course, our very top students perform exceptionally well and advance on to top universities across the </a:t>
            </a:r>
            <a:r>
              <a:rPr lang="en-GB" sz="1000" dirty="0" smtClean="0">
                <a:latin typeface="Calibri" panose="020F0502020204030204" pitchFamily="34" charset="0"/>
              </a:rPr>
              <a:t>country.</a:t>
            </a:r>
          </a:p>
          <a:p>
            <a:pPr algn="just"/>
            <a:endParaRPr lang="en-GB" sz="1000" dirty="0">
              <a:latin typeface="Calibri" panose="020F0502020204030204" pitchFamily="34" charset="0"/>
            </a:endParaRPr>
          </a:p>
          <a:p>
            <a:pPr algn="just"/>
            <a:r>
              <a:rPr lang="en-GB" sz="1000" dirty="0" smtClean="0">
                <a:latin typeface="Calibri" panose="020F0502020204030204" pitchFamily="34" charset="0"/>
              </a:rPr>
              <a:t>The Ellen Wilkinson girl, by </a:t>
            </a:r>
            <a:r>
              <a:rPr lang="en-GB" sz="1000" dirty="0">
                <a:latin typeface="Calibri" panose="020F0502020204030204" pitchFamily="34" charset="0"/>
              </a:rPr>
              <a:t>the end of her time at the school, </a:t>
            </a:r>
            <a:r>
              <a:rPr lang="en-GB" sz="1000" dirty="0" smtClean="0">
                <a:latin typeface="Calibri" panose="020F0502020204030204" pitchFamily="34" charset="0"/>
              </a:rPr>
              <a:t>will have achieved outstanding personal success and have developed a genuine love of learning.  She will continue her pursuit of education and excellence and will, above all else, leave confident and prepared to play a vital role in society – It is this anchor which underpins all of the work we do individually and collectively as a staff. </a:t>
            </a:r>
            <a:endParaRPr lang="en-GB" sz="1000" dirty="0">
              <a:latin typeface="Calibri" panose="020F0502020204030204" pitchFamily="34" charset="0"/>
            </a:endParaRPr>
          </a:p>
          <a:p>
            <a:pPr algn="just"/>
            <a:endParaRPr lang="en-GB" sz="1000" dirty="0">
              <a:latin typeface="Calibri" panose="020F0502020204030204" pitchFamily="34" charset="0"/>
            </a:endParaRPr>
          </a:p>
        </p:txBody>
      </p:sp>
      <p:pic>
        <p:nvPicPr>
          <p:cNvPr id="1028" name="Picture 4" descr="http://www.northlanarkshire.gov.uk/media/image/8/d/investors-in-people-340.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43300" y="6804248"/>
            <a:ext cx="721687" cy="7216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risconnect.co.uk/wp-content/uploads/2014/10/SSAT-National-Conference-2014.jp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5218" y="7078426"/>
            <a:ext cx="1007629" cy="2763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techfestsetpoint.org.uk/uploads/media/CREST%20logo%20RGB%20recommended.jp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96188" y="6804248"/>
            <a:ext cx="777736" cy="6905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lps"/>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1708" y="8000183"/>
            <a:ext cx="905272" cy="2534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656786" y="8235955"/>
            <a:ext cx="1030194" cy="215444"/>
          </a:xfrm>
          <a:prstGeom prst="rect">
            <a:avLst/>
          </a:prstGeom>
          <a:noFill/>
        </p:spPr>
        <p:txBody>
          <a:bodyPr wrap="square" rtlCol="0">
            <a:spAutoFit/>
          </a:bodyPr>
          <a:lstStyle/>
          <a:p>
            <a:pPr algn="r"/>
            <a:r>
              <a:rPr lang="en-GB" sz="800" b="1" dirty="0" smtClean="0">
                <a:solidFill>
                  <a:schemeClr val="bg1">
                    <a:lumMod val="65000"/>
                  </a:schemeClr>
                </a:solidFill>
                <a:latin typeface="Trajan Pro" pitchFamily="18" charset="0"/>
              </a:rPr>
              <a:t>Top 25% IN UK</a:t>
            </a:r>
            <a:endParaRPr lang="en-GB" sz="800" b="1" dirty="0">
              <a:solidFill>
                <a:schemeClr val="bg1">
                  <a:lumMod val="65000"/>
                </a:schemeClr>
              </a:solidFill>
              <a:latin typeface="Trajan Pro" pitchFamily="18" charset="0"/>
            </a:endParaRPr>
          </a:p>
        </p:txBody>
      </p:sp>
      <p:pic>
        <p:nvPicPr>
          <p:cNvPr id="1036" name="Picture 12" descr="http://www.supernatant.co.uk/wp-content/uploads/RoyalSocietyofChemistryLogo-600x400.jp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66999" y="7928175"/>
            <a:ext cx="756085" cy="50405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oriel.w-sussex.sch.uk/wp-content/uploads/2013/06/New-IiClogo-JPEG.gif"/>
          <p:cNvPicPr>
            <a:picLocks noChangeAspect="1" noChangeArrowheads="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30032" y="7938735"/>
            <a:ext cx="595312" cy="59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25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danso\AppData\Local\Microsoft\Windows\Temporary Internet Files\Content.Outlook\1D304N6K\Ellen Post 039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10301" t="11430" r="17785" b="18448"/>
          <a:stretch/>
        </p:blipFill>
        <p:spPr bwMode="auto">
          <a:xfrm>
            <a:off x="-3832" y="-1472"/>
            <a:ext cx="6858000" cy="445796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55951" y="3347864"/>
            <a:ext cx="3384376" cy="707886"/>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The Role</a:t>
            </a:r>
          </a:p>
          <a:p>
            <a:pPr algn="r"/>
            <a:r>
              <a:rPr lang="en-GB" sz="2000" dirty="0" smtClean="0">
                <a:solidFill>
                  <a:srgbClr val="92BAB3"/>
                </a:solidFill>
                <a:latin typeface="Trajan Pro" pitchFamily="18" charset="0"/>
              </a:rPr>
              <a:t>Teacher of Maths</a:t>
            </a:r>
            <a:endParaRPr lang="en-GB" sz="2000" dirty="0">
              <a:solidFill>
                <a:srgbClr val="92BAB3"/>
              </a:solidFill>
              <a:latin typeface="Trajan Pro" pitchFamily="18" charset="0"/>
            </a:endParaRPr>
          </a:p>
        </p:txBody>
      </p:sp>
      <p:sp>
        <p:nvSpPr>
          <p:cNvPr id="6" name="Text Placeholder 35"/>
          <p:cNvSpPr txBox="1">
            <a:spLocks/>
          </p:cNvSpPr>
          <p:nvPr/>
        </p:nvSpPr>
        <p:spPr>
          <a:xfrm>
            <a:off x="0" y="4716016"/>
            <a:ext cx="6858000" cy="4288284"/>
          </a:xfrm>
          <a:prstGeom prst="rect">
            <a:avLst/>
          </a:prstGeom>
          <a:noFill/>
          <a:ln w="0" cmpd="sng">
            <a:noFill/>
            <a:prstDash val="solid"/>
          </a:ln>
        </p:spPr>
        <p:txBody>
          <a:bodyPr vert="horz" lIns="0" tIns="13335" rIns="0" bIns="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lnSpc>
                <a:spcPts val="1000"/>
              </a:lnSpc>
              <a:tabLst>
                <a:tab pos="1188720" algn="l"/>
                <a:tab pos="2103120" algn="l"/>
              </a:tabLst>
            </a:pPr>
            <a:r>
              <a:rPr lang="en-GB" sz="1000" b="1" dirty="0" smtClean="0">
                <a:solidFill>
                  <a:srgbClr val="000000"/>
                </a:solidFill>
                <a:latin typeface="Calibri" panose="22635452340000000000" pitchFamily="1"/>
              </a:rPr>
              <a:t>Job Title:		Teacher of Maths</a:t>
            </a:r>
          </a:p>
          <a:p>
            <a:pPr marL="274320">
              <a:lnSpc>
                <a:spcPts val="1000"/>
              </a:lnSpc>
              <a:tabLst>
                <a:tab pos="1188720" algn="l"/>
                <a:tab pos="2103120" algn="l"/>
              </a:tabLst>
            </a:pPr>
            <a:endParaRPr lang="en-GB" sz="1000" b="1" dirty="0" smtClean="0">
              <a:solidFill>
                <a:srgbClr val="000000"/>
              </a:solidFill>
              <a:latin typeface="Calibri" panose="22635452340000000000" pitchFamily="1"/>
            </a:endParaRPr>
          </a:p>
          <a:p>
            <a:pPr marL="274320">
              <a:lnSpc>
                <a:spcPts val="1000"/>
              </a:lnSpc>
              <a:tabLst>
                <a:tab pos="1188720" algn="l"/>
                <a:tab pos="2103120" algn="l"/>
              </a:tabLst>
            </a:pPr>
            <a:r>
              <a:rPr lang="en-GB" sz="1000" b="1" dirty="0" smtClean="0">
                <a:solidFill>
                  <a:srgbClr val="000000"/>
                </a:solidFill>
                <a:latin typeface="Calibri" panose="22635452340000000000" pitchFamily="1"/>
              </a:rPr>
              <a:t>Report To:		Head of Department</a:t>
            </a:r>
          </a:p>
          <a:p>
            <a:pPr marL="274320">
              <a:lnSpc>
                <a:spcPts val="1000"/>
              </a:lnSpc>
              <a:tabLst>
                <a:tab pos="1188720" algn="l"/>
                <a:tab pos="2103120" algn="l"/>
              </a:tabLst>
            </a:pPr>
            <a:endParaRPr lang="en-GB" sz="1000" b="1" dirty="0" smtClean="0">
              <a:solidFill>
                <a:srgbClr val="000000"/>
              </a:solidFill>
              <a:latin typeface="Calibri" panose="22635452340000000000" pitchFamily="1"/>
            </a:endParaRPr>
          </a:p>
          <a:p>
            <a:pPr marL="274320">
              <a:lnSpc>
                <a:spcPts val="1000"/>
              </a:lnSpc>
              <a:tabLst>
                <a:tab pos="1188720" algn="l"/>
                <a:tab pos="2103120" algn="l"/>
              </a:tabLst>
            </a:pPr>
            <a:r>
              <a:rPr lang="en-GB" sz="1000" b="1" dirty="0" smtClean="0">
                <a:solidFill>
                  <a:srgbClr val="000000"/>
                </a:solidFill>
                <a:latin typeface="Calibri" panose="22635452340000000000" pitchFamily="1"/>
              </a:rPr>
              <a:t>Salary Range:		EWS Teachers’ Pay Scale (MPS)</a:t>
            </a:r>
          </a:p>
          <a:p>
            <a:pPr marL="274320">
              <a:lnSpc>
                <a:spcPts val="1000"/>
              </a:lnSpc>
              <a:tabLst>
                <a:tab pos="1188720" algn="l"/>
                <a:tab pos="2103120" algn="l"/>
              </a:tabLst>
            </a:pPr>
            <a:endParaRPr lang="en-GB" sz="1000" b="1" dirty="0" smtClean="0">
              <a:solidFill>
                <a:srgbClr val="000000"/>
              </a:solidFill>
              <a:latin typeface="Calibri" panose="22635452340000000000" pitchFamily="1"/>
            </a:endParaRPr>
          </a:p>
          <a:p>
            <a:pPr marL="274320">
              <a:lnSpc>
                <a:spcPts val="1000"/>
              </a:lnSpc>
              <a:tabLst>
                <a:tab pos="1188720" algn="l"/>
                <a:tab pos="2103120" algn="l"/>
              </a:tabLst>
            </a:pPr>
            <a:r>
              <a:rPr lang="en-GB" sz="1000" b="1" dirty="0" smtClean="0">
                <a:solidFill>
                  <a:srgbClr val="000000"/>
                </a:solidFill>
                <a:latin typeface="Calibri" panose="22635452340000000000" pitchFamily="1"/>
              </a:rPr>
              <a:t>Supervisory Responsibility:	The post holder may be responsible may be responsible for the deployment and 			supervision of the work of Teaching Assistants relevant to their responsibilities.    </a:t>
            </a:r>
          </a:p>
          <a:p>
            <a:pPr marL="274320">
              <a:lnSpc>
                <a:spcPts val="1000"/>
              </a:lnSpc>
              <a:tabLst>
                <a:tab pos="1188720" algn="l"/>
                <a:tab pos="2103120" algn="l"/>
              </a:tabLst>
            </a:pPr>
            <a:endParaRPr lang="en-GB" sz="1000" dirty="0" smtClean="0">
              <a:solidFill>
                <a:srgbClr val="000000"/>
              </a:solidFill>
              <a:latin typeface="Calibri" panose="22635452340000000000" pitchFamily="1"/>
            </a:endParaRPr>
          </a:p>
          <a:p>
            <a:pPr marL="274320">
              <a:lnSpc>
                <a:spcPts val="1000"/>
              </a:lnSpc>
              <a:tabLst>
                <a:tab pos="1188720" algn="l"/>
                <a:tab pos="2103120" algn="l"/>
              </a:tabLst>
            </a:pPr>
            <a:endParaRPr lang="en-GB" sz="1000" dirty="0" smtClean="0">
              <a:solidFill>
                <a:srgbClr val="000000"/>
              </a:solidFill>
              <a:latin typeface="Calibri" panose="22635452340000000000" pitchFamily="1"/>
            </a:endParaRPr>
          </a:p>
          <a:p>
            <a:pPr marL="274320">
              <a:lnSpc>
                <a:spcPts val="1000"/>
              </a:lnSpc>
              <a:tabLst>
                <a:tab pos="1188720" algn="l"/>
                <a:tab pos="2103120" algn="l"/>
              </a:tabLst>
            </a:pPr>
            <a:r>
              <a:rPr lang="en-GB" sz="1000" b="1" dirty="0" smtClean="0">
                <a:solidFill>
                  <a:srgbClr val="000000"/>
                </a:solidFill>
                <a:latin typeface="Calibri" panose="22635452340000000000" pitchFamily="1"/>
              </a:rPr>
              <a:t>1. Purpose of the job</a:t>
            </a:r>
          </a:p>
          <a:p>
            <a:pPr marL="274320">
              <a:lnSpc>
                <a:spcPts val="1000"/>
              </a:lnSpc>
              <a:tabLst>
                <a:tab pos="1188720" algn="l"/>
                <a:tab pos="2103120" algn="l"/>
              </a:tabLst>
            </a:pPr>
            <a:r>
              <a:rPr lang="en-GB" sz="1000" dirty="0" smtClean="0">
                <a:solidFill>
                  <a:srgbClr val="000000"/>
                </a:solidFill>
                <a:latin typeface="Calibri" panose="22635452340000000000" pitchFamily="1"/>
              </a:rPr>
              <a:t>• To facilitate and encourage learning which enables pupils to achieve the highest possible standards;</a:t>
            </a:r>
          </a:p>
          <a:p>
            <a:pPr marL="274320">
              <a:lnSpc>
                <a:spcPts val="1000"/>
              </a:lnSpc>
              <a:tabLst>
                <a:tab pos="1188720" algn="l"/>
                <a:tab pos="2103120" algn="l"/>
              </a:tabLst>
            </a:pPr>
            <a:r>
              <a:rPr lang="en-GB" sz="1000" dirty="0" smtClean="0">
                <a:solidFill>
                  <a:srgbClr val="000000"/>
                </a:solidFill>
                <a:latin typeface="Calibri" panose="22635452340000000000" pitchFamily="1"/>
              </a:rPr>
              <a:t>• To share and support the responsibility for the education, well-being and safety of all pupils;</a:t>
            </a:r>
          </a:p>
          <a:p>
            <a:pPr marL="274320">
              <a:lnSpc>
                <a:spcPts val="1000"/>
              </a:lnSpc>
              <a:tabLst>
                <a:tab pos="1188720" algn="l"/>
                <a:tab pos="2103120" algn="l"/>
              </a:tabLst>
            </a:pPr>
            <a:r>
              <a:rPr lang="en-GB" sz="1000" dirty="0" smtClean="0">
                <a:solidFill>
                  <a:srgbClr val="000000"/>
                </a:solidFill>
                <a:latin typeface="Calibri" panose="22635452340000000000" pitchFamily="1"/>
              </a:rPr>
              <a:t>• To meet all of the Teachers’ Standards (2012)</a:t>
            </a:r>
          </a:p>
          <a:p>
            <a:pPr marL="274320">
              <a:lnSpc>
                <a:spcPts val="1000"/>
              </a:lnSpc>
              <a:tabLst>
                <a:tab pos="1188720" algn="l"/>
                <a:tab pos="2103120" algn="l"/>
              </a:tabLst>
            </a:pPr>
            <a:endParaRPr lang="en-GB" sz="1000" dirty="0" smtClean="0">
              <a:solidFill>
                <a:srgbClr val="000000"/>
              </a:solidFill>
              <a:latin typeface="Calibri" panose="22635452340000000000" pitchFamily="1"/>
            </a:endParaRPr>
          </a:p>
          <a:p>
            <a:pPr marL="274320">
              <a:lnSpc>
                <a:spcPts val="1000"/>
              </a:lnSpc>
              <a:tabLst>
                <a:tab pos="1188720" algn="l"/>
                <a:tab pos="2103120" algn="l"/>
              </a:tabLst>
            </a:pPr>
            <a:r>
              <a:rPr lang="en-GB" sz="1000" b="1" dirty="0" smtClean="0">
                <a:solidFill>
                  <a:srgbClr val="000000"/>
                </a:solidFill>
                <a:latin typeface="Calibri" panose="22635452340000000000" pitchFamily="1"/>
              </a:rPr>
              <a:t>2. Job context</a:t>
            </a:r>
          </a:p>
          <a:p>
            <a:pPr marL="274320">
              <a:lnSpc>
                <a:spcPts val="1000"/>
              </a:lnSpc>
              <a:tabLst>
                <a:tab pos="1188720" algn="l"/>
                <a:tab pos="2103120" algn="l"/>
              </a:tabLst>
            </a:pPr>
            <a:r>
              <a:rPr lang="en-GB" sz="1000" dirty="0" smtClean="0">
                <a:solidFill>
                  <a:srgbClr val="000000"/>
                </a:solidFill>
                <a:latin typeface="Calibri" panose="22635452340000000000" pitchFamily="1"/>
              </a:rPr>
              <a:t>The school welcomes teachers of high professional standards and shares the responsibility with each teacher for continual review and the development of expertise.</a:t>
            </a:r>
          </a:p>
          <a:p>
            <a:pPr marL="274320">
              <a:lnSpc>
                <a:spcPts val="1000"/>
              </a:lnSpc>
              <a:tabLst>
                <a:tab pos="1188720" algn="l"/>
                <a:tab pos="2103120" algn="l"/>
              </a:tabLst>
            </a:pPr>
            <a:endParaRPr lang="en-GB" sz="1000" dirty="0" smtClean="0">
              <a:solidFill>
                <a:srgbClr val="000000"/>
              </a:solidFill>
              <a:latin typeface="Calibri" panose="22635452340000000000" pitchFamily="1"/>
            </a:endParaRPr>
          </a:p>
          <a:p>
            <a:pPr marL="274320">
              <a:lnSpc>
                <a:spcPts val="1000"/>
              </a:lnSpc>
              <a:tabLst>
                <a:tab pos="1188720" algn="l"/>
                <a:tab pos="2103120" algn="l"/>
              </a:tabLst>
            </a:pPr>
            <a:r>
              <a:rPr lang="en-GB" sz="1000" dirty="0" smtClean="0">
                <a:solidFill>
                  <a:srgbClr val="000000"/>
                </a:solidFill>
                <a:latin typeface="Calibri" panose="22635452340000000000" pitchFamily="1"/>
              </a:rPr>
              <a:t>All teachers make a valuable contribution to the school’s development and, therefore, to the progress of all pupils. They are role models to pupils and -at all times- the values, vision and ethos of the school must be evident in their attitude and behaviour.  They treat pupils with dignity, building relationships rooted in mutual respect, and at all times observing proper boundaries appropriate to a teacher’s professional position.</a:t>
            </a:r>
          </a:p>
          <a:p>
            <a:pPr marL="274320">
              <a:lnSpc>
                <a:spcPts val="1000"/>
              </a:lnSpc>
              <a:tabLst>
                <a:tab pos="1188720" algn="l"/>
                <a:tab pos="2103120" algn="l"/>
              </a:tabLst>
            </a:pPr>
            <a:endParaRPr lang="en-US" sz="1000" dirty="0" smtClean="0">
              <a:solidFill>
                <a:srgbClr val="000000"/>
              </a:solidFill>
              <a:latin typeface="Calibri" panose="22635452340000000000" pitchFamily="1"/>
            </a:endParaRPr>
          </a:p>
          <a:p>
            <a:pPr marL="274320">
              <a:lnSpc>
                <a:spcPts val="1000"/>
              </a:lnSpc>
              <a:tabLst>
                <a:tab pos="1188720" algn="l"/>
                <a:tab pos="2103120" algn="l"/>
              </a:tabLst>
            </a:pPr>
            <a:r>
              <a:rPr lang="en-GB" sz="1000" dirty="0" smtClean="0">
                <a:solidFill>
                  <a:schemeClr val="tx1"/>
                </a:solidFill>
              </a:rPr>
              <a:t>They are responsible and accountable for achieving the highest possible standards in work and conduct.  They are also responsible for the learning and achievement of all pupils in the class/</a:t>
            </a:r>
            <a:r>
              <a:rPr lang="en-GB" sz="1000" dirty="0" err="1" smtClean="0">
                <a:solidFill>
                  <a:schemeClr val="tx1"/>
                </a:solidFill>
              </a:rPr>
              <a:t>es</a:t>
            </a:r>
            <a:r>
              <a:rPr lang="en-GB" sz="1000" dirty="0" smtClean="0">
                <a:solidFill>
                  <a:schemeClr val="tx1"/>
                </a:solidFill>
              </a:rPr>
              <a:t> ensuring equality of opportunity for all.</a:t>
            </a:r>
          </a:p>
          <a:p>
            <a:pPr marL="274320">
              <a:lnSpc>
                <a:spcPts val="1000"/>
              </a:lnSpc>
              <a:tabLst>
                <a:tab pos="1188720" algn="l"/>
                <a:tab pos="2103120" algn="l"/>
              </a:tabLst>
            </a:pPr>
            <a:endParaRPr lang="en-US" sz="1000" dirty="0" smtClean="0">
              <a:solidFill>
                <a:schemeClr val="tx1"/>
              </a:solidFill>
              <a:latin typeface="Calibri" panose="22635452340000000000" pitchFamily="1"/>
            </a:endParaRPr>
          </a:p>
          <a:p>
            <a:pPr marL="274320">
              <a:lnSpc>
                <a:spcPts val="1000"/>
              </a:lnSpc>
              <a:tabLst>
                <a:tab pos="1188720" algn="l"/>
                <a:tab pos="2103120" algn="l"/>
              </a:tabLst>
            </a:pPr>
            <a:r>
              <a:rPr lang="en-GB" sz="1000" dirty="0" smtClean="0">
                <a:solidFill>
                  <a:schemeClr val="tx1"/>
                </a:solidFill>
              </a:rPr>
              <a:t>Teachers must be proactive in ensuring the school’s Health and Safety Policy and safeguarding of pupils  are implemented both on and off school premises and when engaged in authorised school activities elsewhere.</a:t>
            </a:r>
          </a:p>
          <a:p>
            <a:pPr marL="274320">
              <a:lnSpc>
                <a:spcPts val="1000"/>
              </a:lnSpc>
              <a:tabLst>
                <a:tab pos="1188720" algn="l"/>
                <a:tab pos="2103120" algn="l"/>
              </a:tabLst>
            </a:pPr>
            <a:endParaRPr lang="en-US" sz="1000" dirty="0">
              <a:solidFill>
                <a:srgbClr val="000000"/>
              </a:solidFill>
              <a:latin typeface="Calibri" panose="22635452340000000000" pitchFamily="1"/>
            </a:endParaRPr>
          </a:p>
        </p:txBody>
      </p:sp>
    </p:spTree>
    <p:extLst>
      <p:ext uri="{BB962C8B-B14F-4D97-AF65-F5344CB8AC3E}">
        <p14:creationId xmlns:p14="http://schemas.microsoft.com/office/powerpoint/2010/main" val="1446325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danso\AppData\Local\Microsoft\Windows\Temporary Internet Files\Content.Outlook\1D304N6K\Ellen Post 039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10301" t="11430" r="17785" b="18448"/>
          <a:stretch/>
        </p:blipFill>
        <p:spPr bwMode="auto">
          <a:xfrm>
            <a:off x="3832" y="-1472"/>
            <a:ext cx="6858000" cy="445796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87408" y="3275856"/>
            <a:ext cx="3384376" cy="707886"/>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The Role</a:t>
            </a:r>
          </a:p>
          <a:p>
            <a:pPr algn="r"/>
            <a:r>
              <a:rPr lang="en-GB" sz="2000" dirty="0" smtClean="0">
                <a:solidFill>
                  <a:srgbClr val="92BAB3"/>
                </a:solidFill>
                <a:latin typeface="Trajan Pro" pitchFamily="18" charset="0"/>
              </a:rPr>
              <a:t>Teacher of Maths</a:t>
            </a:r>
          </a:p>
        </p:txBody>
      </p:sp>
      <p:sp>
        <p:nvSpPr>
          <p:cNvPr id="6" name="Text Placeholder 41"/>
          <p:cNvSpPr txBox="1">
            <a:spLocks/>
          </p:cNvSpPr>
          <p:nvPr/>
        </p:nvSpPr>
        <p:spPr>
          <a:xfrm>
            <a:off x="116632" y="4695190"/>
            <a:ext cx="6624736" cy="4156710"/>
          </a:xfrm>
          <a:prstGeom prst="rect">
            <a:avLst/>
          </a:prstGeom>
          <a:noFill/>
          <a:ln w="0" cmpd="sng">
            <a:noFill/>
            <a:prstDash val="solid"/>
          </a:ln>
        </p:spPr>
        <p:txBody>
          <a:bodyPr vert="horz" lIns="0" tIns="26035" rIns="0" bIns="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1" dirty="0" smtClean="0">
                <a:solidFill>
                  <a:schemeClr val="tx1"/>
                </a:solidFill>
              </a:rPr>
              <a:t>3. School Culture</a:t>
            </a:r>
            <a:endParaRPr lang="en-GB" sz="1000" dirty="0" smtClean="0">
              <a:solidFill>
                <a:schemeClr val="tx1"/>
              </a:solidFill>
            </a:endParaRPr>
          </a:p>
          <a:p>
            <a:r>
              <a:rPr lang="en-GB" sz="1000" dirty="0" smtClean="0">
                <a:solidFill>
                  <a:schemeClr val="tx1"/>
                </a:solidFill>
              </a:rPr>
              <a:t>     Teachers are expected: </a:t>
            </a:r>
          </a:p>
          <a:p>
            <a:pPr marL="171450" indent="-171450">
              <a:buFont typeface="Arial" panose="020B0604020202020204" pitchFamily="34" charset="0"/>
              <a:buChar char="•"/>
            </a:pPr>
            <a:r>
              <a:rPr lang="en-GB" sz="1000" dirty="0" smtClean="0">
                <a:solidFill>
                  <a:schemeClr val="tx1"/>
                </a:solidFill>
              </a:rPr>
              <a:t>To help create a strong community, characterised by consistent, orderly, caring and respectful relationships;</a:t>
            </a:r>
          </a:p>
          <a:p>
            <a:pPr marL="171450" indent="-171450">
              <a:buFont typeface="Arial" panose="020B0604020202020204" pitchFamily="34" charset="0"/>
              <a:buChar char="•"/>
            </a:pPr>
            <a:r>
              <a:rPr lang="en-GB" sz="1000" dirty="0" smtClean="0">
                <a:solidFill>
                  <a:schemeClr val="tx1"/>
                </a:solidFill>
              </a:rPr>
              <a:t>To help develop a culture and ethos that is committed to achievement and the principles of equal opportunities;	</a:t>
            </a:r>
          </a:p>
          <a:p>
            <a:pPr marL="171450" indent="-171450">
              <a:buFont typeface="Arial" panose="020B0604020202020204" pitchFamily="34" charset="0"/>
              <a:buChar char="•"/>
            </a:pPr>
            <a:r>
              <a:rPr lang="en-GB" sz="1000" dirty="0" smtClean="0">
                <a:solidFill>
                  <a:schemeClr val="tx1"/>
                </a:solidFill>
              </a:rPr>
              <a:t>To adhere to  the policies and procedures of the school, in particular, those of Safeguarding, Teaching and Learning, Assessment Recording and Reporting and Health and Safety; </a:t>
            </a:r>
          </a:p>
          <a:p>
            <a:pPr marL="171450" indent="-171450">
              <a:buFont typeface="Arial" panose="020B0604020202020204" pitchFamily="34" charset="0"/>
              <a:buChar char="•"/>
            </a:pPr>
            <a:r>
              <a:rPr lang="en-GB" sz="1000" dirty="0" smtClean="0">
                <a:solidFill>
                  <a:schemeClr val="tx1"/>
                </a:solidFill>
              </a:rPr>
              <a:t>To  make a positive contribution to the wider life and ethos of the school;</a:t>
            </a:r>
          </a:p>
          <a:p>
            <a:pPr marL="171450" indent="-171450">
              <a:buFont typeface="Arial" panose="020B0604020202020204" pitchFamily="34" charset="0"/>
              <a:buChar char="•"/>
            </a:pPr>
            <a:r>
              <a:rPr lang="en-GB" sz="1000" dirty="0" smtClean="0">
                <a:solidFill>
                  <a:schemeClr val="tx1"/>
                </a:solidFill>
              </a:rPr>
              <a:t>To take a full part in enrichment and enhancement  activities in and beyond the school;</a:t>
            </a:r>
          </a:p>
          <a:p>
            <a:pPr marL="171450" indent="-171450">
              <a:buFont typeface="Arial" panose="020B0604020202020204" pitchFamily="34" charset="0"/>
              <a:buChar char="•"/>
            </a:pPr>
            <a:r>
              <a:rPr lang="en-GB" sz="1000" dirty="0" smtClean="0">
                <a:solidFill>
                  <a:schemeClr val="tx1"/>
                </a:solidFill>
              </a:rPr>
              <a:t>To create and sustain a positive class culture;</a:t>
            </a:r>
          </a:p>
          <a:p>
            <a:pPr marL="171450" indent="-171450">
              <a:buFont typeface="Arial" panose="020B0604020202020204" pitchFamily="34" charset="0"/>
              <a:buChar char="•"/>
            </a:pPr>
            <a:r>
              <a:rPr lang="en-GB" sz="1000" dirty="0" smtClean="0">
                <a:solidFill>
                  <a:schemeClr val="tx1"/>
                </a:solidFill>
              </a:rPr>
              <a:t>To promote the achievement of each individual pupil by setting appropriate goals and promoting high standards of achievement in work and behaviour; </a:t>
            </a:r>
          </a:p>
          <a:p>
            <a:pPr marL="171450" indent="-171450">
              <a:buFont typeface="Arial" panose="020B0604020202020204" pitchFamily="34" charset="0"/>
              <a:buChar char="•"/>
            </a:pPr>
            <a:r>
              <a:rPr lang="en-GB" sz="1000" dirty="0" smtClean="0">
                <a:solidFill>
                  <a:schemeClr val="tx1"/>
                </a:solidFill>
              </a:rPr>
              <a:t>To challenge behaviour that is not in line with school policy;</a:t>
            </a:r>
          </a:p>
          <a:p>
            <a:pPr marL="171450" indent="-171450">
              <a:buFont typeface="Arial" panose="020B0604020202020204" pitchFamily="34" charset="0"/>
              <a:buChar char="•"/>
            </a:pPr>
            <a:r>
              <a:rPr lang="en-GB" sz="1000" dirty="0" smtClean="0">
                <a:solidFill>
                  <a:schemeClr val="tx1"/>
                </a:solidFill>
              </a:rPr>
              <a:t>To keep up-to-date and adhere to the current school and national policies and procedures.</a:t>
            </a:r>
          </a:p>
          <a:p>
            <a:pPr marL="171450" indent="-171450">
              <a:buFont typeface="Arial" panose="020B0604020202020204" pitchFamily="34" charset="0"/>
              <a:buChar char="•"/>
            </a:pPr>
            <a:endParaRPr lang="en-GB" sz="1000" dirty="0" smtClean="0">
              <a:solidFill>
                <a:schemeClr val="tx1"/>
              </a:solidFill>
            </a:endParaRPr>
          </a:p>
          <a:p>
            <a:r>
              <a:rPr lang="en-GB" sz="1000" b="1" dirty="0" smtClean="0">
                <a:solidFill>
                  <a:schemeClr val="tx1"/>
                </a:solidFill>
              </a:rPr>
              <a:t>4. Pastoral Care</a:t>
            </a:r>
            <a:endParaRPr lang="en-GB" sz="1000" dirty="0" smtClean="0">
              <a:solidFill>
                <a:schemeClr val="tx1"/>
              </a:solidFill>
            </a:endParaRPr>
          </a:p>
          <a:p>
            <a:r>
              <a:rPr lang="en-GB" sz="1000" dirty="0" smtClean="0">
                <a:solidFill>
                  <a:schemeClr val="tx1"/>
                </a:solidFill>
              </a:rPr>
              <a:t>    Teachers are expected:</a:t>
            </a:r>
          </a:p>
          <a:p>
            <a:pPr marL="171450" indent="-171450">
              <a:buFont typeface="Arial" panose="020B0604020202020204" pitchFamily="34" charset="0"/>
              <a:buChar char="•"/>
            </a:pPr>
            <a:r>
              <a:rPr lang="en-GB" sz="1000" dirty="0" smtClean="0">
                <a:solidFill>
                  <a:schemeClr val="tx1"/>
                </a:solidFill>
              </a:rPr>
              <a:t>To care for each pupil as an individual and ensure that they have the opportunities to succeed academically and develop emotionally and socially;</a:t>
            </a:r>
          </a:p>
          <a:p>
            <a:pPr marL="171450" indent="-171450">
              <a:buFont typeface="Arial" panose="020B0604020202020204" pitchFamily="34" charset="0"/>
              <a:buChar char="•"/>
            </a:pPr>
            <a:r>
              <a:rPr lang="en-GB" sz="1000" dirty="0" smtClean="0">
                <a:solidFill>
                  <a:schemeClr val="tx1"/>
                </a:solidFill>
              </a:rPr>
              <a:t>To provide relevant  guidance to pupils on educational and social matters and on further education and future careers;</a:t>
            </a:r>
          </a:p>
          <a:p>
            <a:pPr marL="171450" indent="-171450">
              <a:buFont typeface="Arial" panose="020B0604020202020204" pitchFamily="34" charset="0"/>
              <a:buChar char="•"/>
            </a:pPr>
            <a:r>
              <a:rPr lang="en-GB" sz="1000" dirty="0" smtClean="0">
                <a:solidFill>
                  <a:schemeClr val="tx1"/>
                </a:solidFill>
              </a:rPr>
              <a:t>To teach relevant issues;</a:t>
            </a:r>
          </a:p>
          <a:p>
            <a:pPr marL="171450" indent="-171450">
              <a:buFont typeface="Arial" panose="020B0604020202020204" pitchFamily="34" charset="0"/>
              <a:buChar char="•"/>
            </a:pPr>
            <a:r>
              <a:rPr lang="en-GB" sz="1000" dirty="0" smtClean="0">
                <a:solidFill>
                  <a:schemeClr val="tx1"/>
                </a:solidFill>
              </a:rPr>
              <a:t>To liaise with relevant colleagues, including line managers;</a:t>
            </a:r>
          </a:p>
          <a:p>
            <a:pPr marL="171450" indent="-171450">
              <a:buFont typeface="Arial" panose="020B0604020202020204" pitchFamily="34" charset="0"/>
              <a:buChar char="•"/>
            </a:pPr>
            <a:r>
              <a:rPr lang="en-GB" sz="1000" dirty="0" smtClean="0">
                <a:solidFill>
                  <a:schemeClr val="tx1"/>
                </a:solidFill>
              </a:rPr>
              <a:t>Under the direction of a line manager, to maintain contact with parents and external services.</a:t>
            </a:r>
          </a:p>
          <a:p>
            <a:pPr marL="171450" indent="-171450">
              <a:buFont typeface="Arial" panose="020B0604020202020204" pitchFamily="34" charset="0"/>
              <a:buChar char="•"/>
            </a:pPr>
            <a:r>
              <a:rPr lang="en-GB" sz="1000" dirty="0" smtClean="0">
                <a:solidFill>
                  <a:schemeClr val="tx1"/>
                </a:solidFill>
              </a:rPr>
              <a:t>To perform the role of a form tutor.</a:t>
            </a:r>
          </a:p>
          <a:p>
            <a:pPr marL="171450" indent="-171450">
              <a:buFont typeface="Arial" panose="020B0604020202020204" pitchFamily="34" charset="0"/>
              <a:buChar char="•"/>
            </a:pPr>
            <a:endParaRPr lang="en-GB" sz="1000" dirty="0" smtClean="0"/>
          </a:p>
          <a:p>
            <a:pPr marL="171450" indent="-171450">
              <a:buFont typeface="Arial" panose="020B0604020202020204" pitchFamily="34" charset="0"/>
              <a:buChar char="•"/>
            </a:pPr>
            <a:endParaRPr lang="en-GB" sz="1000" dirty="0" smtClean="0"/>
          </a:p>
          <a:p>
            <a:pPr marL="274320">
              <a:lnSpc>
                <a:spcPts val="1100"/>
              </a:lnSpc>
            </a:pPr>
            <a:endParaRPr lang="en-US" sz="1000" dirty="0">
              <a:solidFill>
                <a:srgbClr val="000000"/>
              </a:solidFill>
              <a:latin typeface="Calibri" panose="22635452340000000000" pitchFamily="1"/>
            </a:endParaRPr>
          </a:p>
        </p:txBody>
      </p:sp>
    </p:spTree>
    <p:extLst>
      <p:ext uri="{BB962C8B-B14F-4D97-AF65-F5344CB8AC3E}">
        <p14:creationId xmlns:p14="http://schemas.microsoft.com/office/powerpoint/2010/main" val="83452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idanso\AppData\Local\Microsoft\Windows\Temporary Internet Files\Content.Outlook\1D304N6K\Ellen Post 039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10301" t="11430" r="17785" b="18448"/>
          <a:stretch/>
        </p:blipFill>
        <p:spPr bwMode="auto">
          <a:xfrm>
            <a:off x="3832" y="-1472"/>
            <a:ext cx="6858000" cy="445796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55103" y="3347864"/>
            <a:ext cx="3384376" cy="707886"/>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The Role</a:t>
            </a:r>
          </a:p>
          <a:p>
            <a:pPr algn="r"/>
            <a:r>
              <a:rPr lang="en-GB" sz="2000" dirty="0" smtClean="0">
                <a:solidFill>
                  <a:srgbClr val="92BAB3"/>
                </a:solidFill>
                <a:latin typeface="Trajan Pro" pitchFamily="18" charset="0"/>
              </a:rPr>
              <a:t>Teacher of Maths </a:t>
            </a:r>
            <a:endParaRPr lang="en-GB" sz="2000" dirty="0">
              <a:solidFill>
                <a:srgbClr val="92BAB3"/>
              </a:solidFill>
              <a:latin typeface="Trajan Pro" pitchFamily="18" charset="0"/>
            </a:endParaRPr>
          </a:p>
        </p:txBody>
      </p:sp>
      <p:sp>
        <p:nvSpPr>
          <p:cNvPr id="4" name="Text Placeholder 47"/>
          <p:cNvSpPr txBox="1">
            <a:spLocks/>
          </p:cNvSpPr>
          <p:nvPr/>
        </p:nvSpPr>
        <p:spPr>
          <a:xfrm>
            <a:off x="116632" y="4511040"/>
            <a:ext cx="6624736" cy="4464050"/>
          </a:xfrm>
          <a:prstGeom prst="rect">
            <a:avLst/>
          </a:prstGeom>
          <a:noFill/>
          <a:ln w="0" cmpd="sng">
            <a:noFill/>
            <a:prstDash val="solid"/>
          </a:ln>
        </p:spPr>
        <p:txBody>
          <a:bodyPr vert="horz" lIns="0" tIns="41910" rIns="0" bIns="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1" dirty="0" smtClean="0">
                <a:solidFill>
                  <a:schemeClr val="tx1"/>
                </a:solidFill>
              </a:rPr>
              <a:t>5 .</a:t>
            </a:r>
            <a:r>
              <a:rPr lang="en-US" sz="1000" b="1" dirty="0" smtClean="0">
                <a:solidFill>
                  <a:schemeClr val="tx1"/>
                </a:solidFill>
              </a:rPr>
              <a:t>Teaching &amp; Learning</a:t>
            </a:r>
            <a:endParaRPr lang="en-GB" sz="1000" dirty="0" smtClean="0">
              <a:solidFill>
                <a:schemeClr val="tx1"/>
              </a:solidFill>
            </a:endParaRPr>
          </a:p>
          <a:p>
            <a:r>
              <a:rPr lang="en-US" sz="1000" dirty="0" smtClean="0">
                <a:solidFill>
                  <a:schemeClr val="tx1"/>
                </a:solidFill>
              </a:rPr>
              <a:t>     Teachers are expected:</a:t>
            </a:r>
            <a:endParaRPr lang="en-GB" sz="1000" dirty="0" smtClean="0">
              <a:solidFill>
                <a:schemeClr val="tx1"/>
              </a:solidFill>
            </a:endParaRPr>
          </a:p>
          <a:p>
            <a:pPr marL="171450" indent="-171450">
              <a:buFont typeface="Arial" panose="020B0604020202020204" pitchFamily="34" charset="0"/>
              <a:buChar char="•"/>
            </a:pPr>
            <a:r>
              <a:rPr lang="en-US" sz="1000" dirty="0" smtClean="0">
                <a:solidFill>
                  <a:schemeClr val="tx1"/>
                </a:solidFill>
              </a:rPr>
              <a:t>To teach the classes and groups assigned with due regard to the National Curriculum, the Curriculum of the School and the Schemes of Work of the Department. This includes planning and preparation of courses and lessons, setting of homework and marking of work carried out by pupils;</a:t>
            </a:r>
            <a:endParaRPr lang="en-GB" sz="1000" dirty="0" smtClean="0">
              <a:solidFill>
                <a:schemeClr val="tx1"/>
              </a:solidFill>
            </a:endParaRPr>
          </a:p>
          <a:p>
            <a:pPr marL="171450" indent="-171450">
              <a:buFont typeface="Arial" panose="020B0604020202020204" pitchFamily="34" charset="0"/>
              <a:buChar char="•"/>
            </a:pPr>
            <a:r>
              <a:rPr lang="en-US" sz="1000" dirty="0" smtClean="0">
                <a:solidFill>
                  <a:schemeClr val="tx1"/>
                </a:solidFill>
              </a:rPr>
              <a:t>To continue the development, successful delivery and assessment of all courses which form a key part of the Department’s curriculum, and the requirements of Citizenship, SMSC and Fundamental British Values;</a:t>
            </a:r>
            <a:endParaRPr lang="en-GB" sz="1000" dirty="0" smtClean="0">
              <a:solidFill>
                <a:schemeClr val="tx1"/>
              </a:solidFill>
            </a:endParaRPr>
          </a:p>
          <a:p>
            <a:pPr marL="171450" indent="-171450">
              <a:buFont typeface="Arial" panose="020B0604020202020204" pitchFamily="34" charset="0"/>
              <a:buChar char="•"/>
            </a:pPr>
            <a:r>
              <a:rPr lang="en-US" sz="1000" dirty="0" smtClean="0">
                <a:solidFill>
                  <a:schemeClr val="tx1"/>
                </a:solidFill>
              </a:rPr>
              <a:t>To take part in the review, development and evaluation procedures relating to the department, PSHEE and other relevant curriculum areas;</a:t>
            </a:r>
            <a:endParaRPr lang="en-GB" sz="1000" dirty="0" smtClean="0">
              <a:solidFill>
                <a:schemeClr val="tx1"/>
              </a:solidFill>
            </a:endParaRPr>
          </a:p>
          <a:p>
            <a:pPr marL="171450" indent="-171450">
              <a:buFont typeface="Arial" panose="020B0604020202020204" pitchFamily="34" charset="0"/>
              <a:buChar char="•"/>
            </a:pPr>
            <a:r>
              <a:rPr lang="en-GB" sz="1000" dirty="0" smtClean="0">
                <a:solidFill>
                  <a:schemeClr val="tx1"/>
                </a:solidFill>
              </a:rPr>
              <a:t>To be accountable for the attainment, progress and outcomes of pupils’ taught;</a:t>
            </a:r>
          </a:p>
          <a:p>
            <a:pPr marL="171450" indent="-171450">
              <a:buFont typeface="Arial" panose="020B0604020202020204" pitchFamily="34" charset="0"/>
              <a:buChar char="•"/>
            </a:pPr>
            <a:r>
              <a:rPr lang="en-GB" sz="1000" dirty="0" smtClean="0">
                <a:solidFill>
                  <a:schemeClr val="tx1"/>
                </a:solidFill>
              </a:rPr>
              <a:t>To be aware of pupils’ capabilities, their prior knowledge and plan teaching and differentiate appropriately to build on these demonstrating knowledge and understanding of how pupils learn;</a:t>
            </a:r>
          </a:p>
          <a:p>
            <a:pPr marL="171450" indent="-171450">
              <a:buFont typeface="Arial" panose="020B0604020202020204" pitchFamily="34" charset="0"/>
              <a:buChar char="•"/>
            </a:pPr>
            <a:r>
              <a:rPr lang="en-GB" sz="1000" dirty="0" smtClean="0">
                <a:solidFill>
                  <a:schemeClr val="tx1"/>
                </a:solidFill>
              </a:rPr>
              <a:t>To have a clear understanding of the needs of all pupils, including those with special educational needs; gifted and talented; EAL; disabilities; and be able to use and evaluate distinctive teaching approaches to engage and support them;</a:t>
            </a:r>
          </a:p>
          <a:p>
            <a:pPr marL="171450" indent="-171450">
              <a:buFont typeface="Arial" panose="020B0604020202020204" pitchFamily="34" charset="0"/>
              <a:buChar char="•"/>
            </a:pPr>
            <a:r>
              <a:rPr lang="en-GB" sz="1000" dirty="0" smtClean="0">
                <a:solidFill>
                  <a:schemeClr val="tx1"/>
                </a:solidFill>
              </a:rPr>
              <a:t>To demonstrate an understanding of and take responsibility for promoting high standards of literacy including the correct use of spoken English , whatever the specialist subject;</a:t>
            </a:r>
          </a:p>
          <a:p>
            <a:pPr marL="171450" indent="-171450">
              <a:buFont typeface="Arial" panose="020B0604020202020204" pitchFamily="34" charset="0"/>
              <a:buChar char="•"/>
            </a:pPr>
            <a:r>
              <a:rPr lang="en-GB" sz="1000" dirty="0" smtClean="0">
                <a:solidFill>
                  <a:schemeClr val="tx1"/>
                </a:solidFill>
              </a:rPr>
              <a:t>To use an appropriate range of observation, assessment, monitoring and recording strategies as a basis for setting challenging learning objectives for pupils of all backgrounds, abilities and dispositions, monitoring learners’ progress and levels of attainment;</a:t>
            </a:r>
          </a:p>
          <a:p>
            <a:pPr marL="171450" indent="-171450">
              <a:buFont typeface="Arial" panose="020B0604020202020204" pitchFamily="34" charset="0"/>
              <a:buChar char="•"/>
            </a:pPr>
            <a:r>
              <a:rPr lang="en-GB" sz="1000" dirty="0" smtClean="0">
                <a:solidFill>
                  <a:schemeClr val="tx1"/>
                </a:solidFill>
              </a:rPr>
              <a:t>To make accurate and productive use of assessment to secure pupils’ progress;</a:t>
            </a:r>
          </a:p>
          <a:p>
            <a:pPr marL="171450" indent="-171450">
              <a:buFont typeface="Arial" panose="020B0604020202020204" pitchFamily="34" charset="0"/>
              <a:buChar char="•"/>
            </a:pPr>
            <a:r>
              <a:rPr lang="en-GB" sz="1000" dirty="0" smtClean="0">
                <a:solidFill>
                  <a:schemeClr val="tx1"/>
                </a:solidFill>
              </a:rPr>
              <a:t>To give pupils regular feedback, both orally and through accurate marking, and encourage pupils to respond to the feedback, reflect on progress, their emerging needs and to take a responsible and conscientious attitude to their own work and study;</a:t>
            </a:r>
          </a:p>
          <a:p>
            <a:pPr marL="171450" indent="-171450">
              <a:buFont typeface="Arial" panose="020B0604020202020204" pitchFamily="34" charset="0"/>
              <a:buChar char="•"/>
            </a:pPr>
            <a:r>
              <a:rPr lang="en-GB" sz="1000" dirty="0" smtClean="0">
                <a:solidFill>
                  <a:schemeClr val="tx1"/>
                </a:solidFill>
              </a:rPr>
              <a:t>To use relevant data to monitor progress, set targets, and plan subsequent lessons;</a:t>
            </a:r>
          </a:p>
          <a:p>
            <a:pPr marL="171450" indent="-171450">
              <a:buFont typeface="Arial" panose="020B0604020202020204" pitchFamily="34" charset="0"/>
              <a:buChar char="•"/>
            </a:pPr>
            <a:r>
              <a:rPr lang="en-GB" sz="1000" dirty="0" smtClean="0">
                <a:solidFill>
                  <a:schemeClr val="tx1"/>
                </a:solidFill>
              </a:rPr>
              <a:t>To set homework and plan other out-of-class activities to consolidate and extend the knowledge and understanding pupils have acquired as appropriate;</a:t>
            </a:r>
          </a:p>
          <a:p>
            <a:pPr marL="171450" indent="-171450">
              <a:buFont typeface="Arial" panose="020B0604020202020204" pitchFamily="34" charset="0"/>
              <a:buChar char="•"/>
            </a:pPr>
            <a:r>
              <a:rPr lang="en-GB" sz="1000" dirty="0" smtClean="0">
                <a:solidFill>
                  <a:schemeClr val="tx1"/>
                </a:solidFill>
              </a:rPr>
              <a:t>To participate in arrangements for examinations and assessments within the remit of the </a:t>
            </a:r>
            <a:r>
              <a:rPr lang="en-GB" sz="1000" i="1" dirty="0" smtClean="0">
                <a:solidFill>
                  <a:schemeClr val="tx1"/>
                </a:solidFill>
              </a:rPr>
              <a:t>School Teachers’ Pay and Conditions</a:t>
            </a:r>
            <a:r>
              <a:rPr lang="en-GB" sz="1000" dirty="0" smtClean="0">
                <a:solidFill>
                  <a:schemeClr val="tx1"/>
                </a:solidFill>
              </a:rPr>
              <a:t> </a:t>
            </a:r>
            <a:r>
              <a:rPr lang="en-GB" sz="1000" i="1" dirty="0" smtClean="0">
                <a:solidFill>
                  <a:schemeClr val="tx1"/>
                </a:solidFill>
              </a:rPr>
              <a:t>Document</a:t>
            </a:r>
            <a:endParaRPr lang="en-GB" sz="1000" dirty="0" smtClean="0">
              <a:solidFill>
                <a:schemeClr val="tx1"/>
              </a:solidFill>
            </a:endParaRPr>
          </a:p>
          <a:p>
            <a:pPr marL="274320">
              <a:lnSpc>
                <a:spcPts val="1000"/>
              </a:lnSpc>
            </a:pPr>
            <a:endParaRPr lang="en-US" sz="1000" b="1" dirty="0">
              <a:solidFill>
                <a:srgbClr val="000000"/>
              </a:solidFill>
              <a:latin typeface="Calibri" panose="22635452340000000000" pitchFamily="1"/>
            </a:endParaRPr>
          </a:p>
        </p:txBody>
      </p:sp>
    </p:spTree>
    <p:extLst>
      <p:ext uri="{BB962C8B-B14F-4D97-AF65-F5344CB8AC3E}">
        <p14:creationId xmlns:p14="http://schemas.microsoft.com/office/powerpoint/2010/main" val="340823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idanso\AppData\Local\Microsoft\Windows\Temporary Internet Files\Content.Outlook\1D304N6K\Ellen Post 039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10301" t="11430" r="17785" b="18448"/>
          <a:stretch/>
        </p:blipFill>
        <p:spPr bwMode="auto">
          <a:xfrm>
            <a:off x="3832" y="-1472"/>
            <a:ext cx="6858000" cy="445796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55103" y="3347864"/>
            <a:ext cx="3384376" cy="707886"/>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The Role</a:t>
            </a:r>
          </a:p>
          <a:p>
            <a:pPr algn="r"/>
            <a:r>
              <a:rPr lang="en-GB" sz="2000" dirty="0" smtClean="0">
                <a:solidFill>
                  <a:srgbClr val="92BAB3"/>
                </a:solidFill>
                <a:latin typeface="Trajan Pro" pitchFamily="18" charset="0"/>
              </a:rPr>
              <a:t>Teacher of Maths </a:t>
            </a:r>
            <a:endParaRPr lang="en-GB" sz="2000" dirty="0">
              <a:solidFill>
                <a:srgbClr val="92BAB3"/>
              </a:solidFill>
              <a:latin typeface="Trajan Pro" pitchFamily="18" charset="0"/>
            </a:endParaRPr>
          </a:p>
        </p:txBody>
      </p:sp>
      <p:sp>
        <p:nvSpPr>
          <p:cNvPr id="5" name="Rectangle 4"/>
          <p:cNvSpPr/>
          <p:nvPr/>
        </p:nvSpPr>
        <p:spPr>
          <a:xfrm>
            <a:off x="2894" y="4507999"/>
            <a:ext cx="6858000" cy="4755148"/>
          </a:xfrm>
          <a:prstGeom prst="rect">
            <a:avLst/>
          </a:prstGeom>
        </p:spPr>
        <p:txBody>
          <a:bodyPr wrap="square">
            <a:spAutoFit/>
          </a:bodyPr>
          <a:lstStyle/>
          <a:p>
            <a:r>
              <a:rPr lang="en-US" sz="1000" b="1" dirty="0"/>
              <a:t>6. Professional Development</a:t>
            </a:r>
            <a:endParaRPr lang="en-GB" sz="1000" dirty="0"/>
          </a:p>
          <a:p>
            <a:r>
              <a:rPr lang="en-US" sz="1000" dirty="0" smtClean="0"/>
              <a:t>     Teachers </a:t>
            </a:r>
            <a:r>
              <a:rPr lang="en-US" sz="1000" dirty="0"/>
              <a:t>are expected:</a:t>
            </a:r>
            <a:endParaRPr lang="en-GB" sz="1000" dirty="0"/>
          </a:p>
          <a:p>
            <a:pPr marL="171450" indent="-171450">
              <a:buFont typeface="Arial" panose="020B0604020202020204" pitchFamily="34" charset="0"/>
              <a:buChar char="•"/>
            </a:pPr>
            <a:r>
              <a:rPr lang="en-GB" sz="1000" dirty="0" smtClean="0"/>
              <a:t>To </a:t>
            </a:r>
            <a:r>
              <a:rPr lang="en-GB" sz="1000" dirty="0"/>
              <a:t>regularly review the effectiveness of y teaching and assessment procedures and its impact on pupils’ progress, attainment and well- being, refining approaches where necessary and responding to advice and feedback from colleagues;</a:t>
            </a:r>
          </a:p>
          <a:p>
            <a:pPr marL="171450" lvl="0" indent="-171450">
              <a:buFont typeface="Arial" panose="020B0604020202020204" pitchFamily="34" charset="0"/>
              <a:buChar char="•"/>
            </a:pPr>
            <a:r>
              <a:rPr lang="en-GB" sz="1000" dirty="0"/>
              <a:t>To be responsible for improving teaching through participating fully in training and development opportunities identified by the school or as developed as an outcome of appraisal;</a:t>
            </a:r>
          </a:p>
          <a:p>
            <a:pPr marL="171450" lvl="0" indent="-171450">
              <a:buFont typeface="Arial" panose="020B0604020202020204" pitchFamily="34" charset="0"/>
              <a:buChar char="•"/>
            </a:pPr>
            <a:r>
              <a:rPr lang="en-GB" sz="1000" dirty="0"/>
              <a:t>To proactively participate with arrangements made in accordance with the Appraisal Regulations 2012; </a:t>
            </a:r>
          </a:p>
          <a:p>
            <a:pPr marL="171450" lvl="0" indent="-171450">
              <a:buFont typeface="Arial" panose="020B0604020202020204" pitchFamily="34" charset="0"/>
              <a:buChar char="•"/>
            </a:pPr>
            <a:r>
              <a:rPr lang="en-US" sz="1000" dirty="0" smtClean="0"/>
              <a:t>To </a:t>
            </a:r>
            <a:r>
              <a:rPr lang="en-US" sz="1000" dirty="0"/>
              <a:t>keep abreast of current developments in the main and any subsidiary subject as appropriate, with particular reference to National Curriculum criteria;</a:t>
            </a:r>
            <a:endParaRPr lang="en-GB" sz="1000" dirty="0"/>
          </a:p>
          <a:p>
            <a:pPr marL="171450" lvl="0" indent="-171450">
              <a:buFont typeface="Arial" panose="020B0604020202020204" pitchFamily="34" charset="0"/>
              <a:buChar char="•"/>
            </a:pPr>
            <a:r>
              <a:rPr lang="en-GB" sz="1000" dirty="0"/>
              <a:t>To take a full part in all professional development opportunities provided by the school</a:t>
            </a:r>
            <a:r>
              <a:rPr lang="en-GB" sz="1000" dirty="0" smtClean="0"/>
              <a:t>.</a:t>
            </a:r>
          </a:p>
          <a:p>
            <a:pPr marL="171450" lvl="0" indent="-171450">
              <a:buFont typeface="Arial" panose="020B0604020202020204" pitchFamily="34" charset="0"/>
              <a:buChar char="•"/>
            </a:pPr>
            <a:endParaRPr lang="en-GB" sz="1000" dirty="0"/>
          </a:p>
          <a:p>
            <a:r>
              <a:rPr lang="en-GB" sz="1000" b="1" dirty="0"/>
              <a:t>7. Wider professional responsibilities</a:t>
            </a:r>
            <a:endParaRPr lang="en-GB" sz="1000" dirty="0"/>
          </a:p>
          <a:p>
            <a:r>
              <a:rPr lang="en-GB" sz="1000" dirty="0" smtClean="0"/>
              <a:t>     Teachers </a:t>
            </a:r>
            <a:r>
              <a:rPr lang="en-GB" sz="1000" dirty="0"/>
              <a:t>are expected:</a:t>
            </a:r>
          </a:p>
          <a:p>
            <a:pPr marL="171450" lvl="0" indent="-171450">
              <a:buFont typeface="Arial" panose="020B0604020202020204" pitchFamily="34" charset="0"/>
              <a:buChar char="•"/>
            </a:pPr>
            <a:r>
              <a:rPr lang="en-GB" sz="1000" dirty="0"/>
              <a:t>To deploy support staff effectively as appropriate;</a:t>
            </a:r>
          </a:p>
          <a:p>
            <a:pPr marL="171450" lvl="0" indent="-171450">
              <a:buFont typeface="Arial" panose="020B0604020202020204" pitchFamily="34" charset="0"/>
              <a:buChar char="•"/>
            </a:pPr>
            <a:r>
              <a:rPr lang="en-GB" sz="1000" dirty="0" smtClean="0"/>
              <a:t>To </a:t>
            </a:r>
            <a:r>
              <a:rPr lang="en-GB" sz="1000" dirty="0"/>
              <a:t>carry out duties as directed and within the remit of the current </a:t>
            </a:r>
            <a:r>
              <a:rPr lang="en-GB" sz="1000" i="1" dirty="0"/>
              <a:t>School Teachers’ Pay and Conditions</a:t>
            </a:r>
            <a:r>
              <a:rPr lang="en-GB" sz="1000" dirty="0"/>
              <a:t> </a:t>
            </a:r>
            <a:r>
              <a:rPr lang="en-GB" sz="1000" i="1" dirty="0"/>
              <a:t>Document;</a:t>
            </a:r>
            <a:endParaRPr lang="en-GB" sz="1000" dirty="0"/>
          </a:p>
          <a:p>
            <a:pPr marL="171450" lvl="0" indent="-171450">
              <a:buFont typeface="Arial" panose="020B0604020202020204" pitchFamily="34" charset="0"/>
              <a:buChar char="•"/>
            </a:pPr>
            <a:r>
              <a:rPr lang="en-GB" sz="1000" dirty="0"/>
              <a:t>To work collaboratively with others to develop effective professional relationships; </a:t>
            </a:r>
          </a:p>
          <a:p>
            <a:pPr marL="171450" lvl="0" indent="-171450">
              <a:buFont typeface="Arial" panose="020B0604020202020204" pitchFamily="34" charset="0"/>
              <a:buChar char="•"/>
            </a:pPr>
            <a:r>
              <a:rPr lang="en-GB" sz="1000" dirty="0"/>
              <a:t>To maintain high standards in own attendance and punctuality.</a:t>
            </a:r>
          </a:p>
          <a:p>
            <a:pPr marL="171450" lvl="0" indent="-171450">
              <a:buFont typeface="Arial" panose="020B0604020202020204" pitchFamily="34" charset="0"/>
              <a:buChar char="•"/>
            </a:pPr>
            <a:endParaRPr lang="en-GB" sz="1000" dirty="0" smtClean="0"/>
          </a:p>
          <a:p>
            <a:r>
              <a:rPr lang="en-GB" sz="1000" b="1" dirty="0"/>
              <a:t>Note</a:t>
            </a:r>
            <a:endParaRPr lang="en-GB" sz="1000" dirty="0"/>
          </a:p>
          <a:p>
            <a:r>
              <a:rPr lang="en-GB" sz="1000" dirty="0"/>
              <a:t>This job description is not a contract of employment or any part of it. It has been prepared only for the purpose of school organisation and may change either as a contract changes or as the organisation of the school is changed. Nothing will be changed without consultation.</a:t>
            </a:r>
          </a:p>
          <a:p>
            <a:pPr marL="171450" lvl="0" indent="-171450">
              <a:buFont typeface="Arial" panose="020B0604020202020204" pitchFamily="34" charset="0"/>
              <a:buChar char="•"/>
            </a:pPr>
            <a:endParaRPr lang="en-GB" sz="1000" dirty="0" smtClean="0"/>
          </a:p>
          <a:p>
            <a:r>
              <a:rPr lang="en-GB" sz="900" b="1" dirty="0"/>
              <a:t>This is a Job Description only and is not necessarily a comprehensive definition of the post.  It sets out the duties of the post at the time it was drawn up and should be seen as describing in more detail aspects of the duties set out in the Education Act (School Teachers’ Pay and Conditions of Employment) Order 1987 Schedule 3.</a:t>
            </a:r>
            <a:endParaRPr lang="en-GB" sz="900" dirty="0"/>
          </a:p>
          <a:p>
            <a:r>
              <a:rPr lang="en-GB" sz="900" b="1" dirty="0"/>
              <a:t> </a:t>
            </a:r>
            <a:endParaRPr lang="en-GB" sz="900" dirty="0"/>
          </a:p>
          <a:p>
            <a:r>
              <a:rPr lang="en-GB" sz="900" b="1" dirty="0"/>
              <a:t>The Head of the School may vary the duties from time to time without changing their general character or the level of responsibility entailed.  Any modification or amendment will be made after consultation with the holder of the post.</a:t>
            </a:r>
            <a:endParaRPr lang="en-GB" sz="900" dirty="0"/>
          </a:p>
          <a:p>
            <a:r>
              <a:rPr lang="en-GB" sz="900" b="1" dirty="0"/>
              <a:t>Our school is committed to safeguarding and promoting the welfare of the children and expects all staff to share this commitment</a:t>
            </a:r>
            <a:r>
              <a:rPr lang="en-GB" sz="900" b="1" dirty="0" smtClean="0"/>
              <a:t>.</a:t>
            </a:r>
            <a:endParaRPr lang="en-GB" sz="1000" dirty="0"/>
          </a:p>
        </p:txBody>
      </p:sp>
    </p:spTree>
    <p:extLst>
      <p:ext uri="{BB962C8B-B14F-4D97-AF65-F5344CB8AC3E}">
        <p14:creationId xmlns:p14="http://schemas.microsoft.com/office/powerpoint/2010/main" val="1348452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H:\2014\11 Marketing\Photos for Marketing\EWS-286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338"/>
          <a:stretch/>
        </p:blipFill>
        <p:spPr bwMode="auto">
          <a:xfrm>
            <a:off x="0" y="0"/>
            <a:ext cx="6858000" cy="37799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10187" y="2902613"/>
            <a:ext cx="3384376" cy="707886"/>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The Person Specification</a:t>
            </a:r>
            <a:endParaRPr lang="en-GB" sz="2000" dirty="0">
              <a:solidFill>
                <a:schemeClr val="bg1">
                  <a:lumMod val="85000"/>
                </a:schemeClr>
              </a:solidFill>
              <a:latin typeface="Trajan Pro" pitchFamily="18" charset="0"/>
            </a:endParaRPr>
          </a:p>
        </p:txBody>
      </p:sp>
      <p:sp>
        <p:nvSpPr>
          <p:cNvPr id="4" name="Rectangle 3"/>
          <p:cNvSpPr/>
          <p:nvPr/>
        </p:nvSpPr>
        <p:spPr>
          <a:xfrm>
            <a:off x="116632" y="3851920"/>
            <a:ext cx="6624736" cy="400110"/>
          </a:xfrm>
          <a:prstGeom prst="rect">
            <a:avLst/>
          </a:prstGeom>
        </p:spPr>
        <p:txBody>
          <a:bodyPr wrap="square">
            <a:spAutoFit/>
          </a:bodyPr>
          <a:lstStyle/>
          <a:p>
            <a:endParaRPr lang="en-GB" sz="1000" b="1" u="sng" dirty="0" smtClean="0"/>
          </a:p>
          <a:p>
            <a:endParaRPr lang="en-GB" sz="1000" b="1" u="sng" dirty="0" smtClean="0"/>
          </a:p>
        </p:txBody>
      </p:sp>
      <p:sp>
        <p:nvSpPr>
          <p:cNvPr id="6" name="Text Placeholder 53"/>
          <p:cNvSpPr txBox="1">
            <a:spLocks/>
          </p:cNvSpPr>
          <p:nvPr/>
        </p:nvSpPr>
        <p:spPr>
          <a:xfrm>
            <a:off x="58316" y="4072255"/>
            <a:ext cx="6741368" cy="4388177"/>
          </a:xfrm>
          <a:prstGeom prst="rect">
            <a:avLst/>
          </a:prstGeom>
          <a:noFill/>
          <a:ln w="0" cmpd="sng">
            <a:noFill/>
            <a:prstDash val="solid"/>
          </a:ln>
        </p:spPr>
        <p:txBody>
          <a:bodyPr vert="horz" lIns="0" tIns="16510" rIns="0" bIns="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1" i="1" dirty="0" smtClean="0">
                <a:solidFill>
                  <a:schemeClr val="tx1"/>
                </a:solidFill>
              </a:rPr>
              <a:t>Please make sure, when completing your application form, that you give clear examples of how you meet the criteria.</a:t>
            </a:r>
          </a:p>
          <a:p>
            <a:endParaRPr lang="en-GB" sz="1000" dirty="0" smtClean="0">
              <a:solidFill>
                <a:schemeClr val="tx1"/>
              </a:solidFill>
            </a:endParaRPr>
          </a:p>
          <a:p>
            <a:r>
              <a:rPr lang="en-GB" sz="1000" b="1" dirty="0" smtClean="0">
                <a:solidFill>
                  <a:schemeClr val="tx1"/>
                </a:solidFill>
              </a:rPr>
              <a:t>Essential Qualification Criteria </a:t>
            </a:r>
            <a:endParaRPr lang="en-GB" sz="1000" dirty="0" smtClean="0">
              <a:solidFill>
                <a:schemeClr val="tx1"/>
              </a:solidFill>
            </a:endParaRPr>
          </a:p>
          <a:p>
            <a:r>
              <a:rPr lang="en-GB" sz="1000" dirty="0" smtClean="0">
                <a:solidFill>
                  <a:schemeClr val="tx1"/>
                </a:solidFill>
              </a:rPr>
              <a:t>All applicants must:</a:t>
            </a:r>
          </a:p>
          <a:p>
            <a:endParaRPr lang="en-GB" sz="1000" dirty="0" smtClean="0">
              <a:solidFill>
                <a:schemeClr val="tx1"/>
              </a:solidFill>
            </a:endParaRPr>
          </a:p>
          <a:p>
            <a:pPr marL="171450" indent="-171450">
              <a:buFont typeface="Arial" panose="020B0604020202020204" pitchFamily="34" charset="0"/>
              <a:buChar char="•"/>
            </a:pPr>
            <a:r>
              <a:rPr lang="en-GB" sz="1000" dirty="0" smtClean="0">
                <a:solidFill>
                  <a:schemeClr val="tx1"/>
                </a:solidFill>
              </a:rPr>
              <a:t>Be deemed suitable to work with children</a:t>
            </a:r>
          </a:p>
          <a:p>
            <a:pPr marL="171450" indent="-171450">
              <a:buFont typeface="Arial" panose="020B0604020202020204" pitchFamily="34" charset="0"/>
              <a:buChar char="•"/>
            </a:pPr>
            <a:r>
              <a:rPr lang="en-GB" sz="1000" dirty="0" smtClean="0">
                <a:solidFill>
                  <a:schemeClr val="tx1"/>
                </a:solidFill>
              </a:rPr>
              <a:t>Be qualified to degree level or  above </a:t>
            </a:r>
          </a:p>
          <a:p>
            <a:pPr marL="171450" indent="-171450">
              <a:buFont typeface="Arial" panose="020B0604020202020204" pitchFamily="34" charset="0"/>
              <a:buChar char="•"/>
            </a:pPr>
            <a:r>
              <a:rPr lang="en-GB" sz="1000" dirty="0" smtClean="0">
                <a:solidFill>
                  <a:schemeClr val="tx1"/>
                </a:solidFill>
              </a:rPr>
              <a:t>Be eligible to teach in the UK </a:t>
            </a:r>
          </a:p>
          <a:p>
            <a:pPr marL="171450" indent="-171450">
              <a:buFont typeface="Arial" panose="020B0604020202020204" pitchFamily="34" charset="0"/>
              <a:buChar char="•"/>
            </a:pPr>
            <a:r>
              <a:rPr lang="en-GB" sz="1000" dirty="0" smtClean="0">
                <a:solidFill>
                  <a:schemeClr val="tx1"/>
                </a:solidFill>
              </a:rPr>
              <a:t>Be eligible to the right to work in  the UK</a:t>
            </a:r>
          </a:p>
          <a:p>
            <a:pPr marL="171450" indent="-171450">
              <a:buFont typeface="Arial" panose="020B0604020202020204" pitchFamily="34" charset="0"/>
              <a:buChar char="•"/>
            </a:pPr>
            <a:r>
              <a:rPr lang="en-GB" sz="1000" dirty="0" smtClean="0">
                <a:solidFill>
                  <a:schemeClr val="tx1"/>
                </a:solidFill>
              </a:rPr>
              <a:t>Have a good command of spoken and written Standard English. </a:t>
            </a:r>
          </a:p>
          <a:p>
            <a:pPr marL="171450" indent="-171450">
              <a:buFont typeface="Arial" panose="020B0604020202020204" pitchFamily="34" charset="0"/>
              <a:buChar char="•"/>
            </a:pPr>
            <a:endParaRPr lang="en-GB" sz="1000" dirty="0" smtClean="0"/>
          </a:p>
          <a:p>
            <a:pPr marL="171450" indent="-171450">
              <a:buFont typeface="Arial" panose="020B0604020202020204" pitchFamily="34" charset="0"/>
              <a:buChar char="•"/>
            </a:pPr>
            <a:endParaRPr lang="en-GB" sz="1000" dirty="0" smtClean="0"/>
          </a:p>
          <a:p>
            <a:pPr marL="171450" indent="-171450">
              <a:buFont typeface="Arial" panose="020B0604020202020204" pitchFamily="34" charset="0"/>
              <a:buChar char="•"/>
            </a:pPr>
            <a:endParaRPr lang="en-GB" sz="1000" dirty="0" smtClean="0"/>
          </a:p>
          <a:p>
            <a:pPr marL="171450" indent="-171450">
              <a:buFont typeface="Arial" panose="020B0604020202020204" pitchFamily="34" charset="0"/>
              <a:buChar char="•"/>
            </a:pPr>
            <a:endParaRPr lang="en-GB" sz="1000" dirty="0" smtClean="0"/>
          </a:p>
          <a:p>
            <a:pPr marL="274320">
              <a:lnSpc>
                <a:spcPts val="1000"/>
              </a:lnSpc>
            </a:pPr>
            <a:endParaRPr lang="en-US" sz="1000" b="1" dirty="0">
              <a:solidFill>
                <a:srgbClr val="040204"/>
              </a:solidFill>
              <a:latin typeface="Calibri" panose="22635452340000000000" pitchFamily="1"/>
            </a:endParaRPr>
          </a:p>
        </p:txBody>
      </p:sp>
      <p:graphicFrame>
        <p:nvGraphicFramePr>
          <p:cNvPr id="7" name="Table 6"/>
          <p:cNvGraphicFramePr>
            <a:graphicFrameLocks noGrp="1"/>
          </p:cNvGraphicFramePr>
          <p:nvPr>
            <p:extLst>
              <p:ext uri="{D42A27DB-BD31-4B8C-83A1-F6EECF244321}">
                <p14:modId xmlns:p14="http://schemas.microsoft.com/office/powerpoint/2010/main" val="19271309"/>
              </p:ext>
            </p:extLst>
          </p:nvPr>
        </p:nvGraphicFramePr>
        <p:xfrm>
          <a:off x="116632" y="6012159"/>
          <a:ext cx="6624736" cy="2356286"/>
        </p:xfrm>
        <a:graphic>
          <a:graphicData uri="http://schemas.openxmlformats.org/drawingml/2006/table">
            <a:tbl>
              <a:tblPr>
                <a:tableStyleId>{5C22544A-7EE6-4342-B048-85BDC9FD1C3A}</a:tableStyleId>
              </a:tblPr>
              <a:tblGrid>
                <a:gridCol w="6624736"/>
              </a:tblGrid>
              <a:tr h="699276">
                <a:tc>
                  <a:txBody>
                    <a:bodyPr/>
                    <a:lstStyle/>
                    <a:p>
                      <a:pPr>
                        <a:lnSpc>
                          <a:spcPct val="115000"/>
                        </a:lnSpc>
                        <a:spcAft>
                          <a:spcPts val="1000"/>
                        </a:spcAft>
                      </a:pPr>
                      <a:r>
                        <a:rPr lang="en-GB" sz="1100" dirty="0">
                          <a:effectLst/>
                        </a:rPr>
                        <a:t>Experience:</a:t>
                      </a:r>
                    </a:p>
                    <a:p>
                      <a:pPr marL="342900" lvl="0" indent="-342900">
                        <a:lnSpc>
                          <a:spcPct val="115000"/>
                        </a:lnSpc>
                        <a:spcAft>
                          <a:spcPts val="1000"/>
                        </a:spcAft>
                        <a:buFont typeface="+mj-lt"/>
                        <a:buAutoNum type="arabicPeriod"/>
                      </a:pPr>
                      <a:r>
                        <a:rPr lang="en-GB" sz="1100" dirty="0">
                          <a:effectLst/>
                        </a:rPr>
                        <a:t>Teaching/training  at secondary school level</a:t>
                      </a:r>
                    </a:p>
                    <a:p>
                      <a:pPr marL="342900" lvl="0" indent="-342900">
                        <a:lnSpc>
                          <a:spcPct val="115000"/>
                        </a:lnSpc>
                        <a:spcAft>
                          <a:spcPts val="1000"/>
                        </a:spcAft>
                        <a:buFont typeface="+mj-lt"/>
                        <a:buAutoNum type="arabicPeriod"/>
                      </a:pPr>
                      <a:r>
                        <a:rPr lang="en-GB" sz="1100" dirty="0">
                          <a:effectLst/>
                        </a:rPr>
                        <a:t>Working/training  in a multicultural environment</a:t>
                      </a:r>
                      <a:endParaRPr lang="en-GB" sz="1100" dirty="0">
                        <a:effectLst/>
                        <a:latin typeface="Calibri"/>
                        <a:ea typeface="Calibri"/>
                        <a:cs typeface="Times New Roman"/>
                      </a:endParaRPr>
                    </a:p>
                  </a:txBody>
                  <a:tcPr marL="65353" marR="65353" marT="0" marB="0"/>
                </a:tc>
              </a:tr>
              <a:tr h="1523928">
                <a:tc>
                  <a:txBody>
                    <a:bodyPr/>
                    <a:lstStyle/>
                    <a:p>
                      <a:pPr>
                        <a:lnSpc>
                          <a:spcPct val="115000"/>
                        </a:lnSpc>
                        <a:spcAft>
                          <a:spcPts val="1000"/>
                        </a:spcAft>
                      </a:pPr>
                      <a:r>
                        <a:rPr lang="en-GB" sz="1100" dirty="0">
                          <a:effectLst/>
                        </a:rPr>
                        <a:t>Knowledge:</a:t>
                      </a:r>
                    </a:p>
                    <a:p>
                      <a:pPr marL="342900" lvl="0" indent="-342900">
                        <a:lnSpc>
                          <a:spcPct val="115000"/>
                        </a:lnSpc>
                        <a:spcAft>
                          <a:spcPts val="0"/>
                        </a:spcAft>
                        <a:buFont typeface="+mj-lt"/>
                        <a:buAutoNum type="arabicPeriod"/>
                      </a:pPr>
                      <a:r>
                        <a:rPr lang="en-GB" sz="1100" dirty="0">
                          <a:effectLst/>
                        </a:rPr>
                        <a:t>Have in depth knowledge of main teaching subject</a:t>
                      </a:r>
                    </a:p>
                    <a:p>
                      <a:pPr marL="342900" lvl="0" indent="-342900">
                        <a:lnSpc>
                          <a:spcPct val="115000"/>
                        </a:lnSpc>
                        <a:spcAft>
                          <a:spcPts val="0"/>
                        </a:spcAft>
                        <a:buFont typeface="+mj-lt"/>
                        <a:buAutoNum type="arabicPeriod"/>
                      </a:pPr>
                      <a:r>
                        <a:rPr lang="en-GB" sz="1100" dirty="0">
                          <a:effectLst/>
                        </a:rPr>
                        <a:t>Have up-to-date knowledge of current educational developments in relation to that subject at whole school level</a:t>
                      </a:r>
                    </a:p>
                    <a:p>
                      <a:pPr marL="342900" lvl="0" indent="-342900">
                        <a:lnSpc>
                          <a:spcPct val="115000"/>
                        </a:lnSpc>
                        <a:spcAft>
                          <a:spcPts val="0"/>
                        </a:spcAft>
                        <a:buFont typeface="+mj-lt"/>
                        <a:buAutoNum type="arabicPeriod"/>
                      </a:pPr>
                      <a:r>
                        <a:rPr lang="en-US" sz="1100" dirty="0">
                          <a:effectLst/>
                        </a:rPr>
                        <a:t>Have awareness of current approaches and teaching strategies in main subject and any other subject offered</a:t>
                      </a:r>
                      <a:endParaRPr lang="en-GB" sz="1100" dirty="0">
                        <a:effectLst/>
                      </a:endParaRPr>
                    </a:p>
                    <a:p>
                      <a:pPr marL="342900" lvl="0" indent="-342900">
                        <a:lnSpc>
                          <a:spcPct val="115000"/>
                        </a:lnSpc>
                        <a:spcAft>
                          <a:spcPts val="1000"/>
                        </a:spcAft>
                        <a:buFont typeface="+mj-lt"/>
                        <a:buAutoNum type="arabicPeriod"/>
                      </a:pPr>
                      <a:r>
                        <a:rPr lang="en-US" sz="1100" dirty="0">
                          <a:effectLst/>
                        </a:rPr>
                        <a:t>Be vigilant regarding  Safeguarding </a:t>
                      </a:r>
                      <a:endParaRPr lang="en-GB" sz="1100" dirty="0">
                        <a:effectLst/>
                        <a:latin typeface="Calibri"/>
                        <a:ea typeface="Calibri"/>
                        <a:cs typeface="Times New Roman"/>
                      </a:endParaRPr>
                    </a:p>
                  </a:txBody>
                  <a:tcPr marL="65353" marR="65353" marT="0" marB="0"/>
                </a:tc>
              </a:tr>
            </a:tbl>
          </a:graphicData>
        </a:graphic>
      </p:graphicFrame>
    </p:spTree>
    <p:extLst>
      <p:ext uri="{BB962C8B-B14F-4D97-AF65-F5344CB8AC3E}">
        <p14:creationId xmlns:p14="http://schemas.microsoft.com/office/powerpoint/2010/main" val="2566913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38307975"/>
              </p:ext>
            </p:extLst>
          </p:nvPr>
        </p:nvGraphicFramePr>
        <p:xfrm>
          <a:off x="127417" y="107504"/>
          <a:ext cx="6696744" cy="4528186"/>
        </p:xfrm>
        <a:graphic>
          <a:graphicData uri="http://schemas.openxmlformats.org/drawingml/2006/table">
            <a:tbl>
              <a:tblPr>
                <a:tableStyleId>{5C22544A-7EE6-4342-B048-85BDC9FD1C3A}</a:tableStyleId>
              </a:tblPr>
              <a:tblGrid>
                <a:gridCol w="6696744"/>
              </a:tblGrid>
              <a:tr h="4528186">
                <a:tc>
                  <a:txBody>
                    <a:bodyPr/>
                    <a:lstStyle/>
                    <a:p>
                      <a:pPr>
                        <a:lnSpc>
                          <a:spcPct val="115000"/>
                        </a:lnSpc>
                        <a:spcAft>
                          <a:spcPts val="1000"/>
                        </a:spcAft>
                      </a:pPr>
                      <a:r>
                        <a:rPr lang="en-GB" sz="1100" dirty="0">
                          <a:effectLst/>
                        </a:rPr>
                        <a:t>Skills:</a:t>
                      </a:r>
                    </a:p>
                    <a:p>
                      <a:pPr marL="342900" lvl="0" indent="-342900">
                        <a:lnSpc>
                          <a:spcPct val="115000"/>
                        </a:lnSpc>
                        <a:spcAft>
                          <a:spcPts val="0"/>
                        </a:spcAft>
                        <a:buFont typeface="+mj-lt"/>
                        <a:buAutoNum type="arabicPeriod"/>
                      </a:pPr>
                      <a:r>
                        <a:rPr lang="en-GB" sz="1100" dirty="0">
                          <a:effectLst/>
                        </a:rPr>
                        <a:t>Ability to engender enthusiasm for the teaching subject(s) and motivating pupils through setting purposeful work</a:t>
                      </a:r>
                    </a:p>
                    <a:p>
                      <a:pPr marL="342900" lvl="0" indent="-342900">
                        <a:lnSpc>
                          <a:spcPct val="115000"/>
                        </a:lnSpc>
                        <a:spcAft>
                          <a:spcPts val="0"/>
                        </a:spcAft>
                        <a:buFont typeface="+mj-lt"/>
                        <a:buAutoNum type="arabicPeriod"/>
                      </a:pPr>
                      <a:r>
                        <a:rPr lang="en-GB" sz="1100" dirty="0">
                          <a:effectLst/>
                        </a:rPr>
                        <a:t>Ability to encourage learners to develop self-esteem. To keep themselves and others safe and to have respect for others</a:t>
                      </a:r>
                    </a:p>
                    <a:p>
                      <a:pPr marL="342900" lvl="0" indent="-342900">
                        <a:lnSpc>
                          <a:spcPct val="115000"/>
                        </a:lnSpc>
                        <a:spcAft>
                          <a:spcPts val="0"/>
                        </a:spcAft>
                        <a:buFont typeface="+mj-lt"/>
                        <a:buAutoNum type="arabicPeriod"/>
                      </a:pPr>
                      <a:r>
                        <a:rPr lang="en-GB" sz="1100" dirty="0">
                          <a:effectLst/>
                        </a:rPr>
                        <a:t>Ability to plan and  deliver high quality lessons, evaluate the impact of these and develop future planning accordingly</a:t>
                      </a:r>
                    </a:p>
                    <a:p>
                      <a:pPr marL="342900" lvl="0" indent="-342900">
                        <a:lnSpc>
                          <a:spcPct val="115000"/>
                        </a:lnSpc>
                        <a:spcAft>
                          <a:spcPts val="0"/>
                        </a:spcAft>
                        <a:buFont typeface="+mj-lt"/>
                        <a:buAutoNum type="arabicPeriod"/>
                      </a:pPr>
                      <a:r>
                        <a:rPr lang="en-GB" sz="1100" dirty="0">
                          <a:effectLst/>
                        </a:rPr>
                        <a:t>Ability  to promote high standards of achievement in work and behaviour</a:t>
                      </a:r>
                    </a:p>
                    <a:p>
                      <a:pPr marL="342900" lvl="0" indent="-342900">
                        <a:lnSpc>
                          <a:spcPct val="115000"/>
                        </a:lnSpc>
                        <a:spcAft>
                          <a:spcPts val="0"/>
                        </a:spcAft>
                        <a:buFont typeface="+mj-lt"/>
                        <a:buAutoNum type="arabicPeriod"/>
                      </a:pPr>
                      <a:r>
                        <a:rPr lang="en-GB" sz="1100" dirty="0">
                          <a:effectLst/>
                        </a:rPr>
                        <a:t>Ability to teach across the whole ability and age range of the school</a:t>
                      </a:r>
                    </a:p>
                    <a:p>
                      <a:pPr marL="342900" lvl="0" indent="-342900">
                        <a:lnSpc>
                          <a:spcPct val="115000"/>
                        </a:lnSpc>
                        <a:spcAft>
                          <a:spcPts val="0"/>
                        </a:spcAft>
                        <a:buFont typeface="+mj-lt"/>
                        <a:buAutoNum type="arabicPeriod"/>
                      </a:pPr>
                      <a:r>
                        <a:rPr lang="en-GB" sz="1100" dirty="0">
                          <a:effectLst/>
                        </a:rPr>
                        <a:t>Show a clear grasp of Assessment, Recording and Reporting (including target setting)</a:t>
                      </a:r>
                    </a:p>
                    <a:p>
                      <a:pPr marL="342900" lvl="0" indent="-342900">
                        <a:lnSpc>
                          <a:spcPct val="115000"/>
                        </a:lnSpc>
                        <a:spcAft>
                          <a:spcPts val="0"/>
                        </a:spcAft>
                        <a:buFont typeface="+mj-lt"/>
                        <a:buAutoNum type="arabicPeriod"/>
                      </a:pPr>
                      <a:r>
                        <a:rPr lang="en-GB" sz="1100" dirty="0">
                          <a:effectLst/>
                        </a:rPr>
                        <a:t>Ability to use new technology to support both the curriculum and organisation</a:t>
                      </a:r>
                    </a:p>
                    <a:p>
                      <a:pPr marL="342900" lvl="0" indent="-342900">
                        <a:lnSpc>
                          <a:spcPct val="115000"/>
                        </a:lnSpc>
                        <a:spcAft>
                          <a:spcPts val="0"/>
                        </a:spcAft>
                        <a:buFont typeface="+mj-lt"/>
                        <a:buAutoNum type="arabicPeriod"/>
                      </a:pPr>
                      <a:r>
                        <a:rPr lang="en-GB" sz="1100" dirty="0">
                          <a:effectLst/>
                        </a:rPr>
                        <a:t>Ability to monitor and evaluate teaching and learning and act upon the outcomes, including data analysis</a:t>
                      </a:r>
                    </a:p>
                    <a:p>
                      <a:pPr marL="342900" lvl="0" indent="-342900">
                        <a:lnSpc>
                          <a:spcPct val="115000"/>
                        </a:lnSpc>
                        <a:spcAft>
                          <a:spcPts val="0"/>
                        </a:spcAft>
                        <a:buFont typeface="+mj-lt"/>
                        <a:buAutoNum type="arabicPeriod"/>
                      </a:pPr>
                      <a:r>
                        <a:rPr lang="en-GB" sz="1100" dirty="0">
                          <a:effectLst/>
                        </a:rPr>
                        <a:t>Ability to assess the needs of individuals to inform lesson planning</a:t>
                      </a:r>
                    </a:p>
                    <a:p>
                      <a:pPr marL="342900" lvl="0" indent="-342900">
                        <a:lnSpc>
                          <a:spcPct val="115000"/>
                        </a:lnSpc>
                        <a:spcAft>
                          <a:spcPts val="1000"/>
                        </a:spcAft>
                        <a:buFont typeface="+mj-lt"/>
                        <a:buAutoNum type="arabicPeriod"/>
                      </a:pPr>
                      <a:r>
                        <a:rPr lang="en-GB" sz="1100" dirty="0">
                          <a:effectLst/>
                        </a:rPr>
                        <a:t>Ability to prioritise,  pay meticulous attention to detail, work under pressure and meet strict deadlines</a:t>
                      </a:r>
                    </a:p>
                    <a:p>
                      <a:pPr>
                        <a:lnSpc>
                          <a:spcPct val="115000"/>
                        </a:lnSpc>
                        <a:spcAft>
                          <a:spcPts val="1000"/>
                        </a:spcAft>
                      </a:pPr>
                      <a:r>
                        <a:rPr lang="en-GB" sz="1100" dirty="0">
                          <a:effectLst/>
                        </a:rPr>
                        <a:t> </a:t>
                      </a:r>
                      <a:r>
                        <a:rPr lang="en-GB" sz="1100" dirty="0" smtClean="0">
                          <a:effectLst/>
                        </a:rPr>
                        <a:t>QUALITIES</a:t>
                      </a:r>
                      <a:endParaRPr lang="en-GB" sz="1100" dirty="0">
                        <a:effectLst/>
                      </a:endParaRPr>
                    </a:p>
                    <a:p>
                      <a:pPr marL="342900" lvl="0" indent="-342900">
                        <a:lnSpc>
                          <a:spcPct val="115000"/>
                        </a:lnSpc>
                        <a:spcAft>
                          <a:spcPts val="0"/>
                        </a:spcAft>
                        <a:buFont typeface="+mj-lt"/>
                        <a:buAutoNum type="arabicPeriod"/>
                      </a:pPr>
                      <a:r>
                        <a:rPr lang="en-GB" sz="1100" dirty="0">
                          <a:effectLst/>
                        </a:rPr>
                        <a:t>To show willingness (and/ or experience of) to foster good relationships with all  the school’s stakeholders</a:t>
                      </a:r>
                    </a:p>
                    <a:p>
                      <a:pPr marL="342900" lvl="0" indent="-342900">
                        <a:lnSpc>
                          <a:spcPct val="115000"/>
                        </a:lnSpc>
                        <a:spcAft>
                          <a:spcPts val="0"/>
                        </a:spcAft>
                        <a:buFont typeface="+mj-lt"/>
                        <a:buAutoNum type="arabicPeriod"/>
                      </a:pPr>
                      <a:r>
                        <a:rPr lang="en-GB" sz="1100" dirty="0">
                          <a:effectLst/>
                        </a:rPr>
                        <a:t>To demonstrate commitment to team work and collaboration, including assisting in </a:t>
                      </a:r>
                    </a:p>
                    <a:p>
                      <a:pPr marL="342900" lvl="0" indent="-342900">
                        <a:lnSpc>
                          <a:spcPct val="115000"/>
                        </a:lnSpc>
                        <a:spcAft>
                          <a:spcPts val="0"/>
                        </a:spcAft>
                        <a:buFont typeface="+mj-lt"/>
                        <a:buAutoNum type="arabicPeriod"/>
                      </a:pPr>
                      <a:r>
                        <a:rPr lang="en-GB" sz="1100" dirty="0">
                          <a:effectLst/>
                        </a:rPr>
                        <a:t>To be hardworking, determined and conscientious</a:t>
                      </a:r>
                    </a:p>
                    <a:p>
                      <a:pPr marL="342900" lvl="0" indent="-342900">
                        <a:lnSpc>
                          <a:spcPct val="115000"/>
                        </a:lnSpc>
                        <a:spcAft>
                          <a:spcPts val="1000"/>
                        </a:spcAft>
                        <a:buFont typeface="+mj-lt"/>
                        <a:buAutoNum type="arabicPeriod"/>
                      </a:pPr>
                      <a:r>
                        <a:rPr lang="en-GB" sz="1100" dirty="0">
                          <a:effectLst/>
                        </a:rPr>
                        <a:t>To be a reflective practitioner, able to self-evaluate and develop professionally</a:t>
                      </a:r>
                    </a:p>
                    <a:p>
                      <a:pPr marL="360680">
                        <a:lnSpc>
                          <a:spcPct val="115000"/>
                        </a:lnSpc>
                        <a:spcAft>
                          <a:spcPts val="1000"/>
                        </a:spcAft>
                      </a:pPr>
                      <a:r>
                        <a:rPr lang="en-GB" sz="1100" dirty="0">
                          <a:effectLst/>
                        </a:rPr>
                        <a:t> </a:t>
                      </a:r>
                      <a:endParaRPr lang="en-GB" sz="1100" dirty="0">
                        <a:effectLst/>
                        <a:latin typeface="Calibri"/>
                        <a:ea typeface="Calibri"/>
                        <a:cs typeface="Times New Roman"/>
                      </a:endParaRPr>
                    </a:p>
                  </a:txBody>
                  <a:tcPr marL="65353" marR="65353" marT="0" marB="0"/>
                </a:tc>
              </a:tr>
            </a:tbl>
          </a:graphicData>
        </a:graphic>
      </p:graphicFrame>
    </p:spTree>
    <p:extLst>
      <p:ext uri="{BB962C8B-B14F-4D97-AF65-F5344CB8AC3E}">
        <p14:creationId xmlns:p14="http://schemas.microsoft.com/office/powerpoint/2010/main" val="3825139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34069</TotalTime>
  <Words>1937</Words>
  <Application>Microsoft Office PowerPoint</Application>
  <PresentationFormat>On-screen Show (4:3)</PresentationFormat>
  <Paragraphs>235</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Ellen Wilkinson School for Girls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Danso, Isha</dc:creator>
  <cp:lastModifiedBy>Mary Hanrahan</cp:lastModifiedBy>
  <cp:revision>124</cp:revision>
  <cp:lastPrinted>2018-01-22T14:19:44Z</cp:lastPrinted>
  <dcterms:created xsi:type="dcterms:W3CDTF">2016-01-27T10:48:58Z</dcterms:created>
  <dcterms:modified xsi:type="dcterms:W3CDTF">2018-01-22T14:25:10Z</dcterms:modified>
</cp:coreProperties>
</file>