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0" r:id="rId3"/>
    <p:sldId id="258" r:id="rId4"/>
    <p:sldId id="257" r:id="rId5"/>
    <p:sldId id="276" r:id="rId6"/>
    <p:sldId id="272" r:id="rId7"/>
    <p:sldId id="273" r:id="rId8"/>
    <p:sldId id="261" r:id="rId9"/>
    <p:sldId id="274" r:id="rId10"/>
    <p:sldId id="271" r:id="rId11"/>
    <p:sldId id="275" r:id="rId12"/>
  </p:sldIdLst>
  <p:sldSz cx="6858000" cy="9144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BAB3"/>
    <a:srgbClr val="C580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6" d="100"/>
          <a:sy n="86" d="100"/>
        </p:scale>
        <p:origin x="-72" y="3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F1411F7-B0C6-4721-9062-FFB258EF07B9}" type="datetimeFigureOut">
              <a:rPr lang="en-GB" smtClean="0"/>
              <a:t>02/02/2018</a:t>
            </a:fld>
            <a:endParaRPr lang="en-GB"/>
          </a:p>
        </p:txBody>
      </p:sp>
      <p:sp>
        <p:nvSpPr>
          <p:cNvPr id="4" name="Slide Image Placeholder 3"/>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E1F3F98-8F85-4C74-9F18-4745F5573879}" type="slidenum">
              <a:rPr lang="en-GB" smtClean="0"/>
              <a:t>‹#›</a:t>
            </a:fld>
            <a:endParaRPr lang="en-GB"/>
          </a:p>
        </p:txBody>
      </p:sp>
    </p:spTree>
    <p:extLst>
      <p:ext uri="{BB962C8B-B14F-4D97-AF65-F5344CB8AC3E}">
        <p14:creationId xmlns:p14="http://schemas.microsoft.com/office/powerpoint/2010/main" val="686225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1F3F98-8F85-4C74-9F18-4745F5573879}" type="slidenum">
              <a:rPr lang="en-GB" smtClean="0"/>
              <a:t>7</a:t>
            </a:fld>
            <a:endParaRPr lang="en-GB"/>
          </a:p>
        </p:txBody>
      </p:sp>
    </p:spTree>
    <p:extLst>
      <p:ext uri="{BB962C8B-B14F-4D97-AF65-F5344CB8AC3E}">
        <p14:creationId xmlns:p14="http://schemas.microsoft.com/office/powerpoint/2010/main" val="265381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811F5E2-E7CF-4155-A7BD-943F50E8D16D}" type="datetimeFigureOut">
              <a:rPr lang="en-GB" smtClean="0"/>
              <a:t>02/02/2018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2076619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811F5E2-E7CF-4155-A7BD-943F50E8D16D}" type="datetimeFigureOut">
              <a:rPr lang="en-GB" smtClean="0"/>
              <a:t>02/02/2018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2809942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811F5E2-E7CF-4155-A7BD-943F50E8D16D}" type="datetimeFigureOut">
              <a:rPr lang="en-GB" smtClean="0"/>
              <a:t>02/02/2018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4166413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811F5E2-E7CF-4155-A7BD-943F50E8D16D}" type="datetimeFigureOut">
              <a:rPr lang="en-GB" smtClean="0"/>
              <a:t>02/02/2018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263836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11F5E2-E7CF-4155-A7BD-943F50E8D16D}" type="datetimeFigureOut">
              <a:rPr lang="en-GB" smtClean="0"/>
              <a:t>02/02/2018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1591683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811F5E2-E7CF-4155-A7BD-943F50E8D16D}" type="datetimeFigureOut">
              <a:rPr lang="en-GB" smtClean="0"/>
              <a:t>02/02/2018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354424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811F5E2-E7CF-4155-A7BD-943F50E8D16D}" type="datetimeFigureOut">
              <a:rPr lang="en-GB" smtClean="0"/>
              <a:t>02/02/2018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228819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811F5E2-E7CF-4155-A7BD-943F50E8D16D}" type="datetimeFigureOut">
              <a:rPr lang="en-GB" smtClean="0"/>
              <a:t>02/02/2018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1598684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11F5E2-E7CF-4155-A7BD-943F50E8D16D}" type="datetimeFigureOut">
              <a:rPr lang="en-GB" smtClean="0"/>
              <a:t>02/02/2018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2366091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11F5E2-E7CF-4155-A7BD-943F50E8D16D}" type="datetimeFigureOut">
              <a:rPr lang="en-GB" smtClean="0"/>
              <a:t>02/02/2018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181046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11F5E2-E7CF-4155-A7BD-943F50E8D16D}" type="datetimeFigureOut">
              <a:rPr lang="en-GB" smtClean="0"/>
              <a:t>02/02/2018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1A0C16-4FE8-4689-A4D5-BE3904439D8B}" type="slidenum">
              <a:rPr lang="en-GB" smtClean="0"/>
              <a:t>‹#›</a:t>
            </a:fld>
            <a:endParaRPr lang="en-GB"/>
          </a:p>
        </p:txBody>
      </p:sp>
    </p:spTree>
    <p:extLst>
      <p:ext uri="{BB962C8B-B14F-4D97-AF65-F5344CB8AC3E}">
        <p14:creationId xmlns:p14="http://schemas.microsoft.com/office/powerpoint/2010/main" val="9287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811F5E2-E7CF-4155-A7BD-943F50E8D16D}" type="datetimeFigureOut">
              <a:rPr lang="en-GB" smtClean="0"/>
              <a:t>02/02/2018</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31A0C16-4FE8-4689-A4D5-BE3904439D8B}" type="slidenum">
              <a:rPr lang="en-GB" smtClean="0"/>
              <a:t>‹#›</a:t>
            </a:fld>
            <a:endParaRPr lang="en-GB"/>
          </a:p>
        </p:txBody>
      </p:sp>
    </p:spTree>
    <p:extLst>
      <p:ext uri="{BB962C8B-B14F-4D97-AF65-F5344CB8AC3E}">
        <p14:creationId xmlns:p14="http://schemas.microsoft.com/office/powerpoint/2010/main" val="1602564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gif"/></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hyperlink" Target="http://www.ellenwilkinson.ealing.sch.uk/1321/vacancies" TargetMode="External"/><Relationship Id="rId4" Type="http://schemas.openxmlformats.org/officeDocument/2006/relationships/hyperlink" Target="mailto:office@ellenwilkinson.ealing.sch.uk"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H:\2014\11 Marketing\Photos for Marketing\EWS-308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65" t="11812" r="25158" b="2432"/>
          <a:stretch/>
        </p:blipFill>
        <p:spPr bwMode="auto">
          <a:xfrm>
            <a:off x="3471009" y="-7663"/>
            <a:ext cx="4188644" cy="91516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0"/>
            <a:ext cx="3573016" cy="9144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6752" y="609422"/>
            <a:ext cx="1152128" cy="65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4624" y="1302023"/>
            <a:ext cx="3384376" cy="461665"/>
          </a:xfrm>
          <a:prstGeom prst="rect">
            <a:avLst/>
          </a:prstGeom>
          <a:noFill/>
        </p:spPr>
        <p:txBody>
          <a:bodyPr wrap="square" rtlCol="0">
            <a:spAutoFit/>
          </a:bodyPr>
          <a:lstStyle/>
          <a:p>
            <a:pPr algn="ctr"/>
            <a:r>
              <a:rPr lang="en-GB" sz="1200" dirty="0" smtClean="0">
                <a:solidFill>
                  <a:schemeClr val="bg1">
                    <a:lumMod val="85000"/>
                  </a:schemeClr>
                </a:solidFill>
                <a:latin typeface="Trajan Pro" pitchFamily="18" charset="0"/>
              </a:rPr>
              <a:t>The Ellen Wilkinson School</a:t>
            </a:r>
          </a:p>
          <a:p>
            <a:pPr algn="ctr"/>
            <a:r>
              <a:rPr lang="en-GB" sz="1200" dirty="0" smtClean="0">
                <a:solidFill>
                  <a:schemeClr val="bg1">
                    <a:lumMod val="85000"/>
                  </a:schemeClr>
                </a:solidFill>
                <a:latin typeface="Trajan Pro" pitchFamily="18" charset="0"/>
              </a:rPr>
              <a:t>For Girls </a:t>
            </a:r>
          </a:p>
        </p:txBody>
      </p:sp>
      <p:cxnSp>
        <p:nvCxnSpPr>
          <p:cNvPr id="7" name="Straight Connector 6"/>
          <p:cNvCxnSpPr/>
          <p:nvPr/>
        </p:nvCxnSpPr>
        <p:spPr>
          <a:xfrm>
            <a:off x="2276872" y="1590055"/>
            <a:ext cx="792088" cy="0"/>
          </a:xfrm>
          <a:prstGeom prst="line">
            <a:avLst/>
          </a:prstGeom>
          <a:ln w="127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6672" y="1590055"/>
            <a:ext cx="764347" cy="0"/>
          </a:xfrm>
          <a:prstGeom prst="line">
            <a:avLst/>
          </a:prstGeom>
          <a:ln w="127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6632" y="8316416"/>
            <a:ext cx="3384376" cy="461665"/>
          </a:xfrm>
          <a:prstGeom prst="rect">
            <a:avLst/>
          </a:prstGeom>
          <a:noFill/>
        </p:spPr>
        <p:txBody>
          <a:bodyPr wrap="square" rtlCol="0">
            <a:spAutoFit/>
          </a:bodyPr>
          <a:lstStyle/>
          <a:p>
            <a:pPr algn="ctr"/>
            <a:r>
              <a:rPr lang="en-GB" sz="1200" dirty="0" smtClean="0">
                <a:solidFill>
                  <a:schemeClr val="bg1">
                    <a:lumMod val="85000"/>
                  </a:schemeClr>
                </a:solidFill>
                <a:latin typeface="Trajan Pro" pitchFamily="18" charset="0"/>
              </a:rPr>
              <a:t>A Specialist College for</a:t>
            </a:r>
          </a:p>
          <a:p>
            <a:pPr algn="ctr"/>
            <a:r>
              <a:rPr lang="en-GB" sz="1200" dirty="0" smtClean="0">
                <a:solidFill>
                  <a:schemeClr val="bg1">
                    <a:lumMod val="85000"/>
                  </a:schemeClr>
                </a:solidFill>
                <a:latin typeface="Trajan Pro" pitchFamily="18" charset="0"/>
              </a:rPr>
              <a:t>Science &amp; Mathematics</a:t>
            </a:r>
          </a:p>
        </p:txBody>
      </p:sp>
      <p:cxnSp>
        <p:nvCxnSpPr>
          <p:cNvPr id="13" name="Straight Connector 12"/>
          <p:cNvCxnSpPr/>
          <p:nvPr/>
        </p:nvCxnSpPr>
        <p:spPr>
          <a:xfrm>
            <a:off x="116632" y="4522058"/>
            <a:ext cx="3312368" cy="0"/>
          </a:xfrm>
          <a:prstGeom prst="line">
            <a:avLst/>
          </a:prstGeom>
          <a:ln w="12700" cap="rnd">
            <a:solidFill>
              <a:srgbClr val="92BAB3"/>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16632" y="4594066"/>
            <a:ext cx="3384376" cy="553998"/>
          </a:xfrm>
          <a:prstGeom prst="rect">
            <a:avLst/>
          </a:prstGeom>
          <a:noFill/>
        </p:spPr>
        <p:txBody>
          <a:bodyPr wrap="square" rtlCol="0">
            <a:spAutoFit/>
          </a:bodyPr>
          <a:lstStyle/>
          <a:p>
            <a:r>
              <a:rPr lang="en-GB" dirty="0" smtClean="0">
                <a:solidFill>
                  <a:srgbClr val="92BAB3"/>
                </a:solidFill>
                <a:latin typeface="Trajan Pro" pitchFamily="18" charset="0"/>
              </a:rPr>
              <a:t>Data Administrator</a:t>
            </a:r>
          </a:p>
          <a:p>
            <a:r>
              <a:rPr lang="en-GB" sz="1200" dirty="0" smtClean="0">
                <a:solidFill>
                  <a:schemeClr val="bg1">
                    <a:lumMod val="85000"/>
                  </a:schemeClr>
                </a:solidFill>
                <a:latin typeface="Trajan Pro" pitchFamily="18" charset="0"/>
              </a:rPr>
              <a:t>RECRUITMENT INFORMATION</a:t>
            </a:r>
            <a:endParaRPr lang="en-GB" sz="1200" dirty="0">
              <a:solidFill>
                <a:schemeClr val="bg1">
                  <a:lumMod val="85000"/>
                </a:schemeClr>
              </a:solidFill>
              <a:latin typeface="Trajan Pro" pitchFamily="18" charset="0"/>
            </a:endParaRPr>
          </a:p>
        </p:txBody>
      </p:sp>
      <p:cxnSp>
        <p:nvCxnSpPr>
          <p:cNvPr id="17" name="Straight Connector 16"/>
          <p:cNvCxnSpPr/>
          <p:nvPr/>
        </p:nvCxnSpPr>
        <p:spPr>
          <a:xfrm>
            <a:off x="3573016" y="0"/>
            <a:ext cx="0" cy="9144000"/>
          </a:xfrm>
          <a:prstGeom prst="line">
            <a:avLst/>
          </a:prstGeom>
          <a:ln w="63500" cap="rnd">
            <a:solidFill>
              <a:srgbClr val="92BA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977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6858000" cy="9144000"/>
          </a:xfrm>
          <a:prstGeom prst="rect">
            <a:avLst/>
          </a:prstGeom>
          <a:solidFill>
            <a:srgbClr val="6A90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872716" y="8028384"/>
            <a:ext cx="5112568" cy="1015663"/>
          </a:xfrm>
          <a:prstGeom prst="rect">
            <a:avLst/>
          </a:prstGeom>
          <a:noFill/>
        </p:spPr>
        <p:txBody>
          <a:bodyPr wrap="square" rtlCol="0">
            <a:spAutoFit/>
          </a:bodyPr>
          <a:lstStyle/>
          <a:p>
            <a:pPr algn="ctr"/>
            <a:r>
              <a:rPr lang="en-GB" sz="1200" dirty="0" smtClean="0">
                <a:solidFill>
                  <a:schemeClr val="bg1">
                    <a:lumMod val="95000"/>
                  </a:schemeClr>
                </a:solidFill>
                <a:latin typeface="Trajan Pro" pitchFamily="18" charset="0"/>
              </a:rPr>
              <a:t>The Ellen Wilkinson School</a:t>
            </a:r>
          </a:p>
          <a:p>
            <a:pPr algn="ctr"/>
            <a:r>
              <a:rPr lang="en-GB" sz="1200" dirty="0" smtClean="0">
                <a:solidFill>
                  <a:schemeClr val="bg1">
                    <a:lumMod val="95000"/>
                  </a:schemeClr>
                </a:solidFill>
                <a:latin typeface="Trajan Pro" pitchFamily="18" charset="0"/>
              </a:rPr>
              <a:t>For Girls</a:t>
            </a:r>
          </a:p>
          <a:p>
            <a:pPr algn="ctr"/>
            <a:endParaRPr lang="en-GB" sz="1200" dirty="0">
              <a:solidFill>
                <a:schemeClr val="tx2">
                  <a:lumMod val="50000"/>
                </a:schemeClr>
              </a:solidFill>
              <a:latin typeface="Trajan Pro" pitchFamily="18" charset="0"/>
            </a:endParaRPr>
          </a:p>
          <a:p>
            <a:pPr algn="ctr"/>
            <a:r>
              <a:rPr lang="en-GB" sz="1200" dirty="0" smtClean="0">
                <a:solidFill>
                  <a:schemeClr val="tx2">
                    <a:lumMod val="50000"/>
                  </a:schemeClr>
                </a:solidFill>
                <a:latin typeface="Trajan Pro" pitchFamily="18" charset="0"/>
              </a:rPr>
              <a:t>Queens Drive, London </a:t>
            </a:r>
            <a:r>
              <a:rPr lang="en-GB" sz="1200" dirty="0">
                <a:solidFill>
                  <a:schemeClr val="tx2">
                    <a:lumMod val="50000"/>
                  </a:schemeClr>
                </a:solidFill>
                <a:latin typeface="Trajan Pro" pitchFamily="18" charset="0"/>
              </a:rPr>
              <a:t>W3 0HW</a:t>
            </a:r>
          </a:p>
          <a:p>
            <a:pPr algn="ctr"/>
            <a:r>
              <a:rPr lang="en-GB" sz="1200" dirty="0" smtClean="0">
                <a:solidFill>
                  <a:schemeClr val="tx2">
                    <a:lumMod val="50000"/>
                  </a:schemeClr>
                </a:solidFill>
                <a:latin typeface="Trajan Pro" pitchFamily="18" charset="0"/>
              </a:rPr>
              <a:t>0208 752 1525 | www.ellenwilkinson.ealing.sch.uk</a:t>
            </a:r>
          </a:p>
        </p:txBody>
      </p:sp>
    </p:spTree>
    <p:extLst>
      <p:ext uri="{BB962C8B-B14F-4D97-AF65-F5344CB8AC3E}">
        <p14:creationId xmlns:p14="http://schemas.microsoft.com/office/powerpoint/2010/main" val="4050281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6647" y="0"/>
            <a:ext cx="6864647" cy="36358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1" y="3779912"/>
            <a:ext cx="6864647" cy="1440160"/>
          </a:xfrm>
          <a:prstGeom prst="rect">
            <a:avLst/>
          </a:prstGeom>
          <a:solidFill>
            <a:schemeClr val="tx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2" descr="C:\Users\idanso\AppData\Local\Microsoft\Windows\Temporary Internet Files\Content.IE5\WRGECH1O\EWS-314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l="168" t="2776" b="24208"/>
          <a:stretch/>
        </p:blipFill>
        <p:spPr bwMode="auto">
          <a:xfrm>
            <a:off x="1" y="560742"/>
            <a:ext cx="6858000" cy="32191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6278" y="77297"/>
            <a:ext cx="792087" cy="44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p:nvCxnSpPr>
        <p:spPr>
          <a:xfrm>
            <a:off x="5517232" y="1269510"/>
            <a:ext cx="0" cy="1718314"/>
          </a:xfrm>
          <a:prstGeom prst="line">
            <a:avLst/>
          </a:prstGeom>
          <a:ln w="12700">
            <a:solidFill>
              <a:srgbClr val="C58003"/>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589240" y="1233498"/>
            <a:ext cx="1224136" cy="1754326"/>
          </a:xfrm>
          <a:prstGeom prst="rect">
            <a:avLst/>
          </a:prstGeom>
          <a:noFill/>
        </p:spPr>
        <p:txBody>
          <a:bodyPr wrap="square" rtlCol="0">
            <a:spAutoFit/>
          </a:bodyPr>
          <a:lstStyle/>
          <a:p>
            <a:pPr algn="r"/>
            <a:r>
              <a:rPr lang="en-GB" sz="1200" dirty="0" smtClean="0">
                <a:solidFill>
                  <a:srgbClr val="FCB330"/>
                </a:solidFill>
                <a:latin typeface="Trajan Pro" pitchFamily="18" charset="0"/>
              </a:rPr>
              <a:t>Inspiring</a:t>
            </a:r>
          </a:p>
          <a:p>
            <a:pPr algn="r"/>
            <a:endParaRPr lang="en-GB" sz="1200" dirty="0" smtClean="0">
              <a:solidFill>
                <a:schemeClr val="bg1">
                  <a:lumMod val="95000"/>
                </a:schemeClr>
              </a:solidFill>
              <a:latin typeface="Trajan Pro" pitchFamily="18" charset="0"/>
            </a:endParaRPr>
          </a:p>
          <a:p>
            <a:pPr algn="r"/>
            <a:r>
              <a:rPr lang="en-GB" sz="1200" dirty="0" smtClean="0">
                <a:solidFill>
                  <a:schemeClr val="accent1">
                    <a:lumMod val="20000"/>
                    <a:lumOff val="80000"/>
                  </a:schemeClr>
                </a:solidFill>
                <a:latin typeface="Trajan Pro" pitchFamily="18" charset="0"/>
              </a:rPr>
              <a:t>Passionate</a:t>
            </a:r>
          </a:p>
          <a:p>
            <a:pPr algn="r"/>
            <a:endParaRPr lang="en-GB" sz="1200" dirty="0">
              <a:solidFill>
                <a:srgbClr val="C58003"/>
              </a:solidFill>
              <a:latin typeface="Trajan Pro" pitchFamily="18" charset="0"/>
            </a:endParaRPr>
          </a:p>
          <a:p>
            <a:pPr algn="r"/>
            <a:r>
              <a:rPr lang="en-GB" sz="1200" dirty="0" smtClean="0">
                <a:solidFill>
                  <a:srgbClr val="FCB330"/>
                </a:solidFill>
                <a:latin typeface="Trajan Pro" pitchFamily="18" charset="0"/>
              </a:rPr>
              <a:t>Nurturing</a:t>
            </a:r>
          </a:p>
          <a:p>
            <a:pPr algn="r"/>
            <a:endParaRPr lang="en-GB" sz="1200" dirty="0" smtClean="0">
              <a:solidFill>
                <a:schemeClr val="bg1">
                  <a:lumMod val="95000"/>
                </a:schemeClr>
              </a:solidFill>
              <a:latin typeface="Trajan Pro" pitchFamily="18" charset="0"/>
            </a:endParaRPr>
          </a:p>
          <a:p>
            <a:pPr algn="r"/>
            <a:r>
              <a:rPr lang="en-GB" sz="1200" dirty="0">
                <a:solidFill>
                  <a:schemeClr val="accent1">
                    <a:lumMod val="20000"/>
                    <a:lumOff val="80000"/>
                  </a:schemeClr>
                </a:solidFill>
                <a:latin typeface="Trajan Pro" pitchFamily="18" charset="0"/>
              </a:rPr>
              <a:t>Successful</a:t>
            </a:r>
          </a:p>
          <a:p>
            <a:pPr algn="r"/>
            <a:endParaRPr lang="en-GB" sz="1200" dirty="0">
              <a:solidFill>
                <a:schemeClr val="bg1">
                  <a:lumMod val="95000"/>
                </a:schemeClr>
              </a:solidFill>
              <a:latin typeface="Trajan Pro" pitchFamily="18" charset="0"/>
            </a:endParaRPr>
          </a:p>
          <a:p>
            <a:pPr algn="r"/>
            <a:r>
              <a:rPr lang="en-GB" sz="1200" dirty="0" smtClean="0">
                <a:solidFill>
                  <a:srgbClr val="FCB330"/>
                </a:solidFill>
                <a:latin typeface="Trajan Pro" pitchFamily="18" charset="0"/>
              </a:rPr>
              <a:t>Creative</a:t>
            </a:r>
          </a:p>
        </p:txBody>
      </p:sp>
      <p:sp>
        <p:nvSpPr>
          <p:cNvPr id="23" name="Rectangle 22"/>
          <p:cNvSpPr/>
          <p:nvPr/>
        </p:nvSpPr>
        <p:spPr>
          <a:xfrm>
            <a:off x="-1" y="539552"/>
            <a:ext cx="6858000" cy="510304"/>
          </a:xfrm>
          <a:prstGeom prst="rect">
            <a:avLst/>
          </a:prstGeom>
          <a:solidFill>
            <a:schemeClr val="tx2">
              <a:lumMod val="5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6647" y="3318247"/>
            <a:ext cx="6864647" cy="461665"/>
          </a:xfrm>
          <a:prstGeom prst="rect">
            <a:avLst/>
          </a:prstGeom>
          <a:solidFill>
            <a:schemeClr val="tx2">
              <a:lumMod val="5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 y="3779912"/>
            <a:ext cx="6813375" cy="4985980"/>
          </a:xfrm>
          <a:prstGeom prst="rect">
            <a:avLst/>
          </a:prstGeom>
          <a:noFill/>
        </p:spPr>
        <p:txBody>
          <a:bodyPr wrap="square" rtlCol="0">
            <a:spAutoFit/>
          </a:bodyPr>
          <a:lstStyle/>
          <a:p>
            <a:pPr algn="ctr"/>
            <a:r>
              <a:rPr lang="en-GB" sz="1400" dirty="0">
                <a:solidFill>
                  <a:schemeClr val="tx2">
                    <a:lumMod val="50000"/>
                  </a:schemeClr>
                </a:solidFill>
                <a:latin typeface="+mj-lt"/>
              </a:rPr>
              <a:t>The Ellen Wilkinson School for Girls is a high achieving, creative and vibrant </a:t>
            </a:r>
            <a:r>
              <a:rPr lang="en-GB" sz="1400" dirty="0" smtClean="0">
                <a:solidFill>
                  <a:schemeClr val="tx2">
                    <a:lumMod val="50000"/>
                  </a:schemeClr>
                </a:solidFill>
                <a:latin typeface="+mj-lt"/>
              </a:rPr>
              <a:t> school superbly located in the heart of Ealing, where </a:t>
            </a:r>
            <a:r>
              <a:rPr lang="en-GB" sz="1400" dirty="0">
                <a:solidFill>
                  <a:schemeClr val="tx2">
                    <a:lumMod val="50000"/>
                  </a:schemeClr>
                </a:solidFill>
                <a:latin typeface="+mj-lt"/>
              </a:rPr>
              <a:t>girls receive the encouragement and support to become successful, determined and confident young women. </a:t>
            </a:r>
            <a:r>
              <a:rPr lang="en-GB" sz="1400" dirty="0" smtClean="0">
                <a:solidFill>
                  <a:schemeClr val="tx2">
                    <a:lumMod val="50000"/>
                  </a:schemeClr>
                </a:solidFill>
                <a:latin typeface="+mj-lt"/>
              </a:rPr>
              <a:t> </a:t>
            </a:r>
          </a:p>
          <a:p>
            <a:pPr algn="ctr"/>
            <a:endParaRPr lang="en-GB" sz="1400" dirty="0">
              <a:solidFill>
                <a:schemeClr val="tx2">
                  <a:lumMod val="50000"/>
                </a:schemeClr>
              </a:solidFill>
              <a:latin typeface="+mj-lt"/>
            </a:endParaRPr>
          </a:p>
          <a:p>
            <a:pPr algn="ctr"/>
            <a:r>
              <a:rPr lang="en-GB" sz="1400" dirty="0" smtClean="0">
                <a:solidFill>
                  <a:schemeClr val="tx2">
                    <a:lumMod val="50000"/>
                  </a:schemeClr>
                </a:solidFill>
                <a:latin typeface="+mj-lt"/>
              </a:rPr>
              <a:t>This year, the school achieved outstanding GCSE results including a </a:t>
            </a:r>
          </a:p>
          <a:p>
            <a:pPr algn="ctr"/>
            <a:r>
              <a:rPr lang="en-GB" sz="1400" dirty="0" smtClean="0">
                <a:solidFill>
                  <a:schemeClr val="tx2">
                    <a:lumMod val="50000"/>
                  </a:schemeClr>
                </a:solidFill>
                <a:latin typeface="+mj-lt"/>
              </a:rPr>
              <a:t>Progress 8 of +0.86 (Top in the Borough)</a:t>
            </a:r>
          </a:p>
          <a:p>
            <a:pPr algn="ctr"/>
            <a:endParaRPr lang="en-GB" sz="1000" b="1" dirty="0" smtClean="0">
              <a:solidFill>
                <a:schemeClr val="tx1">
                  <a:lumMod val="95000"/>
                  <a:lumOff val="5000"/>
                </a:schemeClr>
              </a:solidFill>
              <a:latin typeface="Trajan Pro" pitchFamily="18" charset="0"/>
            </a:endParaRPr>
          </a:p>
          <a:p>
            <a:pPr algn="ctr"/>
            <a:r>
              <a:rPr lang="en-GB" sz="2000" b="1" dirty="0" smtClean="0">
                <a:latin typeface="Trajan Pro" pitchFamily="18" charset="0"/>
              </a:rPr>
              <a:t>Data Administrator</a:t>
            </a:r>
          </a:p>
          <a:p>
            <a:pPr algn="ctr"/>
            <a:r>
              <a:rPr lang="en-GB" sz="1200" b="1" dirty="0" smtClean="0"/>
              <a:t>20 hours per week, </a:t>
            </a:r>
            <a:r>
              <a:rPr lang="en-GB" sz="1200" b="1" dirty="0"/>
              <a:t>term time only, 39 weeks per year </a:t>
            </a:r>
            <a:endParaRPr lang="en-GB" sz="1200" b="1" dirty="0" smtClean="0"/>
          </a:p>
          <a:p>
            <a:pPr algn="ctr"/>
            <a:r>
              <a:rPr lang="en-GB" sz="1200" b="1" dirty="0" smtClean="0"/>
              <a:t>Salary</a:t>
            </a:r>
            <a:r>
              <a:rPr lang="en-GB" sz="1200" b="1" dirty="0"/>
              <a:t>:</a:t>
            </a:r>
            <a:r>
              <a:rPr lang="en-GB" sz="1200" b="1" dirty="0">
                <a:solidFill>
                  <a:srgbClr val="FF0000"/>
                </a:solidFill>
              </a:rPr>
              <a:t> </a:t>
            </a:r>
            <a:r>
              <a:rPr lang="en-GB" sz="1200" b="1" dirty="0"/>
              <a:t>NJC </a:t>
            </a:r>
            <a:r>
              <a:rPr lang="en-GB" sz="1200" b="1" dirty="0" smtClean="0"/>
              <a:t>Scale 4 Point 18 pro rata </a:t>
            </a:r>
            <a:r>
              <a:rPr lang="en-GB" sz="1200" b="1" dirty="0"/>
              <a:t>(approximately </a:t>
            </a:r>
            <a:r>
              <a:rPr lang="en-GB" sz="1200" b="1" dirty="0" smtClean="0"/>
              <a:t>£9500 </a:t>
            </a:r>
            <a:r>
              <a:rPr lang="en-GB" sz="1200" b="1" dirty="0"/>
              <a:t>per annum Inclusive of </a:t>
            </a:r>
            <a:r>
              <a:rPr lang="en-GB" sz="1200" b="1" dirty="0" smtClean="0"/>
              <a:t>allowances)</a:t>
            </a:r>
            <a:endParaRPr lang="en-GB" sz="1200" dirty="0"/>
          </a:p>
          <a:p>
            <a:pPr algn="ctr"/>
            <a:r>
              <a:rPr lang="en-GB" sz="1200" b="1" dirty="0" smtClean="0"/>
              <a:t>This </a:t>
            </a:r>
            <a:r>
              <a:rPr lang="en-GB" sz="1200" b="1" dirty="0"/>
              <a:t>post has a probationary period of six </a:t>
            </a:r>
            <a:r>
              <a:rPr lang="en-GB" sz="1200" b="1" dirty="0" smtClean="0"/>
              <a:t>months</a:t>
            </a:r>
          </a:p>
          <a:p>
            <a:pPr algn="ctr"/>
            <a:endParaRPr lang="en-GB" sz="1200" b="1" dirty="0">
              <a:solidFill>
                <a:schemeClr val="tx1">
                  <a:lumMod val="95000"/>
                  <a:lumOff val="5000"/>
                </a:schemeClr>
              </a:solidFill>
            </a:endParaRPr>
          </a:p>
          <a:p>
            <a:r>
              <a:rPr lang="en-GB" sz="1200" dirty="0"/>
              <a:t>An exciting opportunity has arisen for </a:t>
            </a:r>
            <a:r>
              <a:rPr lang="en-GB" sz="1200" dirty="0" smtClean="0"/>
              <a:t>a Data Administrator</a:t>
            </a:r>
            <a:r>
              <a:rPr lang="en-GB" sz="1200" b="1" dirty="0" smtClean="0"/>
              <a:t> </a:t>
            </a:r>
            <a:r>
              <a:rPr lang="en-GB" sz="1200" dirty="0" smtClean="0"/>
              <a:t>within </a:t>
            </a:r>
            <a:r>
              <a:rPr lang="en-GB" sz="1200" dirty="0"/>
              <a:t>our school. We are looking for a well-qualified, motivated and experienced individual to take on this rewarding and fulfilling role.</a:t>
            </a:r>
          </a:p>
          <a:p>
            <a:r>
              <a:rPr lang="en-GB" sz="1200" dirty="0"/>
              <a:t> </a:t>
            </a:r>
          </a:p>
          <a:p>
            <a:r>
              <a:rPr lang="en-GB" sz="1200" dirty="0"/>
              <a:t>We would like to hear from you if you have recent experience working within a Secondary school setting. You will need to have the skills </a:t>
            </a:r>
            <a:r>
              <a:rPr lang="en-GB" sz="1200" b="1" dirty="0"/>
              <a:t>to meet the range of needs of our </a:t>
            </a:r>
            <a:r>
              <a:rPr lang="en-GB" sz="1200" b="1" dirty="0" smtClean="0"/>
              <a:t>SEN </a:t>
            </a:r>
            <a:r>
              <a:rPr lang="en-GB" sz="1200" b="1" dirty="0"/>
              <a:t>pupils </a:t>
            </a:r>
            <a:r>
              <a:rPr lang="en-GB" sz="1200" dirty="0"/>
              <a:t>and ensure that your input makes a difference to their confidence, progress and achievement in school.</a:t>
            </a:r>
            <a:br>
              <a:rPr lang="en-GB" sz="1200" dirty="0"/>
            </a:br>
            <a:r>
              <a:rPr lang="en-GB" sz="1200" dirty="0"/>
              <a:t>	</a:t>
            </a:r>
          </a:p>
          <a:p>
            <a:r>
              <a:rPr lang="en-GB" sz="1200" dirty="0"/>
              <a:t>You must be a pleasant and willing individual with the ability to remain calm and cheerful under pressure.</a:t>
            </a:r>
          </a:p>
          <a:p>
            <a:pPr algn="ctr"/>
            <a:endParaRPr lang="en-GB" sz="1200" b="1" dirty="0" smtClean="0"/>
          </a:p>
          <a:p>
            <a:pPr algn="ctr"/>
            <a:r>
              <a:rPr lang="en-GB" sz="1200" b="1" dirty="0" smtClean="0"/>
              <a:t>Closing </a:t>
            </a:r>
            <a:r>
              <a:rPr lang="en-GB" sz="1200" b="1" dirty="0"/>
              <a:t>Date </a:t>
            </a:r>
            <a:r>
              <a:rPr lang="en-GB" sz="1200" b="1" dirty="0" smtClean="0"/>
              <a:t>for the post </a:t>
            </a:r>
            <a:r>
              <a:rPr lang="en-GB" sz="1200" b="1" smtClean="0"/>
              <a:t>is </a:t>
            </a:r>
            <a:r>
              <a:rPr lang="en-GB" sz="1200" b="1" smtClean="0"/>
              <a:t>Monday 19</a:t>
            </a:r>
            <a:r>
              <a:rPr lang="en-GB" sz="1200" b="1" baseline="30000" smtClean="0"/>
              <a:t>th</a:t>
            </a:r>
            <a:r>
              <a:rPr lang="en-GB" sz="1200" b="1" smtClean="0"/>
              <a:t> February </a:t>
            </a:r>
            <a:r>
              <a:rPr lang="en-GB" sz="1200" b="1" dirty="0" smtClean="0"/>
              <a:t>2018 at 12 noon.</a:t>
            </a:r>
          </a:p>
          <a:p>
            <a:pPr algn="ctr"/>
            <a:r>
              <a:rPr lang="en-GB" sz="1200" dirty="0" smtClean="0"/>
              <a:t>Recruitment Pack and Application Forms can be obtained from www.ellenwilkinson.ealing.sch.uk/1321/vacancies or by contacting +44 (0)208 752 1525</a:t>
            </a:r>
            <a:endParaRPr lang="en-GB" sz="1000" dirty="0" smtClean="0"/>
          </a:p>
        </p:txBody>
      </p:sp>
      <p:sp>
        <p:nvSpPr>
          <p:cNvPr id="12" name="TextBox 11"/>
          <p:cNvSpPr txBox="1"/>
          <p:nvPr/>
        </p:nvSpPr>
        <p:spPr>
          <a:xfrm>
            <a:off x="1844824" y="611560"/>
            <a:ext cx="3456383" cy="461665"/>
          </a:xfrm>
          <a:prstGeom prst="rect">
            <a:avLst/>
          </a:prstGeom>
          <a:noFill/>
        </p:spPr>
        <p:txBody>
          <a:bodyPr wrap="square" rtlCol="0">
            <a:spAutoFit/>
          </a:bodyPr>
          <a:lstStyle/>
          <a:p>
            <a:pPr algn="ctr"/>
            <a:r>
              <a:rPr lang="en-GB" sz="1200" dirty="0" smtClean="0">
                <a:solidFill>
                  <a:schemeClr val="bg1">
                    <a:lumMod val="95000"/>
                  </a:schemeClr>
                </a:solidFill>
                <a:latin typeface="Trajan Pro" pitchFamily="18" charset="0"/>
              </a:rPr>
              <a:t>The Ellen Wilkinson School</a:t>
            </a:r>
          </a:p>
          <a:p>
            <a:pPr algn="ctr"/>
            <a:r>
              <a:rPr lang="en-GB" sz="1200" dirty="0" smtClean="0">
                <a:solidFill>
                  <a:schemeClr val="bg1">
                    <a:lumMod val="95000"/>
                  </a:schemeClr>
                </a:solidFill>
                <a:latin typeface="Trajan Pro" pitchFamily="18" charset="0"/>
              </a:rPr>
              <a:t>For Girls </a:t>
            </a:r>
          </a:p>
        </p:txBody>
      </p:sp>
      <p:cxnSp>
        <p:nvCxnSpPr>
          <p:cNvPr id="14" name="Straight Connector 13"/>
          <p:cNvCxnSpPr/>
          <p:nvPr/>
        </p:nvCxnSpPr>
        <p:spPr>
          <a:xfrm>
            <a:off x="2312877" y="877352"/>
            <a:ext cx="720081"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113077" y="877352"/>
            <a:ext cx="648072"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697484" y="3326822"/>
            <a:ext cx="3456383" cy="461665"/>
          </a:xfrm>
          <a:prstGeom prst="rect">
            <a:avLst/>
          </a:prstGeom>
          <a:noFill/>
        </p:spPr>
        <p:txBody>
          <a:bodyPr wrap="square" rtlCol="0">
            <a:spAutoFit/>
          </a:bodyPr>
          <a:lstStyle/>
          <a:p>
            <a:pPr algn="ctr"/>
            <a:r>
              <a:rPr lang="en-GB" sz="1200" dirty="0" smtClean="0">
                <a:solidFill>
                  <a:schemeClr val="bg1">
                    <a:lumMod val="95000"/>
                  </a:schemeClr>
                </a:solidFill>
                <a:latin typeface="Trajan Pro" pitchFamily="18" charset="0"/>
              </a:rPr>
              <a:t>A Specialist College for</a:t>
            </a:r>
          </a:p>
          <a:p>
            <a:pPr algn="ctr"/>
            <a:r>
              <a:rPr lang="en-GB" sz="1200" dirty="0" smtClean="0">
                <a:solidFill>
                  <a:schemeClr val="bg1">
                    <a:lumMod val="95000"/>
                  </a:schemeClr>
                </a:solidFill>
                <a:latin typeface="Trajan Pro" pitchFamily="18" charset="0"/>
              </a:rPr>
              <a:t>Science and Mathematics</a:t>
            </a:r>
          </a:p>
        </p:txBody>
      </p:sp>
    </p:spTree>
    <p:extLst>
      <p:ext uri="{BB962C8B-B14F-4D97-AF65-F5344CB8AC3E}">
        <p14:creationId xmlns:p14="http://schemas.microsoft.com/office/powerpoint/2010/main" val="2285377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IDANSO\AppData\Local\Microsoft\Windows\Temporary Internet Files\Content.IE5\3JN1BDY5\EWS-307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918" t="-153" r="44180" b="153"/>
          <a:stretch/>
        </p:blipFill>
        <p:spPr bwMode="auto">
          <a:xfrm>
            <a:off x="0" y="-13991"/>
            <a:ext cx="6858000"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2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idanso\AppData\Local\Microsoft\Windows\Temporary Internet Files\Content.IE5\WRGECH1O\EWS-314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l="168" t="2776" b="1820"/>
          <a:stretch/>
        </p:blipFill>
        <p:spPr bwMode="auto">
          <a:xfrm>
            <a:off x="1" y="0"/>
            <a:ext cx="6858000" cy="4206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84984" y="3693308"/>
            <a:ext cx="3384376" cy="400110"/>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Background</a:t>
            </a:r>
            <a:endParaRPr lang="en-GB" sz="2000" dirty="0">
              <a:solidFill>
                <a:schemeClr val="bg1">
                  <a:lumMod val="85000"/>
                </a:schemeClr>
              </a:solidFill>
              <a:latin typeface="Trajan Pro" pitchFamily="18" charset="0"/>
            </a:endParaRPr>
          </a:p>
        </p:txBody>
      </p:sp>
      <p:sp>
        <p:nvSpPr>
          <p:cNvPr id="4" name="TextBox 3"/>
          <p:cNvSpPr txBox="1"/>
          <p:nvPr/>
        </p:nvSpPr>
        <p:spPr>
          <a:xfrm>
            <a:off x="260647" y="4530764"/>
            <a:ext cx="792088" cy="707886"/>
          </a:xfrm>
          <a:prstGeom prst="rect">
            <a:avLst/>
          </a:prstGeom>
          <a:solidFill>
            <a:schemeClr val="tx2">
              <a:lumMod val="50000"/>
            </a:schemeClr>
          </a:solidFill>
        </p:spPr>
        <p:txBody>
          <a:bodyPr wrap="square" rtlCol="0">
            <a:spAutoFit/>
          </a:bodyPr>
          <a:lstStyle/>
          <a:p>
            <a:pPr algn="ctr"/>
            <a:r>
              <a:rPr lang="en-GB" sz="4000" dirty="0">
                <a:solidFill>
                  <a:schemeClr val="bg1">
                    <a:lumMod val="95000"/>
                  </a:schemeClr>
                </a:solidFill>
                <a:latin typeface="Trajan Pro" pitchFamily="18" charset="0"/>
              </a:rPr>
              <a:t>T</a:t>
            </a:r>
            <a:endParaRPr lang="en-GB" sz="4000" dirty="0" smtClean="0">
              <a:solidFill>
                <a:schemeClr val="bg1">
                  <a:lumMod val="95000"/>
                </a:schemeClr>
              </a:solidFill>
              <a:latin typeface="Trajan Pro" pitchFamily="18" charset="0"/>
            </a:endParaRPr>
          </a:p>
        </p:txBody>
      </p:sp>
      <p:sp>
        <p:nvSpPr>
          <p:cNvPr id="5" name="TextBox 4"/>
          <p:cNvSpPr txBox="1"/>
          <p:nvPr/>
        </p:nvSpPr>
        <p:spPr>
          <a:xfrm>
            <a:off x="1011028" y="4458756"/>
            <a:ext cx="2345964" cy="861774"/>
          </a:xfrm>
          <a:prstGeom prst="rect">
            <a:avLst/>
          </a:prstGeom>
          <a:noFill/>
        </p:spPr>
        <p:txBody>
          <a:bodyPr wrap="square" rtlCol="0">
            <a:spAutoFit/>
          </a:bodyPr>
          <a:lstStyle/>
          <a:p>
            <a:pPr algn="just"/>
            <a:r>
              <a:rPr lang="en-GB" sz="1000" dirty="0" smtClean="0">
                <a:latin typeface="Calibri" panose="020F0502020204030204" pitchFamily="34" charset="0"/>
              </a:rPr>
              <a:t>he </a:t>
            </a:r>
            <a:r>
              <a:rPr lang="en-GB" sz="1000" dirty="0">
                <a:latin typeface="Calibri" panose="020F0502020204030204" pitchFamily="34" charset="0"/>
              </a:rPr>
              <a:t>Ellen Wilkinson School for Girls aims to represent excellence, independence and empowerment in the education of women.  The school is fortunate to employ over 200 staff, educate </a:t>
            </a:r>
            <a:r>
              <a:rPr lang="en-GB" sz="1000" dirty="0" smtClean="0">
                <a:latin typeface="Calibri" panose="020F0502020204030204" pitchFamily="34" charset="0"/>
              </a:rPr>
              <a:t>over</a:t>
            </a:r>
            <a:endParaRPr lang="en-GB" sz="1000" dirty="0">
              <a:latin typeface="Calibri" panose="020F0502020204030204" pitchFamily="34" charset="0"/>
            </a:endParaRPr>
          </a:p>
        </p:txBody>
      </p:sp>
      <p:sp>
        <p:nvSpPr>
          <p:cNvPr id="6" name="TextBox 5"/>
          <p:cNvSpPr txBox="1"/>
          <p:nvPr/>
        </p:nvSpPr>
        <p:spPr>
          <a:xfrm>
            <a:off x="188640" y="5250844"/>
            <a:ext cx="3168352" cy="3631763"/>
          </a:xfrm>
          <a:prstGeom prst="rect">
            <a:avLst/>
          </a:prstGeom>
          <a:noFill/>
        </p:spPr>
        <p:txBody>
          <a:bodyPr wrap="square" rtlCol="0">
            <a:spAutoFit/>
          </a:bodyPr>
          <a:lstStyle/>
          <a:p>
            <a:pPr algn="just"/>
            <a:r>
              <a:rPr lang="en-GB" sz="1000" dirty="0">
                <a:latin typeface="Calibri" panose="020F0502020204030204" pitchFamily="34" charset="0"/>
              </a:rPr>
              <a:t>1,400 girls, and boast a 5,000m</a:t>
            </a:r>
            <a:r>
              <a:rPr lang="en-GB" sz="1000" baseline="30000" dirty="0">
                <a:latin typeface="Calibri" panose="020F0502020204030204" pitchFamily="34" charset="0"/>
              </a:rPr>
              <a:t>2</a:t>
            </a:r>
            <a:r>
              <a:rPr lang="en-GB" sz="1000" dirty="0">
                <a:latin typeface="Calibri" panose="020F0502020204030204" pitchFamily="34" charset="0"/>
              </a:rPr>
              <a:t> site</a:t>
            </a:r>
            <a:r>
              <a:rPr lang="en-GB" sz="1000" dirty="0" smtClean="0">
                <a:latin typeface="Calibri" panose="020F0502020204030204" pitchFamily="34" charset="0"/>
              </a:rPr>
              <a:t>.</a:t>
            </a:r>
          </a:p>
          <a:p>
            <a:pPr algn="just"/>
            <a:endParaRPr lang="en-GB" sz="1000" dirty="0">
              <a:latin typeface="Calibri" panose="020F0502020204030204" pitchFamily="34" charset="0"/>
            </a:endParaRPr>
          </a:p>
          <a:p>
            <a:pPr algn="just"/>
            <a:r>
              <a:rPr lang="en-GB" sz="1000" dirty="0">
                <a:latin typeface="Calibri" panose="020F0502020204030204" pitchFamily="34" charset="0"/>
              </a:rPr>
              <a:t>We are proud to provide a curriculum that </a:t>
            </a:r>
            <a:r>
              <a:rPr lang="en-GB" sz="1000" dirty="0" smtClean="0">
                <a:latin typeface="Calibri" panose="020F0502020204030204" pitchFamily="34" charset="0"/>
              </a:rPr>
              <a:t>is not </a:t>
            </a:r>
            <a:r>
              <a:rPr lang="en-GB" sz="1000" dirty="0">
                <a:latin typeface="Calibri" panose="020F0502020204030204" pitchFamily="34" charset="0"/>
              </a:rPr>
              <a:t>only challenging and engaging to </a:t>
            </a:r>
            <a:r>
              <a:rPr lang="en-GB" sz="1000" dirty="0" smtClean="0">
                <a:latin typeface="Calibri" panose="020F0502020204030204" pitchFamily="34" charset="0"/>
              </a:rPr>
              <a:t>our students, </a:t>
            </a:r>
            <a:r>
              <a:rPr lang="en-GB" sz="1000" dirty="0">
                <a:latin typeface="Calibri" panose="020F0502020204030204" pitchFamily="34" charset="0"/>
              </a:rPr>
              <a:t>but also creates the best </a:t>
            </a:r>
            <a:r>
              <a:rPr lang="en-GB" sz="1000" dirty="0" smtClean="0">
                <a:latin typeface="Calibri" panose="020F0502020204030204" pitchFamily="34" charset="0"/>
              </a:rPr>
              <a:t>opportunity for </a:t>
            </a:r>
            <a:r>
              <a:rPr lang="en-GB" sz="1000" dirty="0">
                <a:latin typeface="Calibri" panose="020F0502020204030204" pitchFamily="34" charset="0"/>
              </a:rPr>
              <a:t>every </a:t>
            </a:r>
            <a:r>
              <a:rPr lang="en-GB" sz="1000" dirty="0" smtClean="0">
                <a:latin typeface="Calibri" panose="020F0502020204030204" pitchFamily="34" charset="0"/>
              </a:rPr>
              <a:t>woman in the school to </a:t>
            </a:r>
            <a:r>
              <a:rPr lang="en-GB" sz="1000" dirty="0">
                <a:latin typeface="Calibri" panose="020F0502020204030204" pitchFamily="34" charset="0"/>
              </a:rPr>
              <a:t>become </a:t>
            </a:r>
            <a:r>
              <a:rPr lang="en-GB" sz="1000" dirty="0" smtClean="0">
                <a:latin typeface="Calibri" panose="020F0502020204030204" pitchFamily="34" charset="0"/>
              </a:rPr>
              <a:t>independent and </a:t>
            </a:r>
            <a:r>
              <a:rPr lang="en-GB" sz="1000" dirty="0">
                <a:latin typeface="Calibri" panose="020F0502020204030204" pitchFamily="34" charset="0"/>
              </a:rPr>
              <a:t>confident to face the challenges of a complex and challenging world.</a:t>
            </a:r>
          </a:p>
          <a:p>
            <a:pPr algn="just"/>
            <a:endParaRPr lang="en-GB" sz="1000" dirty="0">
              <a:latin typeface="Calibri" panose="020F0502020204030204" pitchFamily="34" charset="0"/>
            </a:endParaRPr>
          </a:p>
          <a:p>
            <a:pPr algn="just"/>
            <a:r>
              <a:rPr lang="en-GB" sz="1000" dirty="0">
                <a:latin typeface="Calibri" panose="020F0502020204030204" pitchFamily="34" charset="0"/>
              </a:rPr>
              <a:t>Our curriculum is developed with the interest of every</a:t>
            </a:r>
          </a:p>
          <a:p>
            <a:pPr algn="just"/>
            <a:r>
              <a:rPr lang="en-GB" sz="1000" dirty="0">
                <a:latin typeface="Calibri" panose="020F0502020204030204" pitchFamily="34" charset="0"/>
              </a:rPr>
              <a:t>student at it’s core, with the primary purpose of ensuring they leave with the life skills to reach their potential and lead fulfilling lives. The rich curriculum we offer allows our students to thrive equally in academic and creative disciplines. </a:t>
            </a:r>
            <a:r>
              <a:rPr lang="en-GB" sz="1000" dirty="0" smtClean="0">
                <a:latin typeface="Calibri" panose="020F0502020204030204" pitchFamily="34" charset="0"/>
              </a:rPr>
              <a:t>This is complimented </a:t>
            </a:r>
            <a:r>
              <a:rPr lang="en-GB" sz="1000" dirty="0">
                <a:latin typeface="Calibri" panose="020F0502020204030204" pitchFamily="34" charset="0"/>
              </a:rPr>
              <a:t>with an extensive range of extra curricular activities which are designed to enhance the </a:t>
            </a:r>
            <a:r>
              <a:rPr lang="en-GB" sz="1000" dirty="0" smtClean="0">
                <a:latin typeface="Calibri" panose="020F0502020204030204" pitchFamily="34" charset="0"/>
              </a:rPr>
              <a:t>students’ </a:t>
            </a:r>
            <a:r>
              <a:rPr lang="en-GB" sz="1000" dirty="0">
                <a:latin typeface="Calibri" panose="020F0502020204030204" pitchFamily="34" charset="0"/>
              </a:rPr>
              <a:t>experience at every level.</a:t>
            </a:r>
          </a:p>
          <a:p>
            <a:pPr algn="just"/>
            <a:endParaRPr lang="en-GB" sz="1000" dirty="0">
              <a:latin typeface="Calibri" panose="020F0502020204030204" pitchFamily="34" charset="0"/>
            </a:endParaRPr>
          </a:p>
          <a:p>
            <a:pPr algn="just"/>
            <a:r>
              <a:rPr lang="en-GB" sz="1000" dirty="0" smtClean="0">
                <a:latin typeface="Calibri" panose="020F0502020204030204" pitchFamily="34" charset="0"/>
              </a:rPr>
              <a:t>We are united with our stakeholders by a strong sense of community and service, for the purpose of ensuring that all of our students make exceptional progress in their own unique ways.  We are consistently amongst </a:t>
            </a:r>
            <a:r>
              <a:rPr lang="en-GB" sz="1000" dirty="0">
                <a:latin typeface="Calibri" panose="020F0502020204030204" pitchFamily="34" charset="0"/>
              </a:rPr>
              <a:t>the top </a:t>
            </a:r>
            <a:r>
              <a:rPr lang="en-GB" sz="1000" dirty="0" smtClean="0">
                <a:latin typeface="Calibri" panose="020F0502020204030204" pitchFamily="34" charset="0"/>
              </a:rPr>
              <a:t>schools for </a:t>
            </a:r>
            <a:r>
              <a:rPr lang="en-GB" sz="1000" dirty="0">
                <a:latin typeface="Calibri" panose="020F0502020204030204" pitchFamily="34" charset="0"/>
              </a:rPr>
              <a:t>value </a:t>
            </a:r>
            <a:r>
              <a:rPr lang="en-GB" sz="1000" dirty="0" smtClean="0">
                <a:latin typeface="Calibri" panose="020F0502020204030204" pitchFamily="34" charset="0"/>
              </a:rPr>
              <a:t> added; that </a:t>
            </a:r>
            <a:r>
              <a:rPr lang="en-GB" sz="1000" dirty="0">
                <a:latin typeface="Calibri" panose="020F0502020204030204" pitchFamily="34" charset="0"/>
              </a:rPr>
              <a:t>is to say our students</a:t>
            </a:r>
          </a:p>
          <a:p>
            <a:pPr algn="just"/>
            <a:r>
              <a:rPr lang="en-GB" sz="1000" dirty="0">
                <a:latin typeface="Calibri" panose="020F0502020204030204" pitchFamily="34" charset="0"/>
              </a:rPr>
              <a:t>demonstrate amongst the highest rates </a:t>
            </a:r>
            <a:r>
              <a:rPr lang="en-GB" sz="1000" dirty="0" smtClean="0">
                <a:latin typeface="Calibri" panose="020F0502020204030204" pitchFamily="34" charset="0"/>
              </a:rPr>
              <a:t>of growth and</a:t>
            </a:r>
            <a:endParaRPr lang="en-GB" sz="1000" dirty="0">
              <a:latin typeface="Calibri" panose="020F0502020204030204" pitchFamily="34" charset="0"/>
            </a:endParaRPr>
          </a:p>
        </p:txBody>
      </p:sp>
      <p:sp>
        <p:nvSpPr>
          <p:cNvPr id="7" name="TextBox 6"/>
          <p:cNvSpPr txBox="1"/>
          <p:nvPr/>
        </p:nvSpPr>
        <p:spPr>
          <a:xfrm>
            <a:off x="3645024" y="4458756"/>
            <a:ext cx="3024336" cy="2246769"/>
          </a:xfrm>
          <a:prstGeom prst="rect">
            <a:avLst/>
          </a:prstGeom>
          <a:noFill/>
        </p:spPr>
        <p:txBody>
          <a:bodyPr wrap="square" rtlCol="0">
            <a:spAutoFit/>
          </a:bodyPr>
          <a:lstStyle/>
          <a:p>
            <a:pPr algn="just"/>
            <a:r>
              <a:rPr lang="en-GB" sz="1000" dirty="0">
                <a:latin typeface="Calibri" panose="020F0502020204030204" pitchFamily="34" charset="0"/>
              </a:rPr>
              <a:t>development between the moment they arrive at the school and the time they leave.  Of course, our very top students perform exceptionally well and advance on to top universities across the </a:t>
            </a:r>
            <a:r>
              <a:rPr lang="en-GB" sz="1000" dirty="0" smtClean="0">
                <a:latin typeface="Calibri" panose="020F0502020204030204" pitchFamily="34" charset="0"/>
              </a:rPr>
              <a:t>country.</a:t>
            </a:r>
          </a:p>
          <a:p>
            <a:pPr algn="just"/>
            <a:endParaRPr lang="en-GB" sz="1000" dirty="0">
              <a:latin typeface="Calibri" panose="020F0502020204030204" pitchFamily="34" charset="0"/>
            </a:endParaRPr>
          </a:p>
          <a:p>
            <a:pPr algn="just"/>
            <a:r>
              <a:rPr lang="en-GB" sz="1000" dirty="0" smtClean="0">
                <a:latin typeface="Calibri" panose="020F0502020204030204" pitchFamily="34" charset="0"/>
              </a:rPr>
              <a:t>The Ellen Wilkinson girl, by </a:t>
            </a:r>
            <a:r>
              <a:rPr lang="en-GB" sz="1000" dirty="0">
                <a:latin typeface="Calibri" panose="020F0502020204030204" pitchFamily="34" charset="0"/>
              </a:rPr>
              <a:t>the end of her time at the school, </a:t>
            </a:r>
            <a:r>
              <a:rPr lang="en-GB" sz="1000" dirty="0" smtClean="0">
                <a:latin typeface="Calibri" panose="020F0502020204030204" pitchFamily="34" charset="0"/>
              </a:rPr>
              <a:t>will have achieved outstanding personal success and have developed a genuine love of learning.  She will continue her pursuit of education and excellence and will, above all else, leave confident and prepared to play a vital role in society – It is this anchor which underpins all of the work we do individually and collectively as a staff. </a:t>
            </a:r>
            <a:endParaRPr lang="en-GB" sz="1000" dirty="0">
              <a:latin typeface="Calibri" panose="020F0502020204030204" pitchFamily="34" charset="0"/>
            </a:endParaRPr>
          </a:p>
          <a:p>
            <a:pPr algn="just"/>
            <a:endParaRPr lang="en-GB" sz="1000" dirty="0">
              <a:latin typeface="Calibri" panose="020F0502020204030204" pitchFamily="34" charset="0"/>
            </a:endParaRPr>
          </a:p>
        </p:txBody>
      </p:sp>
      <p:pic>
        <p:nvPicPr>
          <p:cNvPr id="1028" name="Picture 4" descr="http://www.northlanarkshire.gov.uk/media/image/8/d/investors-in-people-340.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3300" y="6804248"/>
            <a:ext cx="721687" cy="7216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irisconnect.co.uk/wp-content/uploads/2014/10/SSAT-National-Conference-2014.jp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75218" y="7078426"/>
            <a:ext cx="1007629" cy="2763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techfestsetpoint.org.uk/uploads/media/CREST%20logo%20RGB%20recommended.jp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96188" y="6804248"/>
            <a:ext cx="777736" cy="69058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lps"/>
          <p:cNvPicPr>
            <a:picLocks noChangeAspect="1" noChangeArrowheads="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81708" y="8000183"/>
            <a:ext cx="905272" cy="25347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656786" y="8235955"/>
            <a:ext cx="1030194" cy="215444"/>
          </a:xfrm>
          <a:prstGeom prst="rect">
            <a:avLst/>
          </a:prstGeom>
          <a:noFill/>
        </p:spPr>
        <p:txBody>
          <a:bodyPr wrap="square" rtlCol="0">
            <a:spAutoFit/>
          </a:bodyPr>
          <a:lstStyle/>
          <a:p>
            <a:pPr algn="r"/>
            <a:r>
              <a:rPr lang="en-GB" sz="800" b="1" dirty="0" smtClean="0">
                <a:solidFill>
                  <a:schemeClr val="bg1">
                    <a:lumMod val="65000"/>
                  </a:schemeClr>
                </a:solidFill>
                <a:latin typeface="Trajan Pro" pitchFamily="18" charset="0"/>
              </a:rPr>
              <a:t>Top 25% IN UK</a:t>
            </a:r>
            <a:endParaRPr lang="en-GB" sz="800" b="1" dirty="0">
              <a:solidFill>
                <a:schemeClr val="bg1">
                  <a:lumMod val="65000"/>
                </a:schemeClr>
              </a:solidFill>
              <a:latin typeface="Trajan Pro" pitchFamily="18" charset="0"/>
            </a:endParaRPr>
          </a:p>
        </p:txBody>
      </p:sp>
      <p:pic>
        <p:nvPicPr>
          <p:cNvPr id="1036" name="Picture 12" descr="http://www.supernatant.co.uk/wp-content/uploads/RoyalSocietyofChemistryLogo-600x400.jpg"/>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66999" y="7928175"/>
            <a:ext cx="756085" cy="50405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oriel.w-sussex.sch.uk/wp-content/uploads/2013/06/New-IiClogo-JPEG.gif"/>
          <p:cNvPicPr>
            <a:picLocks noChangeAspect="1" noChangeArrowheads="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30032" y="7938735"/>
            <a:ext cx="595312" cy="59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25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idanso\AppData\Local\Microsoft\Windows\Temporary Internet Files\Content.Outlook\1D304N6K\Ellen Post 0393.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10301" t="11430" r="17785" b="18448"/>
          <a:stretch/>
        </p:blipFill>
        <p:spPr bwMode="auto">
          <a:xfrm>
            <a:off x="-3832" y="-1472"/>
            <a:ext cx="6858000" cy="4457960"/>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55951" y="3347864"/>
            <a:ext cx="3384376" cy="707886"/>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The Role</a:t>
            </a:r>
          </a:p>
          <a:p>
            <a:pPr algn="r"/>
            <a:r>
              <a:rPr lang="en-GB" sz="2000" dirty="0" smtClean="0">
                <a:solidFill>
                  <a:srgbClr val="92BAB3"/>
                </a:solidFill>
                <a:latin typeface="Trajan Pro" pitchFamily="18" charset="0"/>
              </a:rPr>
              <a:t>Data Administrator</a:t>
            </a:r>
            <a:endParaRPr lang="en-GB" sz="2000" dirty="0">
              <a:solidFill>
                <a:srgbClr val="92BAB3"/>
              </a:solidFill>
              <a:latin typeface="Trajan Pro" pitchFamily="18" charset="0"/>
            </a:endParaRPr>
          </a:p>
        </p:txBody>
      </p:sp>
      <p:sp>
        <p:nvSpPr>
          <p:cNvPr id="14" name="TextBox 13"/>
          <p:cNvSpPr txBox="1"/>
          <p:nvPr/>
        </p:nvSpPr>
        <p:spPr>
          <a:xfrm>
            <a:off x="-3832" y="4478523"/>
            <a:ext cx="6854168" cy="5170646"/>
          </a:xfrm>
          <a:prstGeom prst="rect">
            <a:avLst/>
          </a:prstGeom>
          <a:noFill/>
        </p:spPr>
        <p:txBody>
          <a:bodyPr wrap="square" rtlCol="0">
            <a:spAutoFit/>
          </a:bodyPr>
          <a:lstStyle/>
          <a:p>
            <a:r>
              <a:rPr lang="en-GB" sz="1000" b="1" dirty="0"/>
              <a:t>Post Title:		</a:t>
            </a:r>
            <a:r>
              <a:rPr lang="en-GB" sz="1000" b="1" dirty="0" smtClean="0"/>
              <a:t>Data Administrator</a:t>
            </a:r>
            <a:endParaRPr lang="en-GB" sz="1000" dirty="0">
              <a:solidFill>
                <a:srgbClr val="FF0000"/>
              </a:solidFill>
            </a:endParaRPr>
          </a:p>
          <a:p>
            <a:r>
              <a:rPr lang="en-GB" sz="1000" b="1" dirty="0"/>
              <a:t> </a:t>
            </a:r>
            <a:endParaRPr lang="en-GB" sz="1000" dirty="0"/>
          </a:p>
          <a:p>
            <a:r>
              <a:rPr lang="en-GB" sz="1000" b="1" dirty="0"/>
              <a:t>Report to:		Under the direction of </a:t>
            </a:r>
            <a:r>
              <a:rPr lang="en-GB" sz="1000" b="1" dirty="0" smtClean="0"/>
              <a:t>the Assistant </a:t>
            </a:r>
            <a:r>
              <a:rPr lang="en-GB" sz="1000" b="1" dirty="0" err="1" smtClean="0"/>
              <a:t>Headteacher</a:t>
            </a:r>
            <a:r>
              <a:rPr lang="en-GB" sz="1000" b="1" dirty="0" smtClean="0"/>
              <a:t> in charge of Assessment</a:t>
            </a:r>
            <a:endParaRPr lang="en-GB" sz="1000" b="1" dirty="0" smtClean="0">
              <a:solidFill>
                <a:srgbClr val="FF0000"/>
              </a:solidFill>
            </a:endParaRPr>
          </a:p>
          <a:p>
            <a:r>
              <a:rPr lang="en-GB" sz="1000" b="1" dirty="0"/>
              <a:t> </a:t>
            </a:r>
            <a:endParaRPr lang="en-GB" sz="1000" dirty="0"/>
          </a:p>
          <a:p>
            <a:r>
              <a:rPr lang="en-GB" sz="1000" b="1" dirty="0"/>
              <a:t>Salary:		</a:t>
            </a:r>
            <a:r>
              <a:rPr lang="en-GB" sz="1000" b="1" dirty="0" smtClean="0"/>
              <a:t>NJC Scale 4 Point 18 pro rata  (approximately £9,500 per annum Inclusive of allowances)</a:t>
            </a:r>
            <a:endParaRPr lang="en-GB" sz="1000" dirty="0"/>
          </a:p>
          <a:p>
            <a:endParaRPr lang="en-GB" sz="1000" b="1" dirty="0" smtClean="0"/>
          </a:p>
          <a:p>
            <a:r>
              <a:rPr lang="en-GB" sz="1000" b="1" dirty="0" smtClean="0"/>
              <a:t>Hours</a:t>
            </a:r>
            <a:r>
              <a:rPr lang="en-GB" sz="1000" b="1" dirty="0"/>
              <a:t>:	</a:t>
            </a:r>
            <a:r>
              <a:rPr lang="en-GB" sz="1000" b="1" dirty="0" smtClean="0"/>
              <a:t>	20 hours per week, term time only 39 weeks per year</a:t>
            </a:r>
            <a:r>
              <a:rPr lang="en-GB" sz="1000" b="1" dirty="0" smtClean="0">
                <a:solidFill>
                  <a:srgbClr val="FF0000"/>
                </a:solidFill>
              </a:rPr>
              <a:t> </a:t>
            </a:r>
            <a:endParaRPr lang="en-GB" sz="1000" dirty="0">
              <a:solidFill>
                <a:srgbClr val="FF0000"/>
              </a:solidFill>
            </a:endParaRPr>
          </a:p>
          <a:p>
            <a:r>
              <a:rPr lang="en-GB" sz="1000" b="1" dirty="0"/>
              <a:t> </a:t>
            </a:r>
            <a:r>
              <a:rPr lang="en-GB" sz="1000" dirty="0"/>
              <a:t> </a:t>
            </a:r>
          </a:p>
          <a:p>
            <a:r>
              <a:rPr lang="en-GB" sz="1000" dirty="0"/>
              <a:t>The post has a probationary period of six months.</a:t>
            </a:r>
          </a:p>
          <a:p>
            <a:r>
              <a:rPr lang="en-GB" sz="1000" b="1" dirty="0"/>
              <a:t> </a:t>
            </a:r>
            <a:endParaRPr lang="en-GB" sz="1000" b="1" dirty="0" smtClean="0"/>
          </a:p>
          <a:p>
            <a:r>
              <a:rPr lang="en-US" sz="1000" b="1" dirty="0"/>
              <a:t>Duties and Responsibilities include:-</a:t>
            </a:r>
          </a:p>
          <a:p>
            <a:endParaRPr lang="en-GB" sz="1000" dirty="0"/>
          </a:p>
          <a:p>
            <a:pPr marL="171450" lvl="0" indent="-171450">
              <a:buFont typeface="Arial" panose="020B0604020202020204" pitchFamily="34" charset="0"/>
              <a:buChar char="•"/>
            </a:pPr>
            <a:r>
              <a:rPr lang="en-US" sz="1000" dirty="0"/>
              <a:t>To help manage the School Information Management System (SIMS) Assessment module. This will include setting up aspects, results sets, grade sets, templates, mark sheets, analysis templates as well as amending, deleting and updating data. </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help manage the assessment, recording and reporting cycle and briefing staffing. This will include setting up individual reports templates and mark sheets; communicating with Head of Departments and teachers; helping to ensure that deadlines are met; preparing full reports and interim reports; liaising with the main school office; chasing missing entries; sending files to the Sims Learning Gateway and linked documents to SIMS.</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enter all baseline data e.g. KS2 results and CAT results into SIMS and into the school intranet assessment folder and to enter baseline data for any new pupil.</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identify any data omissions and to liaise with the LA or national data base to obtain missing data.</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collate and prepare data and information as required for returns to outside </a:t>
            </a:r>
            <a:r>
              <a:rPr lang="en-GB" sz="1000" dirty="0"/>
              <a:t>organisations</a:t>
            </a:r>
            <a:r>
              <a:rPr lang="en-US" sz="1000" dirty="0"/>
              <a:t> including the local authority and DFE. This includes the School Census (3 times a year), Learning Aims, the End of KS3 assessments and the Background Data Report. </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communicate baseline data in forms required by members of the Senior Leadership Team and the Heads of Department.</a:t>
            </a:r>
            <a:endParaRPr lang="en-GB" sz="1000" dirty="0"/>
          </a:p>
          <a:p>
            <a:endParaRPr lang="en-GB" sz="1000" b="1" dirty="0"/>
          </a:p>
          <a:p>
            <a:endParaRPr lang="en-GB" sz="1000" b="1" dirty="0" smtClean="0"/>
          </a:p>
        </p:txBody>
      </p:sp>
    </p:spTree>
    <p:extLst>
      <p:ext uri="{BB962C8B-B14F-4D97-AF65-F5344CB8AC3E}">
        <p14:creationId xmlns:p14="http://schemas.microsoft.com/office/powerpoint/2010/main" val="1446325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idanso\AppData\Local\Microsoft\Windows\Temporary Internet Files\Content.Outlook\1D304N6K\Ellen Post 0393.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10301" t="11430" r="17785" b="18448"/>
          <a:stretch/>
        </p:blipFill>
        <p:spPr bwMode="auto">
          <a:xfrm>
            <a:off x="3832" y="-1472"/>
            <a:ext cx="6858000" cy="4457960"/>
          </a:xfrm>
          <a:prstGeom prst="rect">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87408" y="3275856"/>
            <a:ext cx="3384376" cy="707886"/>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The Role</a:t>
            </a:r>
          </a:p>
          <a:p>
            <a:pPr algn="r"/>
            <a:r>
              <a:rPr lang="en-GB" sz="2000" dirty="0" smtClean="0">
                <a:solidFill>
                  <a:srgbClr val="92BAB3"/>
                </a:solidFill>
                <a:latin typeface="Trajan Pro" pitchFamily="18" charset="0"/>
              </a:rPr>
              <a:t>Data Administrator</a:t>
            </a:r>
          </a:p>
        </p:txBody>
      </p:sp>
      <p:sp>
        <p:nvSpPr>
          <p:cNvPr id="7" name="TextBox 6"/>
          <p:cNvSpPr txBox="1"/>
          <p:nvPr/>
        </p:nvSpPr>
        <p:spPr>
          <a:xfrm>
            <a:off x="7664" y="4567469"/>
            <a:ext cx="6854168" cy="4093428"/>
          </a:xfrm>
          <a:prstGeom prst="rect">
            <a:avLst/>
          </a:prstGeom>
          <a:noFill/>
        </p:spPr>
        <p:txBody>
          <a:bodyPr wrap="square" rtlCol="0">
            <a:spAutoFit/>
          </a:bodyPr>
          <a:lstStyle/>
          <a:p>
            <a:pPr marL="171450" lvl="0" indent="-171450">
              <a:buFont typeface="Arial" panose="020B0604020202020204" pitchFamily="34" charset="0"/>
              <a:buChar char="•"/>
            </a:pPr>
            <a:r>
              <a:rPr lang="en-US" sz="1000" dirty="0"/>
              <a:t>To assist with the management of data management software including RAISE Online, SISRA  and </a:t>
            </a:r>
            <a:r>
              <a:rPr lang="en-US" sz="1000" dirty="0" err="1"/>
              <a:t>FFTAspire</a:t>
            </a:r>
            <a:r>
              <a:rPr lang="en-US" sz="1000" dirty="0"/>
              <a:t>. This will involve communicating with the Senior Leadership Team and Head of Departments. </a:t>
            </a:r>
            <a:endParaRPr lang="en-US" sz="1000" dirty="0" smtClean="0"/>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import KS4 targets from external databases to SIMS and to enter KS3 and KS5 targets.</a:t>
            </a:r>
            <a:endParaRPr lang="en-GB" sz="1000" dirty="0"/>
          </a:p>
          <a:p>
            <a:pPr marL="171450" indent="-171450">
              <a:buFont typeface="Arial" panose="020B0604020202020204" pitchFamily="34" charset="0"/>
              <a:buChar char="•"/>
            </a:pPr>
            <a:endParaRPr lang="en-US" sz="1000" dirty="0" smtClean="0"/>
          </a:p>
          <a:p>
            <a:pPr marL="171450" lvl="0" indent="-171450">
              <a:buFont typeface="Arial" panose="020B0604020202020204" pitchFamily="34" charset="0"/>
              <a:buChar char="•"/>
            </a:pPr>
            <a:r>
              <a:rPr lang="en-US" sz="1000" smtClean="0"/>
              <a:t>To </a:t>
            </a:r>
            <a:r>
              <a:rPr lang="en-US" sz="1000" dirty="0"/>
              <a:t>keep abreast with developments in data management e.g. SIMS Discover</a:t>
            </a:r>
            <a:r>
              <a:rPr lang="en-US" sz="1000" dirty="0" smtClean="0"/>
              <a:t>.</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ensure that the correct course details (QAN code etc.) are entered onto SIMS. </a:t>
            </a:r>
            <a:endParaRPr lang="en-US" sz="1000" dirty="0" smtClean="0"/>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To invigilate internal and external </a:t>
            </a:r>
            <a:r>
              <a:rPr lang="en-US" sz="1000" dirty="0" smtClean="0"/>
              <a:t>examinations</a:t>
            </a:r>
          </a:p>
          <a:p>
            <a:pPr marL="171450" lvl="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US" sz="1000" dirty="0"/>
              <a:t>All staff in school will be expected to accept the reasonable flexibility in working arrangements and the allocation of duties to reflect changing roles and responsibilities. Any changes will take account of salary/status/hours and will be subject to discussion, in accordance with the guidance note on contractual changes.</a:t>
            </a:r>
            <a:endParaRPr lang="en-GB" sz="1000" dirty="0"/>
          </a:p>
          <a:p>
            <a:r>
              <a:rPr lang="en-GB" sz="1000" dirty="0"/>
              <a:t> </a:t>
            </a:r>
            <a:r>
              <a:rPr lang="en-GB" sz="1000" dirty="0" smtClean="0"/>
              <a:t> </a:t>
            </a:r>
          </a:p>
          <a:p>
            <a:endParaRPr lang="en-GB" sz="1000" dirty="0"/>
          </a:p>
          <a:p>
            <a:r>
              <a:rPr lang="en-GB" sz="1000" b="1" dirty="0" smtClean="0"/>
              <a:t>This </a:t>
            </a:r>
            <a:r>
              <a:rPr lang="en-GB" sz="1000" b="1" dirty="0"/>
              <a:t>is a Job Description only and is not necessarily a comprehensive definition of the post.  It sets out the duties of the post at the time it was drawn up and should be seen as describing in more detail aspects of the duties set out in the Education Act (School Teachers’ Pay and Conditions of Employment) Order 1987 Schedule 3.</a:t>
            </a:r>
            <a:endParaRPr lang="en-GB" sz="1000" dirty="0"/>
          </a:p>
          <a:p>
            <a:r>
              <a:rPr lang="en-GB" sz="1000" b="1" dirty="0"/>
              <a:t> </a:t>
            </a:r>
            <a:endParaRPr lang="en-GB" sz="1000" dirty="0"/>
          </a:p>
          <a:p>
            <a:r>
              <a:rPr lang="en-GB" sz="1000" b="1" dirty="0"/>
              <a:t>The Head of the School may vary the duties from time to time without changing their general character or the level of responsibility entailed.  Any modification or amendment will be made after consultation with the holder of the post.</a:t>
            </a:r>
            <a:endParaRPr lang="en-GB" sz="1000" dirty="0"/>
          </a:p>
          <a:p>
            <a:r>
              <a:rPr lang="en-GB" sz="1000" b="1" dirty="0"/>
              <a:t> </a:t>
            </a:r>
            <a:endParaRPr lang="en-GB" sz="1000" dirty="0"/>
          </a:p>
          <a:p>
            <a:r>
              <a:rPr lang="en-GB" sz="1000" b="1" dirty="0"/>
              <a:t>Our school is committed to safeguarding and promoting the welfare of the children and expects all staff to share this </a:t>
            </a:r>
            <a:r>
              <a:rPr lang="en-GB" sz="1000" b="1" dirty="0" smtClean="0"/>
              <a:t>commitment</a:t>
            </a:r>
            <a:endParaRPr lang="en-GB" sz="1000" dirty="0"/>
          </a:p>
        </p:txBody>
      </p:sp>
    </p:spTree>
    <p:extLst>
      <p:ext uri="{BB962C8B-B14F-4D97-AF65-F5344CB8AC3E}">
        <p14:creationId xmlns:p14="http://schemas.microsoft.com/office/powerpoint/2010/main" val="834529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H:\2014\11 Marketing\Photos for Marketing\EWS-286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338"/>
          <a:stretch/>
        </p:blipFill>
        <p:spPr bwMode="auto">
          <a:xfrm>
            <a:off x="0" y="0"/>
            <a:ext cx="6858000" cy="37799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410187" y="2902613"/>
            <a:ext cx="3384376" cy="707886"/>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The Person Specification</a:t>
            </a:r>
            <a:endParaRPr lang="en-GB" sz="2000" dirty="0">
              <a:solidFill>
                <a:schemeClr val="bg1">
                  <a:lumMod val="85000"/>
                </a:schemeClr>
              </a:solidFill>
              <a:latin typeface="Trajan Pro" pitchFamily="18" charset="0"/>
            </a:endParaRPr>
          </a:p>
        </p:txBody>
      </p:sp>
      <p:sp>
        <p:nvSpPr>
          <p:cNvPr id="4" name="Rectangle 3"/>
          <p:cNvSpPr/>
          <p:nvPr/>
        </p:nvSpPr>
        <p:spPr>
          <a:xfrm>
            <a:off x="116632" y="3851920"/>
            <a:ext cx="6624736" cy="400110"/>
          </a:xfrm>
          <a:prstGeom prst="rect">
            <a:avLst/>
          </a:prstGeom>
        </p:spPr>
        <p:txBody>
          <a:bodyPr wrap="square">
            <a:spAutoFit/>
          </a:bodyPr>
          <a:lstStyle/>
          <a:p>
            <a:endParaRPr lang="en-GB" sz="1000" b="1" u="sng" dirty="0" smtClean="0"/>
          </a:p>
          <a:p>
            <a:endParaRPr lang="en-GB" sz="1000" b="1" u="sng" dirty="0" smtClean="0"/>
          </a:p>
        </p:txBody>
      </p:sp>
      <p:sp>
        <p:nvSpPr>
          <p:cNvPr id="6" name="Rectangle 5"/>
          <p:cNvSpPr/>
          <p:nvPr/>
        </p:nvSpPr>
        <p:spPr>
          <a:xfrm>
            <a:off x="0" y="3765722"/>
            <a:ext cx="6813376" cy="4708981"/>
          </a:xfrm>
          <a:prstGeom prst="rect">
            <a:avLst/>
          </a:prstGeom>
        </p:spPr>
        <p:txBody>
          <a:bodyPr wrap="square">
            <a:spAutoFit/>
          </a:bodyPr>
          <a:lstStyle/>
          <a:p>
            <a:endParaRPr lang="en-GB" sz="1000" dirty="0" smtClean="0"/>
          </a:p>
          <a:p>
            <a:r>
              <a:rPr lang="en-GB" sz="1000" dirty="0" smtClean="0"/>
              <a:t>A </a:t>
            </a:r>
            <a:r>
              <a:rPr lang="en-GB" sz="1000" dirty="0"/>
              <a:t>good level of technical ability is required. Equally important are a reasonable level of common sense, an attention to detail and an ability to work quickly and efficiently.</a:t>
            </a:r>
          </a:p>
          <a:p>
            <a:r>
              <a:rPr lang="en-GB" sz="1000" dirty="0"/>
              <a:t> </a:t>
            </a:r>
          </a:p>
          <a:p>
            <a:r>
              <a:rPr lang="en-GB" sz="1000" b="1" u="sng" dirty="0"/>
              <a:t>Qualifications</a:t>
            </a:r>
            <a:endParaRPr lang="en-GB" sz="1000" dirty="0"/>
          </a:p>
          <a:p>
            <a:pPr marL="171450" indent="-171450">
              <a:buFont typeface="Arial" panose="020B0604020202020204" pitchFamily="34" charset="0"/>
              <a:buChar char="•"/>
            </a:pPr>
            <a:r>
              <a:rPr lang="en-GB" sz="1000" dirty="0" smtClean="0"/>
              <a:t>Educated </a:t>
            </a:r>
            <a:r>
              <a:rPr lang="en-GB" sz="1000" dirty="0"/>
              <a:t>to A Level, BTEC National or higher.</a:t>
            </a:r>
          </a:p>
          <a:p>
            <a:r>
              <a:rPr lang="en-GB" sz="1000" dirty="0"/>
              <a:t> </a:t>
            </a:r>
          </a:p>
          <a:p>
            <a:r>
              <a:rPr lang="en-GB" sz="1000" b="1" u="sng" dirty="0"/>
              <a:t>Experience </a:t>
            </a:r>
            <a:r>
              <a:rPr lang="en-GB" sz="1000" b="1" dirty="0"/>
              <a:t>	</a:t>
            </a:r>
            <a:endParaRPr lang="en-GB" sz="1000" dirty="0"/>
          </a:p>
          <a:p>
            <a:pPr marL="171450" indent="-171450">
              <a:buFont typeface="Arial" panose="020B0604020202020204" pitchFamily="34" charset="0"/>
              <a:buChar char="•"/>
            </a:pPr>
            <a:r>
              <a:rPr lang="en-GB" sz="1000" dirty="0" smtClean="0"/>
              <a:t>Familiarity </a:t>
            </a:r>
            <a:r>
              <a:rPr lang="en-GB" sz="1000" dirty="0"/>
              <a:t>and expertise with SIMS, Excel, Word and Access or the ability to gain expertise in these similar pieces of software.</a:t>
            </a:r>
          </a:p>
          <a:p>
            <a:pPr marL="171450" lvl="0" indent="-171450">
              <a:buFont typeface="Arial" panose="020B0604020202020204" pitchFamily="34" charset="0"/>
              <a:buChar char="•"/>
            </a:pPr>
            <a:r>
              <a:rPr lang="en-GB" sz="1000" dirty="0"/>
              <a:t>Evidence of methodical, systematic, organised approach to the completion of tasks.</a:t>
            </a:r>
          </a:p>
          <a:p>
            <a:r>
              <a:rPr lang="en-GB" sz="1000" dirty="0"/>
              <a:t> </a:t>
            </a:r>
          </a:p>
          <a:p>
            <a:r>
              <a:rPr lang="en-GB" sz="1000" b="1" u="sng" dirty="0"/>
              <a:t>Special Aptitudes</a:t>
            </a:r>
            <a:endParaRPr lang="en-GB" sz="1000" dirty="0"/>
          </a:p>
          <a:p>
            <a:pPr marL="171450" indent="-171450">
              <a:buFont typeface="Arial" panose="020B0604020202020204" pitchFamily="34" charset="0"/>
              <a:buChar char="•"/>
            </a:pPr>
            <a:r>
              <a:rPr lang="en-GB" sz="1000" dirty="0" smtClean="0"/>
              <a:t>Ability </a:t>
            </a:r>
            <a:r>
              <a:rPr lang="en-GB" sz="1000" dirty="0"/>
              <a:t>to work quickly, neatly and accurately, and to take pride in the appearance and presentation of work produced.  	</a:t>
            </a:r>
          </a:p>
          <a:p>
            <a:pPr marL="171450" lvl="0" indent="-171450">
              <a:buFont typeface="Arial" panose="020B0604020202020204" pitchFamily="34" charset="0"/>
              <a:buChar char="•"/>
            </a:pPr>
            <a:r>
              <a:rPr lang="en-GB" sz="1000" dirty="0"/>
              <a:t>Meticulous attention to detail	</a:t>
            </a:r>
          </a:p>
          <a:p>
            <a:pPr marL="171450" lvl="0" indent="-171450">
              <a:buFont typeface="Arial" panose="020B0604020202020204" pitchFamily="34" charset="0"/>
              <a:buChar char="•"/>
            </a:pPr>
            <a:r>
              <a:rPr lang="en-GB" sz="1000" dirty="0"/>
              <a:t>Ability to get on with staff and pupils.</a:t>
            </a:r>
          </a:p>
          <a:p>
            <a:pPr marL="171450" lvl="0" indent="-171450">
              <a:buFont typeface="Arial" panose="020B0604020202020204" pitchFamily="34" charset="0"/>
              <a:buChar char="•"/>
            </a:pPr>
            <a:r>
              <a:rPr lang="en-GB" sz="1000" dirty="0"/>
              <a:t>Ability to work in a multi-ethnic environment.</a:t>
            </a:r>
          </a:p>
          <a:p>
            <a:pPr marL="171450" lvl="0" indent="-171450">
              <a:buFont typeface="Arial" panose="020B0604020202020204" pitchFamily="34" charset="0"/>
              <a:buChar char="•"/>
            </a:pPr>
            <a:r>
              <a:rPr lang="en-GB" sz="1000" dirty="0"/>
              <a:t>Ability to use initiative and to problem solve.</a:t>
            </a:r>
          </a:p>
          <a:p>
            <a:pPr marL="171450" lvl="0" indent="-171450">
              <a:buFont typeface="Arial" panose="020B0604020202020204" pitchFamily="34" charset="0"/>
              <a:buChar char="•"/>
            </a:pPr>
            <a:r>
              <a:rPr lang="en-GB" sz="1000" dirty="0"/>
              <a:t>Ability to keep deadlines.</a:t>
            </a:r>
          </a:p>
          <a:p>
            <a:pPr marL="171450" lvl="0" indent="-171450">
              <a:buFont typeface="Arial" panose="020B0604020202020204" pitchFamily="34" charset="0"/>
              <a:buChar char="•"/>
            </a:pPr>
            <a:r>
              <a:rPr lang="en-GB" sz="1000" dirty="0"/>
              <a:t>Patience, tact and perseverance</a:t>
            </a:r>
          </a:p>
          <a:p>
            <a:pPr marL="171450" lvl="0" indent="-171450">
              <a:buFont typeface="Arial" panose="020B0604020202020204" pitchFamily="34" charset="0"/>
              <a:buChar char="•"/>
            </a:pPr>
            <a:r>
              <a:rPr lang="en-GB" sz="1000" dirty="0"/>
              <a:t>Excellent communication skills</a:t>
            </a:r>
          </a:p>
          <a:p>
            <a:r>
              <a:rPr lang="en-GB" sz="1000" dirty="0"/>
              <a:t> </a:t>
            </a:r>
          </a:p>
          <a:p>
            <a:r>
              <a:rPr lang="en-GB" sz="1000" b="1" u="sng" dirty="0"/>
              <a:t>Personal Qualities </a:t>
            </a:r>
            <a:r>
              <a:rPr lang="en-GB" sz="1000" b="1" dirty="0"/>
              <a:t>	</a:t>
            </a:r>
            <a:endParaRPr lang="en-GB" sz="1000" dirty="0"/>
          </a:p>
          <a:p>
            <a:pPr marL="171450" indent="-171450">
              <a:buFont typeface="Arial" panose="020B0604020202020204" pitchFamily="34" charset="0"/>
              <a:buChar char="•"/>
            </a:pPr>
            <a:r>
              <a:rPr lang="en-GB" sz="1000" dirty="0" smtClean="0"/>
              <a:t>A </a:t>
            </a:r>
            <a:r>
              <a:rPr lang="en-GB" sz="1000" dirty="0"/>
              <a:t>pleasant and willing disposition</a:t>
            </a:r>
          </a:p>
          <a:p>
            <a:pPr marL="171450" lvl="0" indent="-171450">
              <a:buFont typeface="Arial" panose="020B0604020202020204" pitchFamily="34" charset="0"/>
              <a:buChar char="•"/>
            </a:pPr>
            <a:r>
              <a:rPr lang="en-GB" sz="1000" dirty="0"/>
              <a:t>Ability to remain calm and cheerful under pressure.</a:t>
            </a:r>
          </a:p>
          <a:p>
            <a:r>
              <a:rPr lang="en-GB" sz="1000" dirty="0"/>
              <a:t>  </a:t>
            </a:r>
          </a:p>
          <a:p>
            <a:r>
              <a:rPr lang="en-GB" sz="1000" b="1" u="sng" dirty="0"/>
              <a:t>Equal Opportunities</a:t>
            </a:r>
            <a:r>
              <a:rPr lang="en-GB" sz="1000" dirty="0"/>
              <a:t>			  		 </a:t>
            </a:r>
          </a:p>
          <a:p>
            <a:pPr marL="171450" indent="-171450">
              <a:buFont typeface="Arial" panose="020B0604020202020204" pitchFamily="34" charset="0"/>
              <a:buChar char="•"/>
            </a:pPr>
            <a:r>
              <a:rPr lang="en-GB" sz="1000" dirty="0" smtClean="0"/>
              <a:t>Awareness </a:t>
            </a:r>
            <a:r>
              <a:rPr lang="en-GB" sz="1000" dirty="0"/>
              <a:t>of and commitment to equal opportunities, ability to promote and support the school’s equal opportunities policy.</a:t>
            </a:r>
          </a:p>
          <a:p>
            <a:r>
              <a:rPr lang="en-GB" sz="1000" dirty="0"/>
              <a:t>  </a:t>
            </a:r>
          </a:p>
        </p:txBody>
      </p:sp>
    </p:spTree>
    <p:extLst>
      <p:ext uri="{BB962C8B-B14F-4D97-AF65-F5344CB8AC3E}">
        <p14:creationId xmlns:p14="http://schemas.microsoft.com/office/powerpoint/2010/main" val="256691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upload.wikimedia.org/wikipedia/commons/e/e9/Town_hall_ealing_804.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3911" r="15022" b="1274"/>
          <a:stretch/>
        </p:blipFill>
        <p:spPr bwMode="auto">
          <a:xfrm>
            <a:off x="1" y="0"/>
            <a:ext cx="6877132" cy="55801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29000" y="4872226"/>
            <a:ext cx="3384376" cy="707886"/>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Living and working in  Ealing</a:t>
            </a:r>
            <a:endParaRPr lang="en-GB" sz="2000" dirty="0">
              <a:solidFill>
                <a:schemeClr val="bg1">
                  <a:lumMod val="85000"/>
                </a:schemeClr>
              </a:solidFill>
              <a:latin typeface="Trajan Pro" pitchFamily="18" charset="0"/>
            </a:endParaRPr>
          </a:p>
        </p:txBody>
      </p:sp>
      <p:sp>
        <p:nvSpPr>
          <p:cNvPr id="11" name="TextBox 10"/>
          <p:cNvSpPr txBox="1"/>
          <p:nvPr/>
        </p:nvSpPr>
        <p:spPr>
          <a:xfrm>
            <a:off x="188640" y="5757865"/>
            <a:ext cx="792088" cy="738664"/>
          </a:xfrm>
          <a:prstGeom prst="rect">
            <a:avLst/>
          </a:prstGeom>
          <a:solidFill>
            <a:schemeClr val="tx2">
              <a:lumMod val="50000"/>
            </a:schemeClr>
          </a:solidFill>
        </p:spPr>
        <p:txBody>
          <a:bodyPr wrap="square" rtlCol="0">
            <a:spAutoFit/>
          </a:bodyPr>
          <a:lstStyle/>
          <a:p>
            <a:pPr algn="ctr"/>
            <a:r>
              <a:rPr lang="en-GB" sz="4200" dirty="0">
                <a:solidFill>
                  <a:schemeClr val="bg1">
                    <a:lumMod val="95000"/>
                  </a:schemeClr>
                </a:solidFill>
                <a:latin typeface="Trajan Pro" pitchFamily="18" charset="0"/>
              </a:rPr>
              <a:t>T</a:t>
            </a:r>
            <a:endParaRPr lang="en-GB" sz="4200" dirty="0" smtClean="0">
              <a:solidFill>
                <a:schemeClr val="bg1">
                  <a:lumMod val="95000"/>
                </a:schemeClr>
              </a:solidFill>
              <a:latin typeface="Trajan Pro" pitchFamily="18" charset="0"/>
            </a:endParaRPr>
          </a:p>
        </p:txBody>
      </p:sp>
      <p:sp>
        <p:nvSpPr>
          <p:cNvPr id="12" name="TextBox 11"/>
          <p:cNvSpPr txBox="1"/>
          <p:nvPr/>
        </p:nvSpPr>
        <p:spPr>
          <a:xfrm>
            <a:off x="974656" y="5696310"/>
            <a:ext cx="2345964" cy="861774"/>
          </a:xfrm>
          <a:prstGeom prst="rect">
            <a:avLst/>
          </a:prstGeom>
          <a:noFill/>
        </p:spPr>
        <p:txBody>
          <a:bodyPr wrap="square" rtlCol="0">
            <a:spAutoFit/>
          </a:bodyPr>
          <a:lstStyle/>
          <a:p>
            <a:pPr algn="just"/>
            <a:r>
              <a:rPr lang="en-GB" sz="1000" b="1" dirty="0" err="1" smtClean="0">
                <a:latin typeface="Trajan Pro" pitchFamily="18" charset="0"/>
              </a:rPr>
              <a:t>ransport</a:t>
            </a:r>
            <a:endParaRPr lang="en-GB" sz="1000" b="1" dirty="0" smtClean="0">
              <a:latin typeface="Trajan Pro" pitchFamily="18" charset="0"/>
            </a:endParaRPr>
          </a:p>
          <a:p>
            <a:pPr algn="just"/>
            <a:r>
              <a:rPr lang="en-GB" sz="1000" u="sng" dirty="0">
                <a:latin typeface="Calibri" panose="020F0502020204030204" pitchFamily="34" charset="0"/>
              </a:rPr>
              <a:t>Tube</a:t>
            </a:r>
            <a:r>
              <a:rPr lang="en-GB" sz="1000" dirty="0">
                <a:latin typeface="Calibri" panose="020F0502020204030204" pitchFamily="34" charset="0"/>
              </a:rPr>
              <a:t>: </a:t>
            </a:r>
            <a:r>
              <a:rPr lang="en-GB" sz="1000" dirty="0" smtClean="0">
                <a:latin typeface="Calibri" panose="020F0502020204030204" pitchFamily="34" charset="0"/>
              </a:rPr>
              <a:t>The school is a very short walking distance from West Acton Station (Central Line Zone 3) and North Ealing Station (Piccadilly Line Zone 3), offering</a:t>
            </a:r>
            <a:endParaRPr lang="en-GB" sz="1000" dirty="0">
              <a:latin typeface="Calibri" panose="020F0502020204030204" pitchFamily="34" charset="0"/>
            </a:endParaRPr>
          </a:p>
        </p:txBody>
      </p:sp>
      <p:sp>
        <p:nvSpPr>
          <p:cNvPr id="19" name="TextBox 18"/>
          <p:cNvSpPr txBox="1"/>
          <p:nvPr/>
        </p:nvSpPr>
        <p:spPr>
          <a:xfrm>
            <a:off x="3447672" y="5713675"/>
            <a:ext cx="792088" cy="738664"/>
          </a:xfrm>
          <a:prstGeom prst="rect">
            <a:avLst/>
          </a:prstGeom>
          <a:solidFill>
            <a:schemeClr val="tx2">
              <a:lumMod val="50000"/>
            </a:schemeClr>
          </a:solidFill>
        </p:spPr>
        <p:txBody>
          <a:bodyPr wrap="square" rtlCol="0">
            <a:spAutoFit/>
          </a:bodyPr>
          <a:lstStyle/>
          <a:p>
            <a:pPr algn="ctr"/>
            <a:r>
              <a:rPr lang="en-GB" sz="4200" dirty="0">
                <a:solidFill>
                  <a:schemeClr val="bg1">
                    <a:lumMod val="95000"/>
                  </a:schemeClr>
                </a:solidFill>
                <a:latin typeface="Trajan Pro" pitchFamily="18" charset="0"/>
              </a:rPr>
              <a:t>C</a:t>
            </a:r>
            <a:endParaRPr lang="en-GB" sz="4200" dirty="0" smtClean="0">
              <a:solidFill>
                <a:schemeClr val="bg1">
                  <a:lumMod val="95000"/>
                </a:schemeClr>
              </a:solidFill>
              <a:latin typeface="Trajan Pro" pitchFamily="18" charset="0"/>
            </a:endParaRPr>
          </a:p>
        </p:txBody>
      </p:sp>
      <p:sp>
        <p:nvSpPr>
          <p:cNvPr id="20" name="TextBox 19"/>
          <p:cNvSpPr txBox="1"/>
          <p:nvPr/>
        </p:nvSpPr>
        <p:spPr>
          <a:xfrm>
            <a:off x="4233688" y="5652120"/>
            <a:ext cx="2507680" cy="1015663"/>
          </a:xfrm>
          <a:prstGeom prst="rect">
            <a:avLst/>
          </a:prstGeom>
          <a:noFill/>
        </p:spPr>
        <p:txBody>
          <a:bodyPr wrap="square" rtlCol="0">
            <a:spAutoFit/>
          </a:bodyPr>
          <a:lstStyle/>
          <a:p>
            <a:pPr algn="just"/>
            <a:r>
              <a:rPr lang="en-GB" sz="1000" b="1" dirty="0" err="1" smtClean="0">
                <a:latin typeface="Trajan Pro" pitchFamily="18" charset="0"/>
              </a:rPr>
              <a:t>ulture</a:t>
            </a:r>
            <a:r>
              <a:rPr lang="en-GB" sz="1000" b="1" dirty="0" smtClean="0">
                <a:latin typeface="Trajan Pro" pitchFamily="18" charset="0"/>
              </a:rPr>
              <a:t> and Amenities</a:t>
            </a:r>
          </a:p>
          <a:p>
            <a:pPr algn="just"/>
            <a:r>
              <a:rPr lang="en-GB" sz="1000" dirty="0">
                <a:latin typeface="Calibri" panose="020F0502020204030204" pitchFamily="34" charset="0"/>
              </a:rPr>
              <a:t>Popular restaurants and bars include The Grapevine, The Grange, and Charlotte’s Place, historically winning the Good Food Guide Readers’ London Restaurant of the </a:t>
            </a:r>
            <a:r>
              <a:rPr lang="en-GB" sz="1000" dirty="0" smtClean="0">
                <a:latin typeface="Calibri" panose="020F0502020204030204" pitchFamily="34" charset="0"/>
              </a:rPr>
              <a:t>Year.</a:t>
            </a:r>
            <a:endParaRPr lang="en-GB" sz="1000" dirty="0">
              <a:latin typeface="Calibri" panose="020F0502020204030204" pitchFamily="34" charset="0"/>
            </a:endParaRPr>
          </a:p>
        </p:txBody>
      </p:sp>
      <p:sp>
        <p:nvSpPr>
          <p:cNvPr id="27" name="TextBox 26"/>
          <p:cNvSpPr txBox="1"/>
          <p:nvPr/>
        </p:nvSpPr>
        <p:spPr>
          <a:xfrm>
            <a:off x="146932" y="6456402"/>
            <a:ext cx="3210060" cy="2569934"/>
          </a:xfrm>
          <a:prstGeom prst="rect">
            <a:avLst/>
          </a:prstGeom>
          <a:noFill/>
        </p:spPr>
        <p:txBody>
          <a:bodyPr wrap="square" rtlCol="0">
            <a:spAutoFit/>
          </a:bodyPr>
          <a:lstStyle/>
          <a:p>
            <a:pPr algn="just"/>
            <a:r>
              <a:rPr lang="en-GB" sz="1000" dirty="0">
                <a:latin typeface="Calibri" panose="020F0502020204030204" pitchFamily="34" charset="0"/>
              </a:rPr>
              <a:t>very short travel times to and from the West End and Westfield Shopping Centre.</a:t>
            </a:r>
          </a:p>
          <a:p>
            <a:pPr algn="just"/>
            <a:endParaRPr lang="en-GB" sz="1000" u="sng" dirty="0">
              <a:latin typeface="Calibri" panose="020F0502020204030204" pitchFamily="34" charset="0"/>
            </a:endParaRPr>
          </a:p>
          <a:p>
            <a:pPr algn="just"/>
            <a:r>
              <a:rPr lang="en-GB" sz="1000" u="sng" dirty="0" smtClean="0">
                <a:latin typeface="Calibri" panose="020F0502020204030204" pitchFamily="34" charset="0"/>
              </a:rPr>
              <a:t>Rai</a:t>
            </a:r>
            <a:r>
              <a:rPr lang="en-GB" sz="1000" dirty="0" smtClean="0">
                <a:latin typeface="Calibri" panose="020F0502020204030204" pitchFamily="34" charset="0"/>
              </a:rPr>
              <a:t>l</a:t>
            </a:r>
            <a:r>
              <a:rPr lang="en-GB" sz="1000" dirty="0">
                <a:latin typeface="Calibri" panose="020F0502020204030204" pitchFamily="34" charset="0"/>
              </a:rPr>
              <a:t>: First Great Western trains from Ealing Broadway and West Ealing to Paddington take just 10 to 15 minutes, with the Heathrow Connect service getting you to the airport in less than 30 minutes. </a:t>
            </a:r>
          </a:p>
          <a:p>
            <a:pPr algn="just"/>
            <a:endParaRPr lang="en-GB" sz="700" dirty="0">
              <a:latin typeface="Calibri" panose="020F0502020204030204" pitchFamily="34" charset="0"/>
            </a:endParaRPr>
          </a:p>
          <a:p>
            <a:pPr algn="just"/>
            <a:r>
              <a:rPr lang="en-GB" sz="1000" u="sng" dirty="0">
                <a:latin typeface="Calibri" panose="020F0502020204030204" pitchFamily="34" charset="0"/>
              </a:rPr>
              <a:t>Bus</a:t>
            </a:r>
            <a:r>
              <a:rPr lang="en-GB" sz="1000" dirty="0">
                <a:latin typeface="Calibri" panose="020F0502020204030204" pitchFamily="34" charset="0"/>
              </a:rPr>
              <a:t>: Ealing is served by an impressive number of bus routes, including the 65 (to Kingston), 83 (to Golders Green) and 297 (to Willesden). </a:t>
            </a:r>
          </a:p>
          <a:p>
            <a:pPr algn="just"/>
            <a:endParaRPr lang="en-GB" sz="700" dirty="0">
              <a:latin typeface="Calibri" panose="020F0502020204030204" pitchFamily="34" charset="0"/>
            </a:endParaRPr>
          </a:p>
          <a:p>
            <a:pPr algn="just"/>
            <a:r>
              <a:rPr lang="en-GB" sz="1000" u="sng" dirty="0">
                <a:latin typeface="Calibri" panose="020F0502020204030204" pitchFamily="34" charset="0"/>
              </a:rPr>
              <a:t>Cycle</a:t>
            </a:r>
            <a:r>
              <a:rPr lang="en-GB" sz="1000" dirty="0">
                <a:latin typeface="Calibri" panose="020F0502020204030204" pitchFamily="34" charset="0"/>
              </a:rPr>
              <a:t>: Proposals to build a Cycle Superhighway between Tower Hill and Acton could make life even easier for Ealing cyclists, who currently enjoy a 40 minute cycle to Hammersmith.</a:t>
            </a:r>
          </a:p>
          <a:p>
            <a:pPr algn="just"/>
            <a:endParaRPr lang="en-GB" sz="700" dirty="0">
              <a:latin typeface="Calibri" panose="020F0502020204030204" pitchFamily="34" charset="0"/>
            </a:endParaRPr>
          </a:p>
        </p:txBody>
      </p:sp>
      <p:sp>
        <p:nvSpPr>
          <p:cNvPr id="29" name="TextBox 28"/>
          <p:cNvSpPr txBox="1"/>
          <p:nvPr/>
        </p:nvSpPr>
        <p:spPr>
          <a:xfrm>
            <a:off x="3356992" y="6633517"/>
            <a:ext cx="3384376" cy="2000548"/>
          </a:xfrm>
          <a:prstGeom prst="rect">
            <a:avLst/>
          </a:prstGeom>
          <a:noFill/>
        </p:spPr>
        <p:txBody>
          <a:bodyPr wrap="square" rtlCol="0">
            <a:spAutoFit/>
          </a:bodyPr>
          <a:lstStyle/>
          <a:p>
            <a:pPr algn="just"/>
            <a:r>
              <a:rPr lang="en-GB" sz="1000" dirty="0" smtClean="0">
                <a:latin typeface="Calibri" panose="020F0502020204030204" pitchFamily="34" charset="0"/>
              </a:rPr>
              <a:t>The borough enjoys its very own Blues, Jazz, Comedy and Beer festivals throughout the year.</a:t>
            </a:r>
          </a:p>
          <a:p>
            <a:pPr algn="just"/>
            <a:endParaRPr lang="en-GB" sz="700" dirty="0">
              <a:latin typeface="Calibri" panose="020F0502020204030204" pitchFamily="34" charset="0"/>
            </a:endParaRPr>
          </a:p>
          <a:p>
            <a:pPr algn="just"/>
            <a:r>
              <a:rPr lang="en-GB" sz="1000" dirty="0" smtClean="0">
                <a:latin typeface="Calibri" panose="020F0502020204030204" pitchFamily="34" charset="0"/>
              </a:rPr>
              <a:t>Savvy shoppers in </a:t>
            </a:r>
            <a:r>
              <a:rPr lang="en-GB" sz="1000" dirty="0">
                <a:latin typeface="Calibri" panose="020F0502020204030204" pitchFamily="34" charset="0"/>
              </a:rPr>
              <a:t>the area go to Ealing Broadway Shopping Centre which has most high street chains and just a little further away, to Westfield Shopping Centre.</a:t>
            </a:r>
          </a:p>
          <a:p>
            <a:pPr algn="just"/>
            <a:endParaRPr lang="en-GB" sz="700" dirty="0">
              <a:latin typeface="Calibri" panose="020F0502020204030204" pitchFamily="34" charset="0"/>
            </a:endParaRPr>
          </a:p>
          <a:p>
            <a:pPr algn="just"/>
            <a:r>
              <a:rPr lang="en-GB" sz="1000" dirty="0" smtClean="0">
                <a:latin typeface="Calibri" panose="020F0502020204030204" pitchFamily="34" charset="0"/>
              </a:rPr>
              <a:t>The Pitshanger</a:t>
            </a:r>
            <a:r>
              <a:rPr lang="en-GB" sz="1000" dirty="0">
                <a:latin typeface="Calibri" panose="020F0502020204030204" pitchFamily="34" charset="0"/>
              </a:rPr>
              <a:t> </a:t>
            </a:r>
            <a:r>
              <a:rPr lang="en-GB" sz="1000" dirty="0" smtClean="0">
                <a:latin typeface="Calibri" panose="020F0502020204030204" pitchFamily="34" charset="0"/>
              </a:rPr>
              <a:t>Bookshop </a:t>
            </a:r>
            <a:r>
              <a:rPr lang="en-GB" sz="1000" dirty="0">
                <a:latin typeface="Calibri" panose="020F0502020204030204" pitchFamily="34" charset="0"/>
              </a:rPr>
              <a:t>is an Ealing institution and the independent store has been helping locals pick out their next must read for almost 20 years</a:t>
            </a:r>
            <a:r>
              <a:rPr lang="en-GB" sz="1000" dirty="0" smtClean="0">
                <a:latin typeface="Calibri" panose="020F0502020204030204" pitchFamily="34" charset="0"/>
              </a:rPr>
              <a:t>.</a:t>
            </a:r>
          </a:p>
          <a:p>
            <a:pPr algn="just"/>
            <a:endParaRPr lang="en-GB" sz="1000" dirty="0">
              <a:latin typeface="Calibri" panose="020F0502020204030204" pitchFamily="34" charset="0"/>
            </a:endParaRPr>
          </a:p>
          <a:p>
            <a:pPr algn="just"/>
            <a:r>
              <a:rPr lang="en-GB" sz="1000" dirty="0" smtClean="0">
                <a:latin typeface="Calibri" panose="020F0502020204030204" pitchFamily="34" charset="0"/>
              </a:rPr>
              <a:t>Ealing continues to prove itself as a perfect mix of green suburban charm and urban convenience and accessibility.</a:t>
            </a:r>
            <a:endParaRPr lang="en-GB" sz="1000" dirty="0">
              <a:latin typeface="Calibri" panose="020F0502020204030204" pitchFamily="34" charset="0"/>
            </a:endParaRPr>
          </a:p>
        </p:txBody>
      </p:sp>
    </p:spTree>
    <p:extLst>
      <p:ext uri="{BB962C8B-B14F-4D97-AF65-F5344CB8AC3E}">
        <p14:creationId xmlns:p14="http://schemas.microsoft.com/office/powerpoint/2010/main" val="306948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idanso\AppData\Local\Microsoft\Windows\Temporary Internet Files\Content.IE5\13JLV8FY\EWS-3756.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6810" t="13362" r="3896" b="873"/>
          <a:stretch/>
        </p:blipFill>
        <p:spPr bwMode="auto">
          <a:xfrm>
            <a:off x="0" y="1"/>
            <a:ext cx="6864084" cy="44378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84984" y="3883858"/>
            <a:ext cx="3384376" cy="400110"/>
          </a:xfrm>
          <a:prstGeom prst="rect">
            <a:avLst/>
          </a:prstGeom>
          <a:noFill/>
        </p:spPr>
        <p:txBody>
          <a:bodyPr wrap="square" rtlCol="0">
            <a:spAutoFit/>
          </a:bodyPr>
          <a:lstStyle/>
          <a:p>
            <a:pPr algn="r"/>
            <a:r>
              <a:rPr lang="en-GB" sz="2000" dirty="0" smtClean="0">
                <a:solidFill>
                  <a:schemeClr val="bg1">
                    <a:lumMod val="85000"/>
                  </a:schemeClr>
                </a:solidFill>
                <a:latin typeface="Trajan Pro" pitchFamily="18" charset="0"/>
              </a:rPr>
              <a:t>How to apply</a:t>
            </a:r>
            <a:endParaRPr lang="en-GB" sz="2000" dirty="0">
              <a:solidFill>
                <a:schemeClr val="bg1">
                  <a:lumMod val="85000"/>
                </a:schemeClr>
              </a:solidFill>
              <a:latin typeface="Trajan Pro" pitchFamily="18" charset="0"/>
            </a:endParaRPr>
          </a:p>
        </p:txBody>
      </p:sp>
      <p:sp>
        <p:nvSpPr>
          <p:cNvPr id="6" name="TextBox 5"/>
          <p:cNvSpPr txBox="1"/>
          <p:nvPr/>
        </p:nvSpPr>
        <p:spPr>
          <a:xfrm>
            <a:off x="260647" y="4705856"/>
            <a:ext cx="792088" cy="707886"/>
          </a:xfrm>
          <a:prstGeom prst="rect">
            <a:avLst/>
          </a:prstGeom>
          <a:solidFill>
            <a:schemeClr val="tx2">
              <a:lumMod val="50000"/>
            </a:schemeClr>
          </a:solidFill>
        </p:spPr>
        <p:txBody>
          <a:bodyPr wrap="square" rtlCol="0">
            <a:spAutoFit/>
          </a:bodyPr>
          <a:lstStyle/>
          <a:p>
            <a:pPr algn="ctr"/>
            <a:r>
              <a:rPr lang="en-GB" sz="4000" dirty="0">
                <a:solidFill>
                  <a:schemeClr val="bg1">
                    <a:lumMod val="95000"/>
                  </a:schemeClr>
                </a:solidFill>
                <a:latin typeface="Trajan Pro" pitchFamily="18" charset="0"/>
              </a:rPr>
              <a:t>T</a:t>
            </a:r>
            <a:endParaRPr lang="en-GB" sz="4000" dirty="0" smtClean="0">
              <a:solidFill>
                <a:schemeClr val="bg1">
                  <a:lumMod val="95000"/>
                </a:schemeClr>
              </a:solidFill>
              <a:latin typeface="Trajan Pro" pitchFamily="18" charset="0"/>
            </a:endParaRPr>
          </a:p>
        </p:txBody>
      </p:sp>
      <p:sp>
        <p:nvSpPr>
          <p:cNvPr id="7" name="TextBox 6"/>
          <p:cNvSpPr txBox="1"/>
          <p:nvPr/>
        </p:nvSpPr>
        <p:spPr>
          <a:xfrm>
            <a:off x="1011028" y="4668114"/>
            <a:ext cx="2345964" cy="861774"/>
          </a:xfrm>
          <a:prstGeom prst="rect">
            <a:avLst/>
          </a:prstGeom>
          <a:noFill/>
        </p:spPr>
        <p:txBody>
          <a:bodyPr wrap="square" rtlCol="0">
            <a:spAutoFit/>
          </a:bodyPr>
          <a:lstStyle/>
          <a:p>
            <a:pPr algn="just"/>
            <a:r>
              <a:rPr lang="en-GB" sz="1000" dirty="0">
                <a:latin typeface="Calibri" panose="020F0502020204030204" pitchFamily="34" charset="0"/>
              </a:rPr>
              <a:t>h</a:t>
            </a:r>
            <a:r>
              <a:rPr lang="en-GB" sz="1000" dirty="0" smtClean="0">
                <a:latin typeface="Calibri" panose="020F0502020204030204" pitchFamily="34" charset="0"/>
              </a:rPr>
              <a:t>e Ellen Wilkinson School for Girls seeks to appoint a Learning Support Assistant </a:t>
            </a:r>
            <a:r>
              <a:rPr lang="en-GB" sz="1000" dirty="0">
                <a:latin typeface="Calibri" panose="020F0502020204030204" pitchFamily="34" charset="0"/>
              </a:rPr>
              <a:t>to contribute towards the vision and effectiveness of a dedicated and successful </a:t>
            </a:r>
            <a:r>
              <a:rPr lang="en-GB" sz="1000" dirty="0" smtClean="0">
                <a:latin typeface="Calibri" panose="020F0502020204030204" pitchFamily="34" charset="0"/>
              </a:rPr>
              <a:t>school. </a:t>
            </a:r>
            <a:endParaRPr lang="en-GB" sz="1000" dirty="0">
              <a:solidFill>
                <a:schemeClr val="tx2">
                  <a:lumMod val="50000"/>
                </a:schemeClr>
              </a:solidFill>
            </a:endParaRPr>
          </a:p>
        </p:txBody>
      </p:sp>
      <p:sp>
        <p:nvSpPr>
          <p:cNvPr id="8" name="TextBox 7"/>
          <p:cNvSpPr txBox="1"/>
          <p:nvPr/>
        </p:nvSpPr>
        <p:spPr>
          <a:xfrm>
            <a:off x="188640" y="5684809"/>
            <a:ext cx="3168352" cy="2092881"/>
          </a:xfrm>
          <a:prstGeom prst="rect">
            <a:avLst/>
          </a:prstGeom>
          <a:noFill/>
        </p:spPr>
        <p:txBody>
          <a:bodyPr wrap="square" rtlCol="0">
            <a:spAutoFit/>
          </a:bodyPr>
          <a:lstStyle/>
          <a:p>
            <a:pPr algn="just"/>
            <a:r>
              <a:rPr lang="en-GB" sz="1000" dirty="0" smtClean="0">
                <a:latin typeface="Calibri" panose="020F0502020204030204" pitchFamily="34" charset="0"/>
              </a:rPr>
              <a:t>Closing date for applications </a:t>
            </a:r>
            <a:r>
              <a:rPr lang="en-GB" sz="1000" dirty="0">
                <a:latin typeface="Calibri" panose="020F0502020204030204" pitchFamily="34" charset="0"/>
              </a:rPr>
              <a:t>is on </a:t>
            </a:r>
            <a:r>
              <a:rPr lang="en-GB" sz="1000" b="1" dirty="0" smtClean="0">
                <a:latin typeface="Calibri" panose="020F0502020204030204" pitchFamily="34" charset="0"/>
              </a:rPr>
              <a:t>Monday 19</a:t>
            </a:r>
            <a:r>
              <a:rPr lang="en-GB" sz="1000" b="1" baseline="30000" dirty="0" smtClean="0">
                <a:latin typeface="Calibri" panose="020F0502020204030204" pitchFamily="34" charset="0"/>
              </a:rPr>
              <a:t>th</a:t>
            </a:r>
            <a:r>
              <a:rPr lang="en-GB" sz="1000" b="1" dirty="0" smtClean="0">
                <a:latin typeface="Calibri" panose="020F0502020204030204" pitchFamily="34" charset="0"/>
              </a:rPr>
              <a:t> February </a:t>
            </a:r>
            <a:r>
              <a:rPr lang="en-GB" sz="1000" b="1" dirty="0" smtClean="0">
                <a:latin typeface="Calibri" panose="020F0502020204030204" pitchFamily="34" charset="0"/>
              </a:rPr>
              <a:t>2018 at 12 noon.</a:t>
            </a:r>
            <a:r>
              <a:rPr lang="en-GB" sz="1000" dirty="0" smtClean="0">
                <a:latin typeface="Calibri" panose="020F0502020204030204" pitchFamily="34" charset="0"/>
              </a:rPr>
              <a:t> We will contact shortlisted applicants only. </a:t>
            </a:r>
          </a:p>
          <a:p>
            <a:pPr algn="just"/>
            <a:endParaRPr lang="en-GB" sz="1000" dirty="0" smtClean="0">
              <a:latin typeface="Calibri" panose="020F0502020204030204" pitchFamily="34" charset="0"/>
            </a:endParaRPr>
          </a:p>
          <a:p>
            <a:pPr algn="just"/>
            <a:r>
              <a:rPr lang="en-GB" sz="1000" dirty="0">
                <a:latin typeface="Calibri" panose="020F0502020204030204" pitchFamily="34" charset="0"/>
              </a:rPr>
              <a:t>The school is committed to safeguarding and promoting the welfare of children and young people and expects all staff and volunteers to share this commitment. </a:t>
            </a:r>
            <a:endParaRPr lang="en-GB" sz="1000" dirty="0" smtClean="0">
              <a:latin typeface="Calibri" panose="020F0502020204030204" pitchFamily="34" charset="0"/>
            </a:endParaRPr>
          </a:p>
          <a:p>
            <a:pPr algn="just"/>
            <a:endParaRPr lang="en-GB" sz="1000" dirty="0">
              <a:latin typeface="Calibri" panose="020F0502020204030204" pitchFamily="34" charset="0"/>
            </a:endParaRPr>
          </a:p>
          <a:p>
            <a:pPr algn="just"/>
            <a:r>
              <a:rPr lang="en-GB" sz="1000" dirty="0" smtClean="0">
                <a:latin typeface="Calibri" panose="020F0502020204030204" pitchFamily="34" charset="0"/>
              </a:rPr>
              <a:t>Successful </a:t>
            </a:r>
            <a:r>
              <a:rPr lang="en-GB" sz="1000" dirty="0">
                <a:latin typeface="Calibri" panose="020F0502020204030204" pitchFamily="34" charset="0"/>
              </a:rPr>
              <a:t>applicants will be subject to an enhanced DBS check and medical questionnaire.</a:t>
            </a:r>
          </a:p>
          <a:p>
            <a:pPr algn="just"/>
            <a:endParaRPr lang="en-GB" sz="1000" dirty="0">
              <a:latin typeface="Calibri" panose="020F0502020204030204" pitchFamily="34" charset="0"/>
            </a:endParaRPr>
          </a:p>
          <a:p>
            <a:pPr algn="just"/>
            <a:endParaRPr lang="en-GB" sz="1000" dirty="0">
              <a:latin typeface="Calibri" panose="020F0502020204030204" pitchFamily="34" charset="0"/>
            </a:endParaRPr>
          </a:p>
          <a:p>
            <a:pPr algn="just"/>
            <a:endParaRPr lang="en-GB" sz="1000" dirty="0">
              <a:latin typeface="Calibri" panose="020F0502020204030204" pitchFamily="34" charset="0"/>
            </a:endParaRPr>
          </a:p>
        </p:txBody>
      </p:sp>
      <p:sp>
        <p:nvSpPr>
          <p:cNvPr id="4" name="Rectangle 3"/>
          <p:cNvSpPr/>
          <p:nvPr/>
        </p:nvSpPr>
        <p:spPr>
          <a:xfrm>
            <a:off x="3419405" y="4705856"/>
            <a:ext cx="3429000" cy="1477328"/>
          </a:xfrm>
          <a:prstGeom prst="rect">
            <a:avLst/>
          </a:prstGeom>
        </p:spPr>
        <p:txBody>
          <a:bodyPr>
            <a:spAutoFit/>
          </a:bodyPr>
          <a:lstStyle/>
          <a:p>
            <a:endParaRPr lang="en-GB" sz="1000" b="1" dirty="0"/>
          </a:p>
          <a:p>
            <a:endParaRPr lang="en-GB" sz="1000" b="1" dirty="0" smtClean="0"/>
          </a:p>
          <a:p>
            <a:endParaRPr lang="en-GB" sz="1000" b="1" dirty="0"/>
          </a:p>
          <a:p>
            <a:endParaRPr lang="en-GB" sz="1000" b="1" dirty="0" smtClean="0"/>
          </a:p>
          <a:p>
            <a:endParaRPr lang="en-GB" sz="1000" b="1" dirty="0"/>
          </a:p>
          <a:p>
            <a:endParaRPr lang="en-GB" sz="1000" b="1" dirty="0" smtClean="0"/>
          </a:p>
          <a:p>
            <a:endParaRPr lang="en-GB" sz="1000" b="1" dirty="0"/>
          </a:p>
          <a:p>
            <a:r>
              <a:rPr lang="en-GB" sz="1000" b="1" dirty="0"/>
              <a:t/>
            </a:r>
            <a:br>
              <a:rPr lang="en-GB" sz="1000" b="1" dirty="0"/>
            </a:br>
            <a:endParaRPr lang="en-GB" sz="1000" dirty="0"/>
          </a:p>
        </p:txBody>
      </p:sp>
      <p:sp>
        <p:nvSpPr>
          <p:cNvPr id="5" name="Rectangle 4"/>
          <p:cNvSpPr/>
          <p:nvPr/>
        </p:nvSpPr>
        <p:spPr>
          <a:xfrm>
            <a:off x="3418347" y="4704999"/>
            <a:ext cx="3429000" cy="2523768"/>
          </a:xfrm>
          <a:prstGeom prst="rect">
            <a:avLst/>
          </a:prstGeom>
        </p:spPr>
        <p:txBody>
          <a:bodyPr>
            <a:spAutoFit/>
          </a:bodyPr>
          <a:lstStyle/>
          <a:p>
            <a:pPr algn="just"/>
            <a:r>
              <a:rPr lang="en-GB" sz="1000" dirty="0" smtClean="0">
                <a:latin typeface="Calibri" panose="020F0502020204030204" pitchFamily="34" charset="0"/>
              </a:rPr>
              <a:t>Applications </a:t>
            </a:r>
            <a:r>
              <a:rPr lang="en-GB" sz="1000" dirty="0">
                <a:latin typeface="Calibri" panose="020F0502020204030204" pitchFamily="34" charset="0"/>
              </a:rPr>
              <a:t>should be submitted to </a:t>
            </a:r>
            <a:r>
              <a:rPr lang="en-GB" sz="1000" dirty="0" smtClean="0">
                <a:latin typeface="Calibri" panose="020F0502020204030204" pitchFamily="34" charset="0"/>
              </a:rPr>
              <a:t>the office, </a:t>
            </a:r>
            <a:r>
              <a:rPr lang="en-GB" sz="1000" dirty="0">
                <a:latin typeface="Calibri" panose="020F0502020204030204" pitchFamily="34" charset="0"/>
              </a:rPr>
              <a:t>via email, in the post or in person at:</a:t>
            </a:r>
          </a:p>
          <a:p>
            <a:pPr algn="just"/>
            <a:endParaRPr lang="en-GB" sz="1000" dirty="0" smtClean="0">
              <a:latin typeface="Calibri" panose="020F0502020204030204" pitchFamily="34" charset="0"/>
            </a:endParaRPr>
          </a:p>
          <a:p>
            <a:pPr algn="just"/>
            <a:r>
              <a:rPr lang="en-GB" sz="1000" b="1" dirty="0" smtClean="0">
                <a:latin typeface="Calibri" panose="020F0502020204030204" pitchFamily="34" charset="0"/>
              </a:rPr>
              <a:t>HR Administrator</a:t>
            </a:r>
            <a:endParaRPr lang="en-GB" sz="1000" b="1" dirty="0">
              <a:latin typeface="Calibri" panose="020F0502020204030204" pitchFamily="34" charset="0"/>
            </a:endParaRPr>
          </a:p>
          <a:p>
            <a:pPr algn="just"/>
            <a:r>
              <a:rPr lang="en-GB" sz="1000" b="1" dirty="0" smtClean="0">
                <a:latin typeface="Calibri" panose="020F0502020204030204" pitchFamily="34" charset="0"/>
              </a:rPr>
              <a:t>The </a:t>
            </a:r>
            <a:r>
              <a:rPr lang="en-GB" sz="1000" b="1" dirty="0">
                <a:latin typeface="Calibri" panose="020F0502020204030204" pitchFamily="34" charset="0"/>
              </a:rPr>
              <a:t>Ellen Wilkinson School for Girls</a:t>
            </a:r>
          </a:p>
          <a:p>
            <a:pPr algn="just"/>
            <a:r>
              <a:rPr lang="en-GB" sz="1000" b="1" dirty="0">
                <a:latin typeface="Calibri" panose="020F0502020204030204" pitchFamily="34" charset="0"/>
              </a:rPr>
              <a:t>Queens Drive</a:t>
            </a:r>
          </a:p>
          <a:p>
            <a:pPr algn="just"/>
            <a:r>
              <a:rPr lang="en-GB" sz="1000" b="1" dirty="0">
                <a:latin typeface="Calibri" panose="020F0502020204030204" pitchFamily="34" charset="0"/>
              </a:rPr>
              <a:t>West Acton</a:t>
            </a:r>
          </a:p>
          <a:p>
            <a:pPr algn="just"/>
            <a:r>
              <a:rPr lang="en-GB" sz="1000" b="1" dirty="0">
                <a:latin typeface="Calibri" panose="020F0502020204030204" pitchFamily="34" charset="0"/>
              </a:rPr>
              <a:t>London</a:t>
            </a:r>
          </a:p>
          <a:p>
            <a:pPr algn="just"/>
            <a:r>
              <a:rPr lang="en-GB" sz="1000" b="1" dirty="0">
                <a:latin typeface="Calibri" panose="020F0502020204030204" pitchFamily="34" charset="0"/>
              </a:rPr>
              <a:t>W3 0HW</a:t>
            </a:r>
          </a:p>
          <a:p>
            <a:pPr algn="just"/>
            <a:endParaRPr lang="en-GB" sz="1000" b="1" dirty="0">
              <a:latin typeface="Calibri" panose="020F0502020204030204" pitchFamily="34" charset="0"/>
            </a:endParaRPr>
          </a:p>
          <a:p>
            <a:pPr algn="just"/>
            <a:r>
              <a:rPr lang="en-GB" sz="1000" b="1" dirty="0" smtClean="0">
                <a:latin typeface="Calibri" panose="020F0502020204030204" pitchFamily="34" charset="0"/>
                <a:hlinkClick r:id="rId4"/>
              </a:rPr>
              <a:t>office@ellenwilkinson.ealing.sch.uk</a:t>
            </a:r>
            <a:endParaRPr lang="en-GB" sz="1000" b="1" dirty="0" smtClean="0">
              <a:latin typeface="Calibri" panose="020F0502020204030204" pitchFamily="34" charset="0"/>
            </a:endParaRPr>
          </a:p>
          <a:p>
            <a:pPr algn="just"/>
            <a:endParaRPr lang="en-GB" sz="1000" b="1" dirty="0">
              <a:latin typeface="Calibri" panose="020F0502020204030204" pitchFamily="34" charset="0"/>
            </a:endParaRPr>
          </a:p>
          <a:p>
            <a:pPr algn="just"/>
            <a:r>
              <a:rPr lang="en-GB" sz="1000" b="1" dirty="0" smtClean="0">
                <a:latin typeface="Calibri" panose="020F0502020204030204" pitchFamily="34" charset="0"/>
                <a:hlinkClick r:id="rId5"/>
              </a:rPr>
              <a:t>www.ellenwilkinson.ealing.sch.uk/1321/vacancies</a:t>
            </a:r>
            <a:r>
              <a:rPr lang="en-GB" sz="1000" b="1" dirty="0" smtClean="0">
                <a:latin typeface="Calibri" panose="020F0502020204030204" pitchFamily="34" charset="0"/>
              </a:rPr>
              <a:t> </a:t>
            </a:r>
            <a:endParaRPr lang="en-GB" sz="1000" b="1" dirty="0">
              <a:latin typeface="Calibri" panose="020F0502020204030204" pitchFamily="34" charset="0"/>
            </a:endParaRPr>
          </a:p>
          <a:p>
            <a:pPr algn="just"/>
            <a:endParaRPr lang="en-GB" sz="1000" b="1" dirty="0">
              <a:latin typeface="Calibri" panose="020F0502020204030204" pitchFamily="34" charset="0"/>
            </a:endParaRPr>
          </a:p>
          <a:p>
            <a:endParaRPr lang="en-GB" dirty="0"/>
          </a:p>
        </p:txBody>
      </p:sp>
    </p:spTree>
    <p:extLst>
      <p:ext uri="{BB962C8B-B14F-4D97-AF65-F5344CB8AC3E}">
        <p14:creationId xmlns:p14="http://schemas.microsoft.com/office/powerpoint/2010/main" val="3657250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858000" cy="9144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266" name="Picture 2" descr="H:\2014\11 Marketing\Photos for Marketing\EWS-34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645" r="8977"/>
          <a:stretch/>
        </p:blipFill>
        <p:spPr bwMode="auto">
          <a:xfrm>
            <a:off x="-1" y="755576"/>
            <a:ext cx="6873617" cy="770485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0" y="755576"/>
            <a:ext cx="6873616" cy="0"/>
          </a:xfrm>
          <a:prstGeom prst="line">
            <a:avLst/>
          </a:prstGeom>
          <a:ln w="76200" cap="rnd">
            <a:solidFill>
              <a:srgbClr val="92BAB3"/>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5616" y="8460432"/>
            <a:ext cx="6873616" cy="0"/>
          </a:xfrm>
          <a:prstGeom prst="line">
            <a:avLst/>
          </a:prstGeom>
          <a:ln w="76200" cap="rnd">
            <a:solidFill>
              <a:srgbClr val="92BA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415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34129</TotalTime>
  <Words>1120</Words>
  <Application>Microsoft Office PowerPoint</Application>
  <PresentationFormat>On-screen Show (4:3)</PresentationFormat>
  <Paragraphs>181</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Ellen Wilkinson School for Girls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Danso, Isha</dc:creator>
  <cp:lastModifiedBy>Mary Hanrahan</cp:lastModifiedBy>
  <cp:revision>127</cp:revision>
  <cp:lastPrinted>2018-01-23T11:29:12Z</cp:lastPrinted>
  <dcterms:created xsi:type="dcterms:W3CDTF">2016-01-27T10:48:58Z</dcterms:created>
  <dcterms:modified xsi:type="dcterms:W3CDTF">2018-02-02T09:28:59Z</dcterms:modified>
</cp:coreProperties>
</file>